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6"/>
  </p:notesMasterIdLst>
  <p:handoutMasterIdLst>
    <p:handoutMasterId r:id="rId27"/>
  </p:handoutMasterIdLst>
  <p:sldIdLst>
    <p:sldId id="318" r:id="rId3"/>
    <p:sldId id="358" r:id="rId4"/>
    <p:sldId id="369" r:id="rId5"/>
    <p:sldId id="352" r:id="rId6"/>
    <p:sldId id="348" r:id="rId7"/>
    <p:sldId id="351" r:id="rId8"/>
    <p:sldId id="359" r:id="rId9"/>
    <p:sldId id="350" r:id="rId10"/>
    <p:sldId id="311" r:id="rId11"/>
    <p:sldId id="312" r:id="rId12"/>
    <p:sldId id="360" r:id="rId13"/>
    <p:sldId id="371" r:id="rId14"/>
    <p:sldId id="361" r:id="rId15"/>
    <p:sldId id="372" r:id="rId16"/>
    <p:sldId id="319" r:id="rId17"/>
    <p:sldId id="376" r:id="rId18"/>
    <p:sldId id="355" r:id="rId19"/>
    <p:sldId id="363" r:id="rId20"/>
    <p:sldId id="368" r:id="rId21"/>
    <p:sldId id="364" r:id="rId22"/>
    <p:sldId id="375" r:id="rId23"/>
    <p:sldId id="374" r:id="rId24"/>
    <p:sldId id="373" r:id="rId25"/>
  </p:sldIdLst>
  <p:sldSz cx="9144000" cy="6858000" type="screen4x3"/>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83"/>
    <a:srgbClr val="4A8E32"/>
    <a:srgbClr val="BFB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8" autoAdjust="0"/>
    <p:restoredTop sz="65351" autoAdjust="0"/>
  </p:normalViewPr>
  <p:slideViewPr>
    <p:cSldViewPr>
      <p:cViewPr>
        <p:scale>
          <a:sx n="70" d="100"/>
          <a:sy n="70" d="100"/>
        </p:scale>
        <p:origin x="-2142" y="-150"/>
      </p:cViewPr>
      <p:guideLst>
        <p:guide orient="horz" pos="2160"/>
        <p:guide pos="2880"/>
      </p:guideLst>
    </p:cSldViewPr>
  </p:slideViewPr>
  <p:outlineViewPr>
    <p:cViewPr>
      <p:scale>
        <a:sx n="33" d="100"/>
        <a:sy n="33" d="100"/>
      </p:scale>
      <p:origin x="0" y="1512"/>
    </p:cViewPr>
  </p:outlineViewPr>
  <p:notesTextViewPr>
    <p:cViewPr>
      <p:scale>
        <a:sx n="1" d="1"/>
        <a:sy n="1" d="1"/>
      </p:scale>
      <p:origin x="0" y="0"/>
    </p:cViewPr>
  </p:notesTextViewPr>
  <p:sorterViewPr>
    <p:cViewPr>
      <p:scale>
        <a:sx n="90" d="100"/>
        <a:sy n="90" d="100"/>
      </p:scale>
      <p:origin x="0" y="0"/>
    </p:cViewPr>
  </p:sorterViewPr>
  <p:notesViewPr>
    <p:cSldViewPr>
      <p:cViewPr>
        <p:scale>
          <a:sx n="90" d="100"/>
          <a:sy n="90" d="100"/>
        </p:scale>
        <p:origin x="-3078" y="570"/>
      </p:cViewPr>
      <p:guideLst>
        <p:guide orient="horz" pos="3128"/>
        <p:guide pos="21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26" tIns="45713" rIns="91426" bIns="45713" rtlCol="0"/>
          <a:lstStyle>
            <a:lvl1pPr algn="l">
              <a:defRPr sz="1200"/>
            </a:lvl1pPr>
          </a:lstStyle>
          <a:p>
            <a:endParaRPr lang="en-AU" dirty="0"/>
          </a:p>
        </p:txBody>
      </p:sp>
      <p:sp>
        <p:nvSpPr>
          <p:cNvPr id="3" name="Date Placeholder 2"/>
          <p:cNvSpPr>
            <a:spLocks noGrp="1"/>
          </p:cNvSpPr>
          <p:nvPr>
            <p:ph type="dt" sz="quarter" idx="1"/>
          </p:nvPr>
        </p:nvSpPr>
        <p:spPr>
          <a:xfrm>
            <a:off x="3845947" y="0"/>
            <a:ext cx="2942220" cy="496491"/>
          </a:xfrm>
          <a:prstGeom prst="rect">
            <a:avLst/>
          </a:prstGeom>
        </p:spPr>
        <p:txBody>
          <a:bodyPr vert="horz" lIns="91426" tIns="45713" rIns="91426" bIns="45713" rtlCol="0"/>
          <a:lstStyle>
            <a:lvl1pPr algn="r">
              <a:defRPr sz="1200"/>
            </a:lvl1pPr>
          </a:lstStyle>
          <a:p>
            <a:fld id="{59B5238E-2A68-4F89-A31D-2962210A9559}" type="datetimeFigureOut">
              <a:rPr lang="en-AU" smtClean="0"/>
              <a:pPr/>
              <a:t>4/03/2013</a:t>
            </a:fld>
            <a:endParaRPr lang="en-AU" dirty="0"/>
          </a:p>
        </p:txBody>
      </p:sp>
      <p:sp>
        <p:nvSpPr>
          <p:cNvPr id="4" name="Footer Placeholder 3"/>
          <p:cNvSpPr>
            <a:spLocks noGrp="1"/>
          </p:cNvSpPr>
          <p:nvPr>
            <p:ph type="ftr" sz="quarter" idx="2"/>
          </p:nvPr>
        </p:nvSpPr>
        <p:spPr>
          <a:xfrm>
            <a:off x="0" y="9431600"/>
            <a:ext cx="2942220" cy="496491"/>
          </a:xfrm>
          <a:prstGeom prst="rect">
            <a:avLst/>
          </a:prstGeom>
        </p:spPr>
        <p:txBody>
          <a:bodyPr vert="horz" lIns="91426" tIns="45713" rIns="91426" bIns="45713"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45947" y="9431600"/>
            <a:ext cx="2942220" cy="496491"/>
          </a:xfrm>
          <a:prstGeom prst="rect">
            <a:avLst/>
          </a:prstGeom>
        </p:spPr>
        <p:txBody>
          <a:bodyPr vert="horz" lIns="91426" tIns="45713" rIns="91426" bIns="45713" rtlCol="0" anchor="b"/>
          <a:lstStyle>
            <a:lvl1pPr algn="r">
              <a:defRPr sz="1200"/>
            </a:lvl1pPr>
          </a:lstStyle>
          <a:p>
            <a:fld id="{F9C03742-589D-42BA-A34A-0289B9C6191C}" type="slidenum">
              <a:rPr lang="en-AU" smtClean="0"/>
              <a:pPr/>
              <a:t>‹#›</a:t>
            </a:fld>
            <a:endParaRPr lang="en-AU" dirty="0"/>
          </a:p>
        </p:txBody>
      </p:sp>
    </p:spTree>
    <p:extLst>
      <p:ext uri="{BB962C8B-B14F-4D97-AF65-F5344CB8AC3E}">
        <p14:creationId xmlns:p14="http://schemas.microsoft.com/office/powerpoint/2010/main" val="3860727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26" tIns="45713" rIns="91426" bIns="45713" rtlCol="0"/>
          <a:lstStyle>
            <a:lvl1pPr algn="l">
              <a:defRPr sz="1200"/>
            </a:lvl1pPr>
          </a:lstStyle>
          <a:p>
            <a:endParaRPr lang="en-AU" dirty="0"/>
          </a:p>
        </p:txBody>
      </p:sp>
      <p:sp>
        <p:nvSpPr>
          <p:cNvPr id="3" name="Date Placeholder 2"/>
          <p:cNvSpPr>
            <a:spLocks noGrp="1"/>
          </p:cNvSpPr>
          <p:nvPr>
            <p:ph type="dt" idx="1"/>
          </p:nvPr>
        </p:nvSpPr>
        <p:spPr>
          <a:xfrm>
            <a:off x="3845947" y="0"/>
            <a:ext cx="2942220" cy="496491"/>
          </a:xfrm>
          <a:prstGeom prst="rect">
            <a:avLst/>
          </a:prstGeom>
        </p:spPr>
        <p:txBody>
          <a:bodyPr vert="horz" lIns="91426" tIns="45713" rIns="91426" bIns="45713" rtlCol="0"/>
          <a:lstStyle>
            <a:lvl1pPr algn="r">
              <a:defRPr sz="1200"/>
            </a:lvl1pPr>
          </a:lstStyle>
          <a:p>
            <a:fld id="{E3840716-2259-415D-B18D-1B96124EBACE}" type="datetimeFigureOut">
              <a:rPr lang="en-AU" smtClean="0"/>
              <a:pPr/>
              <a:t>4/03/2013</a:t>
            </a:fld>
            <a:endParaRPr lang="en-AU" dirty="0"/>
          </a:p>
        </p:txBody>
      </p:sp>
      <p:sp>
        <p:nvSpPr>
          <p:cNvPr id="4" name="Slide Image Placeholder 3"/>
          <p:cNvSpPr>
            <a:spLocks noGrp="1" noRot="1" noChangeAspect="1"/>
          </p:cNvSpPr>
          <p:nvPr>
            <p:ph type="sldImg" idx="2"/>
          </p:nvPr>
        </p:nvSpPr>
        <p:spPr>
          <a:xfrm>
            <a:off x="873125" y="500063"/>
            <a:ext cx="4967288" cy="3724275"/>
          </a:xfrm>
          <a:prstGeom prst="rect">
            <a:avLst/>
          </a:prstGeom>
          <a:noFill/>
          <a:ln w="12700">
            <a:solidFill>
              <a:prstClr val="black"/>
            </a:solidFill>
          </a:ln>
        </p:spPr>
        <p:txBody>
          <a:bodyPr vert="horz" lIns="91426" tIns="45713" rIns="91426" bIns="45713" rtlCol="0" anchor="ctr"/>
          <a:lstStyle/>
          <a:p>
            <a:endParaRPr lang="en-AU" dirty="0"/>
          </a:p>
        </p:txBody>
      </p:sp>
      <p:sp>
        <p:nvSpPr>
          <p:cNvPr id="5" name="Notes Placeholder 4"/>
          <p:cNvSpPr>
            <a:spLocks noGrp="1"/>
          </p:cNvSpPr>
          <p:nvPr>
            <p:ph type="body" sz="quarter" idx="3"/>
          </p:nvPr>
        </p:nvSpPr>
        <p:spPr>
          <a:xfrm>
            <a:off x="0" y="4532400"/>
            <a:ext cx="6789600" cy="5112000"/>
          </a:xfrm>
          <a:prstGeom prst="rect">
            <a:avLst/>
          </a:prstGeom>
        </p:spPr>
        <p:txBody>
          <a:bodyPr vert="horz" lIns="91426" tIns="45713" rIns="91426" bIns="45713"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6" name="Footer Placeholder 5"/>
          <p:cNvSpPr>
            <a:spLocks noGrp="1"/>
          </p:cNvSpPr>
          <p:nvPr>
            <p:ph type="ftr" sz="quarter" idx="4"/>
          </p:nvPr>
        </p:nvSpPr>
        <p:spPr>
          <a:xfrm>
            <a:off x="0" y="9431600"/>
            <a:ext cx="2942220" cy="496491"/>
          </a:xfrm>
          <a:prstGeom prst="rect">
            <a:avLst/>
          </a:prstGeom>
        </p:spPr>
        <p:txBody>
          <a:bodyPr vert="horz" lIns="91426" tIns="45713" rIns="91426" bIns="45713"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45947" y="9431600"/>
            <a:ext cx="2942220" cy="496491"/>
          </a:xfrm>
          <a:prstGeom prst="rect">
            <a:avLst/>
          </a:prstGeom>
        </p:spPr>
        <p:txBody>
          <a:bodyPr vert="horz" lIns="91426" tIns="45713" rIns="91426" bIns="45713" rtlCol="0" anchor="b"/>
          <a:lstStyle>
            <a:lvl1pPr algn="r">
              <a:defRPr sz="1200"/>
            </a:lvl1pPr>
          </a:lstStyle>
          <a:p>
            <a:fld id="{FE918C3E-D773-41AE-B3E4-79E2DCC1FD41}" type="slidenum">
              <a:rPr lang="en-AU" smtClean="0"/>
              <a:pPr/>
              <a:t>‹#›</a:t>
            </a:fld>
            <a:endParaRPr lang="en-AU" dirty="0"/>
          </a:p>
        </p:txBody>
      </p:sp>
    </p:spTree>
    <p:extLst>
      <p:ext uri="{BB962C8B-B14F-4D97-AF65-F5344CB8AC3E}">
        <p14:creationId xmlns:p14="http://schemas.microsoft.com/office/powerpoint/2010/main" val="1389560765"/>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000" kern="1200">
        <a:solidFill>
          <a:schemeClr val="tx1"/>
        </a:solidFill>
        <a:latin typeface="Arial" pitchFamily="34" charset="0"/>
        <a:ea typeface="+mn-ea"/>
        <a:cs typeface="Arial" pitchFamily="34" charset="0"/>
      </a:defRPr>
    </a:lvl2pPr>
    <a:lvl3pPr marL="914400" algn="l" defTabSz="914400" rtl="0" eaLnBrk="1" latinLnBrk="0" hangingPunct="1">
      <a:defRPr sz="1000" kern="1200">
        <a:solidFill>
          <a:schemeClr val="tx1"/>
        </a:solidFill>
        <a:latin typeface="Arial" pitchFamily="34" charset="0"/>
        <a:ea typeface="+mn-ea"/>
        <a:cs typeface="Arial" pitchFamily="34" charset="0"/>
      </a:defRPr>
    </a:lvl3pPr>
    <a:lvl4pPr marL="1371600" algn="l" defTabSz="914400" rtl="0" eaLnBrk="1" latinLnBrk="0" hangingPunct="1">
      <a:defRPr sz="1000" kern="1200">
        <a:solidFill>
          <a:schemeClr val="tx1"/>
        </a:solidFill>
        <a:latin typeface="Arial" pitchFamily="34" charset="0"/>
        <a:ea typeface="+mn-ea"/>
        <a:cs typeface="Arial" pitchFamily="34" charset="0"/>
      </a:defRPr>
    </a:lvl4pPr>
    <a:lvl5pPr marL="1828800" algn="l" defTabSz="914400" rtl="0" eaLnBrk="1" latinLnBrk="0" hangingPunct="1">
      <a:defRPr sz="10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newsroom.aitsl.edu.au/blog/framework-support-material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oecd.org/document/7/0,3746,en_2649_35845621_49428807_1_1_1_1,00.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www.aitsl.edu.au/verve/_resources/BCG_Schools_Delivering_Real_Change.pdf" TargetMode="External"/><Relationship Id="rId3" Type="http://schemas.openxmlformats.org/officeDocument/2006/relationships/hyperlink" Target="http://mckinseyonsociety.com/downloads/reports/Education/schoolleadership_final.pdf" TargetMode="External"/><Relationship Id="rId7" Type="http://schemas.openxmlformats.org/officeDocument/2006/relationships/hyperlink" Target="http://grattan.edu.au/static/files/assets/1cc095c7/033_report_what_teachers_want.pdf" TargetMode="External"/><Relationship Id="rId12" Type="http://schemas.openxmlformats.org/officeDocument/2006/relationships/hyperlink" Target="http://www.oecd.org/education/preschoolandschool/48519807.pdf"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grattan.edu.au/static/files/assets/a9daf733/081_report_teacher_appraisal.pdf" TargetMode="External"/><Relationship Id="rId11" Type="http://schemas.openxmlformats.org/officeDocument/2006/relationships/hyperlink" Target="http://www.oecd.org/edu/preschoolandschool/50446648.pdf" TargetMode="External"/><Relationship Id="rId5" Type="http://schemas.openxmlformats.org/officeDocument/2006/relationships/hyperlink" Target="http://www.haygroup.com/Downloads/au/misc/Growing_our_potential_singles.pdf" TargetMode="External"/><Relationship Id="rId10" Type="http://schemas.openxmlformats.org/officeDocument/2006/relationships/hyperlink" Target="http://www.oecd.org/education/preschoolandschool/43023606.pdf" TargetMode="External"/><Relationship Id="rId4" Type="http://schemas.openxmlformats.org/officeDocument/2006/relationships/hyperlink" Target="http://www.curee-paccts.com/files/publication/1297423037/Practitioner%20Use%20of%20Research%20Review.pdf" TargetMode="External"/><Relationship Id="rId9" Type="http://schemas.openxmlformats.org/officeDocument/2006/relationships/hyperlink" Target="http://www.wcer.wisc.edu/archive/cors/Issues_in_Restructuring_Schools/ISSUES_NO_6_SPRING_1994.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mceecdya.edu.au/verve/_resources/National_Declaration_on_the_Educational_Goals_for_Young_Australians.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25" y="500063"/>
            <a:ext cx="4967288" cy="3724275"/>
          </a:xfrm>
        </p:spPr>
      </p:sp>
      <p:sp>
        <p:nvSpPr>
          <p:cNvPr id="3" name="Notes Placeholder 2"/>
          <p:cNvSpPr>
            <a:spLocks noGrp="1"/>
          </p:cNvSpPr>
          <p:nvPr>
            <p:ph type="body" idx="1"/>
          </p:nvPr>
        </p:nvSpPr>
        <p:spPr>
          <a:xfrm>
            <a:off x="0" y="4244826"/>
            <a:ext cx="6789738" cy="5400600"/>
          </a:xfrm>
        </p:spPr>
        <p:txBody>
          <a:bodyPr/>
          <a:lstStyle/>
          <a:p>
            <a:r>
              <a:rPr lang="en-AU" sz="900" b="1" dirty="0"/>
              <a:t>Purpose</a:t>
            </a:r>
          </a:p>
          <a:p>
            <a:pPr marL="171423" indent="-171423">
              <a:buFont typeface="Arial" pitchFamily="34" charset="0"/>
              <a:buChar char="•"/>
            </a:pPr>
            <a:r>
              <a:rPr lang="en-AU" sz="900" dirty="0"/>
              <a:t>To familiarise the Australian education community with the </a:t>
            </a:r>
            <a:r>
              <a:rPr lang="en-AU" sz="900" i="1" dirty="0"/>
              <a:t>Australian Teacher Performance and Development </a:t>
            </a:r>
            <a:r>
              <a:rPr lang="en-AU" sz="900" i="1" dirty="0" smtClean="0"/>
              <a:t>Framework</a:t>
            </a:r>
            <a:r>
              <a:rPr lang="en-AU" sz="900" dirty="0" smtClean="0"/>
              <a:t>.</a:t>
            </a:r>
            <a:endParaRPr lang="en-AU" sz="900" dirty="0"/>
          </a:p>
          <a:p>
            <a:pPr marL="171423" indent="-171423">
              <a:buFont typeface="Arial" pitchFamily="34" charset="0"/>
              <a:buChar char="•"/>
            </a:pPr>
            <a:r>
              <a:rPr lang="en-AU" sz="900" dirty="0"/>
              <a:t>Convey a consistent message to the education </a:t>
            </a:r>
            <a:r>
              <a:rPr lang="en-AU" sz="900" dirty="0" smtClean="0"/>
              <a:t>community.</a:t>
            </a:r>
            <a:endParaRPr lang="en-AU" sz="900" dirty="0"/>
          </a:p>
          <a:p>
            <a:pPr marL="171423" indent="-171423">
              <a:buFont typeface="Arial" pitchFamily="34" charset="0"/>
              <a:buChar char="•"/>
            </a:pPr>
            <a:r>
              <a:rPr lang="en-AU" sz="900" dirty="0"/>
              <a:t>Speak to the need for a shared national commitment to effective teacher performance and </a:t>
            </a:r>
            <a:r>
              <a:rPr lang="en-AU" sz="900" dirty="0" smtClean="0"/>
              <a:t>development.</a:t>
            </a:r>
            <a:endParaRPr lang="en-AU" sz="900" dirty="0"/>
          </a:p>
          <a:p>
            <a:endParaRPr lang="en-AU" sz="900" dirty="0"/>
          </a:p>
          <a:p>
            <a:r>
              <a:rPr lang="en-AU" sz="900" b="1" dirty="0"/>
              <a:t>Key points to share</a:t>
            </a:r>
          </a:p>
          <a:p>
            <a:pPr marL="171423" indent="-171423">
              <a:buFont typeface="Arial" pitchFamily="34" charset="0"/>
              <a:buChar char="•"/>
              <a:defRPr/>
            </a:pPr>
            <a:r>
              <a:rPr lang="en-AU" sz="900" dirty="0"/>
              <a:t>AITSL has collaborated with education stakeholders to develop the </a:t>
            </a:r>
            <a:r>
              <a:rPr lang="en-AU" sz="900" i="1" dirty="0"/>
              <a:t>Australian Teacher Performance and Development Framework. </a:t>
            </a:r>
          </a:p>
          <a:p>
            <a:pPr marL="171423" indent="-171423">
              <a:buFont typeface="Arial" pitchFamily="34" charset="0"/>
              <a:buChar char="•"/>
              <a:defRPr/>
            </a:pPr>
            <a:r>
              <a:rPr lang="en-AU" sz="900" dirty="0"/>
              <a:t>The Framework has been developed based on research, national mapping and analysis of existing practices, advice from national and international experts, and extensive national consultation.  </a:t>
            </a:r>
          </a:p>
          <a:p>
            <a:pPr marL="171423" indent="-171423">
              <a:buFont typeface="Arial" pitchFamily="34" charset="0"/>
              <a:buChar char="•"/>
              <a:defRPr/>
            </a:pPr>
            <a:r>
              <a:rPr lang="en-AU" sz="900" dirty="0"/>
              <a:t>Through national consultation on implementation: </a:t>
            </a:r>
          </a:p>
          <a:p>
            <a:pPr marL="628553" lvl="1" indent="-171423">
              <a:buFont typeface="Arial" pitchFamily="34" charset="0"/>
              <a:buChar char="–"/>
              <a:defRPr/>
            </a:pPr>
            <a:r>
              <a:rPr lang="en-AU" sz="900" dirty="0"/>
              <a:t>examples of existing best practices have been </a:t>
            </a:r>
            <a:r>
              <a:rPr lang="en-AU" sz="900" dirty="0" smtClean="0"/>
              <a:t>identified and shared the </a:t>
            </a:r>
            <a:r>
              <a:rPr lang="en-AU" sz="900" dirty="0"/>
              <a:t>national conversation in education has begun to build a groundswell on creating a culture that values the performance and development of teachers </a:t>
            </a:r>
            <a:r>
              <a:rPr lang="en-AU" sz="900" dirty="0" smtClean="0"/>
              <a:t>nationally</a:t>
            </a:r>
            <a:endParaRPr lang="en-AU" sz="900" dirty="0"/>
          </a:p>
          <a:p>
            <a:pPr marL="628553" lvl="1" indent="-171423">
              <a:buFont typeface="Arial" pitchFamily="34" charset="0"/>
              <a:buChar char="–"/>
              <a:defRPr/>
            </a:pPr>
            <a:r>
              <a:rPr lang="en-AU" sz="900" dirty="0"/>
              <a:t>a genuine environment for the implementation of effective teacher performance and development practices has been generated across the nation. </a:t>
            </a:r>
          </a:p>
          <a:p>
            <a:endParaRPr lang="en-AU" sz="900" b="1" dirty="0"/>
          </a:p>
          <a:p>
            <a:r>
              <a:rPr lang="en-AU" sz="900" b="1" dirty="0"/>
              <a:t>Expected outcomes</a:t>
            </a:r>
          </a:p>
          <a:p>
            <a:pPr marL="171423" indent="-171423">
              <a:buFont typeface="Arial" pitchFamily="34" charset="0"/>
              <a:buChar char="•"/>
            </a:pPr>
            <a:r>
              <a:rPr lang="en-AU" sz="900" dirty="0"/>
              <a:t>Build a shared understanding of effective approaches to teacher performance and development to improve outcomes for all young Australians.</a:t>
            </a:r>
          </a:p>
          <a:p>
            <a:endParaRPr lang="en-AU" sz="900" b="1" dirty="0"/>
          </a:p>
          <a:p>
            <a:r>
              <a:rPr lang="en-AU" sz="900" b="1" dirty="0"/>
              <a:t>Materials </a:t>
            </a:r>
            <a:r>
              <a:rPr lang="en-AU" sz="900" b="1" dirty="0" smtClean="0"/>
              <a:t>required</a:t>
            </a:r>
            <a:endParaRPr lang="en-AU" sz="900" dirty="0"/>
          </a:p>
          <a:p>
            <a:pPr marL="171423" lvl="1" indent="-171423">
              <a:buFont typeface="Arial" pitchFamily="34" charset="0"/>
              <a:buChar char="•"/>
            </a:pPr>
            <a:r>
              <a:rPr lang="en-AU" sz="900" dirty="0" smtClean="0"/>
              <a:t>All resources are available at </a:t>
            </a:r>
            <a:r>
              <a:rPr lang="en-AU" sz="900" dirty="0">
                <a:hlinkClick r:id="rId3"/>
              </a:rPr>
              <a:t>http://</a:t>
            </a:r>
            <a:r>
              <a:rPr lang="en-AU" sz="900" dirty="0" smtClean="0">
                <a:hlinkClick r:id="rId3"/>
              </a:rPr>
              <a:t>www.newsroom.aitsl.edu.au/blog/framework-support-materials</a:t>
            </a:r>
            <a:endParaRPr lang="en-AU" sz="900" dirty="0" smtClean="0"/>
          </a:p>
          <a:p>
            <a:pPr marL="171423" lvl="1" indent="-171423">
              <a:buFont typeface="Arial" pitchFamily="34" charset="0"/>
              <a:buChar char="•"/>
            </a:pPr>
            <a:r>
              <a:rPr lang="en-AU" sz="900" dirty="0" smtClean="0"/>
              <a:t>All </a:t>
            </a:r>
            <a:r>
              <a:rPr lang="en-AU" sz="900" dirty="0"/>
              <a:t>participants will require copies of:</a:t>
            </a:r>
          </a:p>
          <a:p>
            <a:pPr marL="628553" lvl="3" indent="-171423">
              <a:buFont typeface="Arial" pitchFamily="34" charset="0"/>
              <a:buChar char="–"/>
            </a:pPr>
            <a:r>
              <a:rPr lang="en-AU" sz="900" i="1" dirty="0"/>
              <a:t>Australian Teacher Performance and Development Framework </a:t>
            </a:r>
            <a:r>
              <a:rPr lang="en-AU" sz="900" dirty="0"/>
              <a:t>(the Framework</a:t>
            </a:r>
            <a:r>
              <a:rPr lang="en-AU" sz="900" dirty="0" smtClean="0"/>
              <a:t>).</a:t>
            </a:r>
            <a:endParaRPr lang="en-AU" sz="900" dirty="0"/>
          </a:p>
          <a:p>
            <a:pPr marL="171423" indent="-171423"/>
            <a:endParaRPr lang="en-AU" sz="900" dirty="0"/>
          </a:p>
          <a:p>
            <a:pPr marL="171423" indent="-171423">
              <a:buFont typeface="Arial" pitchFamily="34" charset="0"/>
              <a:buChar char="•"/>
            </a:pPr>
            <a:r>
              <a:rPr lang="en-AU" sz="900" dirty="0"/>
              <a:t>The presentation will be enhanced if participants have access to the following additional </a:t>
            </a:r>
            <a:r>
              <a:rPr lang="en-AU" sz="900" dirty="0" smtClean="0"/>
              <a:t>Framework resources:</a:t>
            </a:r>
            <a:endParaRPr lang="en-AU" sz="900" dirty="0"/>
          </a:p>
          <a:p>
            <a:pPr marL="628553" lvl="2" indent="-171423">
              <a:buFont typeface="Arial" pitchFamily="34" charset="0"/>
              <a:buChar char="–"/>
            </a:pPr>
            <a:r>
              <a:rPr lang="en-AU" sz="900" dirty="0" smtClean="0"/>
              <a:t>The Framework Discussion Wheel – printable desktop </a:t>
            </a:r>
            <a:r>
              <a:rPr lang="en-AU" sz="900" dirty="0"/>
              <a:t>stimulus </a:t>
            </a:r>
            <a:r>
              <a:rPr lang="en-AU" sz="900" dirty="0" smtClean="0"/>
              <a:t>resource </a:t>
            </a:r>
          </a:p>
          <a:p>
            <a:pPr marL="628553" lvl="2" indent="-171423">
              <a:buFont typeface="Arial" pitchFamily="34" charset="0"/>
              <a:buChar char="–"/>
            </a:pPr>
            <a:r>
              <a:rPr lang="en-AU" sz="900" dirty="0" smtClean="0"/>
              <a:t>The Framework Activity Cards – stimulus questions to generate discussion</a:t>
            </a:r>
          </a:p>
          <a:p>
            <a:pPr marL="628553" lvl="2" indent="-171423">
              <a:buFont typeface="Arial" pitchFamily="34" charset="0"/>
              <a:buChar char="–"/>
            </a:pPr>
            <a:r>
              <a:rPr lang="en-AU" sz="900" dirty="0" smtClean="0"/>
              <a:t>The </a:t>
            </a:r>
            <a:r>
              <a:rPr lang="en-AU" sz="900" dirty="0"/>
              <a:t>Framework Fact </a:t>
            </a:r>
            <a:r>
              <a:rPr lang="en-AU" sz="900" dirty="0" smtClean="0"/>
              <a:t>Sheet – Animation style</a:t>
            </a:r>
            <a:endParaRPr lang="en-AU" sz="900" dirty="0"/>
          </a:p>
          <a:p>
            <a:pPr marL="628553" lvl="2" indent="-171423">
              <a:buFont typeface="Arial" pitchFamily="34" charset="0"/>
              <a:buChar char="–"/>
            </a:pPr>
            <a:r>
              <a:rPr lang="en-AU" sz="900" dirty="0"/>
              <a:t>The Framework </a:t>
            </a:r>
            <a:r>
              <a:rPr lang="en-AU" sz="900" dirty="0" err="1" smtClean="0"/>
              <a:t>Infographic</a:t>
            </a:r>
            <a:r>
              <a:rPr lang="en-AU" sz="900" dirty="0" smtClean="0"/>
              <a:t> – Animation style</a:t>
            </a:r>
          </a:p>
          <a:p>
            <a:pPr marL="628553" lvl="2" indent="-171423">
              <a:buFont typeface="Arial" pitchFamily="34" charset="0"/>
              <a:buChar char="–"/>
            </a:pPr>
            <a:r>
              <a:rPr lang="en-AU" sz="900" dirty="0" smtClean="0"/>
              <a:t>The Framework Frequently Asked Questions.</a:t>
            </a:r>
          </a:p>
          <a:p>
            <a:pPr marL="628553" lvl="2" indent="-171423"/>
            <a:endParaRPr lang="en-AU" sz="900" dirty="0" smtClean="0"/>
          </a:p>
          <a:p>
            <a:pPr marL="171353" lvl="1" indent="-171423">
              <a:buFont typeface="Arial" pitchFamily="34" charset="0"/>
              <a:buChar char="•"/>
            </a:pPr>
            <a:r>
              <a:rPr lang="en-AU" sz="900" dirty="0" smtClean="0"/>
              <a:t>Companion documents :</a:t>
            </a:r>
            <a:endParaRPr lang="en-AU" sz="900" dirty="0"/>
          </a:p>
          <a:p>
            <a:pPr marL="628553" lvl="2" indent="-171423">
              <a:buFont typeface="Arial" pitchFamily="34" charset="0"/>
              <a:buChar char="–"/>
            </a:pPr>
            <a:r>
              <a:rPr lang="en-AU" sz="900" i="1" dirty="0"/>
              <a:t>Australian Professional Standards for Teachers </a:t>
            </a:r>
            <a:r>
              <a:rPr lang="en-AU" sz="900" dirty="0"/>
              <a:t>(the Standards</a:t>
            </a:r>
            <a:r>
              <a:rPr lang="en-AU" sz="900" dirty="0" smtClean="0"/>
              <a:t>)</a:t>
            </a:r>
            <a:endParaRPr lang="en-AU" sz="900" dirty="0"/>
          </a:p>
          <a:p>
            <a:pPr marL="628553" lvl="2" indent="-171423">
              <a:buFont typeface="Arial" pitchFamily="34" charset="0"/>
              <a:buChar char="–"/>
            </a:pPr>
            <a:r>
              <a:rPr lang="en-AU" sz="900" i="1" dirty="0"/>
              <a:t>Australian Professional Standard for Principals </a:t>
            </a:r>
            <a:r>
              <a:rPr lang="en-AU" sz="900" dirty="0"/>
              <a:t>(the Standard</a:t>
            </a:r>
            <a:r>
              <a:rPr lang="en-AU" sz="900" dirty="0" smtClean="0"/>
              <a:t>)</a:t>
            </a:r>
            <a:endParaRPr lang="en-AU" sz="900" dirty="0"/>
          </a:p>
          <a:p>
            <a:pPr marL="628553" lvl="2" indent="-171423">
              <a:buFont typeface="Arial" pitchFamily="34" charset="0"/>
              <a:buChar char="–"/>
            </a:pPr>
            <a:r>
              <a:rPr lang="en-AU" sz="900" i="1" dirty="0"/>
              <a:t>Australian Charter for the Professional Learning of Teachers and School Leaders </a:t>
            </a:r>
            <a:r>
              <a:rPr lang="en-AU" sz="900" dirty="0"/>
              <a:t>(the Charter</a:t>
            </a:r>
            <a:r>
              <a:rPr lang="en-AU" sz="900" dirty="0" smtClean="0"/>
              <a:t>).</a:t>
            </a:r>
            <a:endParaRPr lang="en-AU" sz="900" dirty="0"/>
          </a:p>
          <a:p>
            <a:endParaRPr lang="en-AU" dirty="0"/>
          </a:p>
        </p:txBody>
      </p:sp>
      <p:sp>
        <p:nvSpPr>
          <p:cNvPr id="4" name="Slide Number Placeholder 3"/>
          <p:cNvSpPr>
            <a:spLocks noGrp="1"/>
          </p:cNvSpPr>
          <p:nvPr>
            <p:ph type="sldNum" sz="quarter" idx="10"/>
          </p:nvPr>
        </p:nvSpPr>
        <p:spPr/>
        <p:txBody>
          <a:bodyPr/>
          <a:lstStyle/>
          <a:p>
            <a:fld id="{5303A82D-0FFE-42EE-97A1-658F6D99F71F}" type="slidenum">
              <a:rPr lang="en-AU" smtClean="0"/>
              <a:pPr/>
              <a:t>1</a:t>
            </a:fld>
            <a:endParaRPr lang="en-AU" dirty="0"/>
          </a:p>
        </p:txBody>
      </p:sp>
    </p:spTree>
    <p:extLst>
      <p:ext uri="{BB962C8B-B14F-4D97-AF65-F5344CB8AC3E}">
        <p14:creationId xmlns:p14="http://schemas.microsoft.com/office/powerpoint/2010/main" val="1358957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25" y="500063"/>
            <a:ext cx="4967288" cy="3724275"/>
          </a:xfrm>
        </p:spPr>
      </p:sp>
      <p:sp>
        <p:nvSpPr>
          <p:cNvPr id="3" name="Notes Placeholder 2"/>
          <p:cNvSpPr>
            <a:spLocks noGrp="1"/>
          </p:cNvSpPr>
          <p:nvPr>
            <p:ph type="body" idx="1"/>
          </p:nvPr>
        </p:nvSpPr>
        <p:spPr/>
        <p:txBody>
          <a:bodyPr/>
          <a:lstStyle/>
          <a:p>
            <a:r>
              <a:rPr lang="en-AU" sz="900" b="1" dirty="0"/>
              <a:t>Purpose</a:t>
            </a:r>
          </a:p>
          <a:p>
            <a:pPr marL="171423" indent="-171423">
              <a:buFont typeface="Arial" pitchFamily="34" charset="0"/>
              <a:buChar char="•"/>
            </a:pPr>
            <a:r>
              <a:rPr lang="en-AU" sz="900" dirty="0" smtClean="0"/>
              <a:t>To highlight </a:t>
            </a:r>
            <a:r>
              <a:rPr lang="en-AU" sz="900" dirty="0"/>
              <a:t>the four areas of the </a:t>
            </a:r>
            <a:r>
              <a:rPr lang="en-AU" sz="900" dirty="0" smtClean="0"/>
              <a:t>Framework.</a:t>
            </a:r>
            <a:endParaRPr lang="en-AU" sz="900" dirty="0"/>
          </a:p>
          <a:p>
            <a:pPr>
              <a:buFont typeface="Arial" pitchFamily="34" charset="0"/>
              <a:buChar char="•"/>
            </a:pPr>
            <a:endParaRPr lang="en-AU" sz="900" dirty="0"/>
          </a:p>
          <a:p>
            <a:pPr defTabSz="914259">
              <a:defRPr/>
            </a:pPr>
            <a:r>
              <a:rPr lang="en-AU" sz="900" b="1" dirty="0"/>
              <a:t>Key points to share</a:t>
            </a:r>
          </a:p>
          <a:p>
            <a:pPr marL="171423" indent="-171423" defTabSz="914259">
              <a:buFont typeface="Arial" pitchFamily="34" charset="0"/>
              <a:buChar char="•"/>
              <a:defRPr/>
            </a:pPr>
            <a:r>
              <a:rPr lang="en-AU" sz="900" dirty="0"/>
              <a:t>The Framework highlights what is required to build a comprehensive and effective approach to high performance and development.  </a:t>
            </a:r>
          </a:p>
          <a:p>
            <a:pPr marL="171423" indent="-171423" defTabSz="914259">
              <a:buFont typeface="Arial" pitchFamily="34" charset="0"/>
              <a:buChar char="•"/>
              <a:defRPr/>
            </a:pPr>
            <a:r>
              <a:rPr lang="en-AU" sz="900" dirty="0"/>
              <a:t>It outlines the characteristics of a successful system and the culture that needs to be in place for sustained improvements to occur in schools.  </a:t>
            </a:r>
          </a:p>
          <a:p>
            <a:pPr marL="171423" indent="-171423" defTabSz="914259">
              <a:buFont typeface="Arial" pitchFamily="34" charset="0"/>
              <a:buChar char="•"/>
              <a:defRPr/>
            </a:pPr>
            <a:r>
              <a:rPr lang="en-AU" sz="900" dirty="0"/>
              <a:t>It describes the characteristics of an effective performance and development </a:t>
            </a:r>
            <a:r>
              <a:rPr lang="en-AU" sz="900" dirty="0" smtClean="0"/>
              <a:t>cycle.</a:t>
            </a:r>
            <a:endParaRPr lang="en-AU" sz="900" dirty="0"/>
          </a:p>
          <a:p>
            <a:pPr marL="171423" indent="-171423" defTabSz="914259">
              <a:buFont typeface="Arial" pitchFamily="34" charset="0"/>
              <a:buChar char="•"/>
              <a:defRPr/>
            </a:pPr>
            <a:r>
              <a:rPr lang="en-AU" sz="900" dirty="0"/>
              <a:t>It outlines the </a:t>
            </a:r>
            <a:r>
              <a:rPr lang="en-AU" sz="900" dirty="0" smtClean="0"/>
              <a:t> four Essential </a:t>
            </a:r>
            <a:r>
              <a:rPr lang="en-AU" sz="900" dirty="0"/>
              <a:t>E</a:t>
            </a:r>
            <a:r>
              <a:rPr lang="en-AU" sz="900" dirty="0" smtClean="0"/>
              <a:t>lements </a:t>
            </a:r>
            <a:r>
              <a:rPr lang="en-AU" sz="900" dirty="0"/>
              <a:t>of the cycle that are critical for success and should be implemented in all Australian schools. </a:t>
            </a:r>
            <a:r>
              <a:rPr lang="en-AU" sz="900" b="1" dirty="0"/>
              <a:t>It is intended that  these essential elements are </a:t>
            </a:r>
            <a:r>
              <a:rPr lang="en-AU" sz="900" b="1" dirty="0" smtClean="0"/>
              <a:t> common requirements and should be present </a:t>
            </a:r>
            <a:r>
              <a:rPr lang="en-AU" sz="900" b="1" dirty="0"/>
              <a:t>in all Australian schools</a:t>
            </a:r>
            <a:r>
              <a:rPr lang="en-AU" sz="900" b="1" dirty="0" smtClean="0"/>
              <a:t>.</a:t>
            </a:r>
          </a:p>
          <a:p>
            <a:pPr marL="171423" indent="-171423" defTabSz="914259">
              <a:buFont typeface="Arial" pitchFamily="34" charset="0"/>
              <a:buChar char="•"/>
              <a:defRPr/>
            </a:pPr>
            <a:r>
              <a:rPr lang="en-AU" sz="900" dirty="0"/>
              <a:t>The Framework recognises that schools operate in different contexts and will be at different starting points, and the implementation of these essential elements will look different in different contexts. The pace and method of implementation of the Framework will be determined by jurisdictions, sectors and schools</a:t>
            </a:r>
            <a:r>
              <a:rPr lang="en-AU" sz="900" dirty="0" smtClean="0"/>
              <a:t>.</a:t>
            </a:r>
            <a:endParaRPr lang="en-AU" sz="900" dirty="0"/>
          </a:p>
          <a:p>
            <a:pPr marL="171423" indent="-171423" defTabSz="914259">
              <a:buFont typeface="Arial" pitchFamily="34" charset="0"/>
              <a:buChar char="•"/>
              <a:defRPr/>
            </a:pPr>
            <a:r>
              <a:rPr lang="en-AU" sz="900" dirty="0"/>
              <a:t>The Framework will provide a structure for appraising, developing and improving teaching practice as well as recognising the entitlement of teachers to meaningful feedback and support.</a:t>
            </a:r>
          </a:p>
          <a:p>
            <a:pPr marL="171423" indent="-171423">
              <a:buFont typeface="Arial" pitchFamily="34" charset="0"/>
              <a:buChar char="•"/>
              <a:defRPr/>
            </a:pPr>
            <a:r>
              <a:rPr lang="en-AU" sz="900" dirty="0" smtClean="0"/>
              <a:t>It </a:t>
            </a:r>
            <a:r>
              <a:rPr lang="en-AU" sz="900" dirty="0"/>
              <a:t>is in the ongoing work of implementation and culture change that the real challenge lies. For this Framework to have an enduring impact, a strong commitment from, and extensive support for schools, groups of schools, teachers and school leaders will be critical. </a:t>
            </a:r>
            <a:endParaRPr lang="en-AU" sz="900" dirty="0" smtClean="0"/>
          </a:p>
          <a:p>
            <a:pPr marL="171423" indent="-171423">
              <a:buFont typeface="Arial" pitchFamily="34" charset="0"/>
              <a:buChar char="•"/>
              <a:defRPr/>
            </a:pPr>
            <a:r>
              <a:rPr lang="en-AU" sz="900" dirty="0" smtClean="0"/>
              <a:t>Monitoring </a:t>
            </a:r>
            <a:r>
              <a:rPr lang="en-AU" sz="900" dirty="0"/>
              <a:t>and evaluation is also critical to the sustained and successful implementation of this Framework</a:t>
            </a:r>
            <a:r>
              <a:rPr lang="en-AU" sz="900" dirty="0" smtClean="0"/>
              <a:t>.</a:t>
            </a:r>
            <a:endParaRPr lang="en-AU" sz="900" dirty="0"/>
          </a:p>
        </p:txBody>
      </p:sp>
      <p:sp>
        <p:nvSpPr>
          <p:cNvPr id="4" name="Slide Number Placeholder 3"/>
          <p:cNvSpPr>
            <a:spLocks noGrp="1"/>
          </p:cNvSpPr>
          <p:nvPr>
            <p:ph type="sldNum" sz="quarter" idx="10"/>
          </p:nvPr>
        </p:nvSpPr>
        <p:spPr/>
        <p:txBody>
          <a:bodyPr/>
          <a:lstStyle/>
          <a:p>
            <a:fld id="{5303A82D-0FFE-42EE-97A1-658F6D99F71F}" type="slidenum">
              <a:rPr lang="en-AU" smtClean="0"/>
              <a:pPr/>
              <a:t>10</a:t>
            </a:fld>
            <a:endParaRPr lang="en-AU" dirty="0"/>
          </a:p>
        </p:txBody>
      </p:sp>
    </p:spTree>
    <p:extLst>
      <p:ext uri="{BB962C8B-B14F-4D97-AF65-F5344CB8AC3E}">
        <p14:creationId xmlns:p14="http://schemas.microsoft.com/office/powerpoint/2010/main" val="3986455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4713" y="500063"/>
            <a:ext cx="4967287" cy="3724275"/>
          </a:xfrm>
        </p:spPr>
      </p:sp>
      <p:sp>
        <p:nvSpPr>
          <p:cNvPr id="3" name="Notes Placeholder 2"/>
          <p:cNvSpPr>
            <a:spLocks noGrp="1"/>
          </p:cNvSpPr>
          <p:nvPr>
            <p:ph type="body" idx="1"/>
          </p:nvPr>
        </p:nvSpPr>
        <p:spPr>
          <a:xfrm>
            <a:off x="0" y="4388842"/>
            <a:ext cx="6789600" cy="4968552"/>
          </a:xfrm>
        </p:spPr>
        <p:txBody>
          <a:bodyPr/>
          <a:lstStyle/>
          <a:p>
            <a:r>
              <a:rPr lang="en-AU" sz="900" b="1" dirty="0"/>
              <a:t>Purpose</a:t>
            </a:r>
          </a:p>
          <a:p>
            <a:pPr marL="171423" indent="-171423">
              <a:buFont typeface="Arial" pitchFamily="34" charset="0"/>
              <a:buChar char="•"/>
            </a:pPr>
            <a:r>
              <a:rPr lang="en-AU" sz="900" dirty="0" smtClean="0"/>
              <a:t>To focus </a:t>
            </a:r>
            <a:r>
              <a:rPr lang="en-AU" sz="900" dirty="0"/>
              <a:t>on the need for all these factors to be in place for </a:t>
            </a:r>
            <a:r>
              <a:rPr lang="en-AU" sz="900" dirty="0" smtClean="0"/>
              <a:t>a performance </a:t>
            </a:r>
            <a:r>
              <a:rPr lang="en-AU" sz="900" dirty="0"/>
              <a:t>and development culture to flourish in schools.</a:t>
            </a:r>
          </a:p>
          <a:p>
            <a:endParaRPr lang="en-AU" sz="900" b="1" dirty="0"/>
          </a:p>
          <a:p>
            <a:r>
              <a:rPr lang="en-AU" sz="900" b="1" dirty="0"/>
              <a:t>Key points to share</a:t>
            </a:r>
          </a:p>
          <a:p>
            <a:pPr marL="171450" indent="-171450">
              <a:buFont typeface="Arial" pitchFamily="34" charset="0"/>
              <a:buChar char="•"/>
            </a:pPr>
            <a:r>
              <a:rPr lang="en-AU" sz="900" b="1" i="1" dirty="0" smtClean="0"/>
              <a:t>A </a:t>
            </a:r>
            <a:r>
              <a:rPr lang="en-AU" sz="900" b="1" i="1" dirty="0"/>
              <a:t>focus on student outcomes </a:t>
            </a:r>
            <a:r>
              <a:rPr lang="en-AU" sz="900" b="1" dirty="0" smtClean="0"/>
              <a:t>–</a:t>
            </a:r>
            <a:r>
              <a:rPr lang="en-AU" sz="900" dirty="0" smtClean="0"/>
              <a:t> </a:t>
            </a:r>
            <a:r>
              <a:rPr lang="en-US" sz="900" dirty="0" smtClean="0"/>
              <a:t>Improving </a:t>
            </a:r>
            <a:r>
              <a:rPr lang="en-US" sz="900" dirty="0"/>
              <a:t>teaching is not an end in itself. It is directed  at improving outcomes for students. The Framework defines student outcomes broadly to include student learning, engagement in learning and wellbeing, and acknowledges that these can be measured in a variety of ways.</a:t>
            </a:r>
            <a:endParaRPr lang="en-AU" sz="900" dirty="0"/>
          </a:p>
          <a:p>
            <a:pPr marL="171423" indent="-171423">
              <a:buFont typeface="Arial" pitchFamily="34" charset="0"/>
              <a:buChar char="•"/>
            </a:pPr>
            <a:r>
              <a:rPr lang="en-AU" sz="900" b="1" i="1" dirty="0"/>
              <a:t>A clear understanding of effective teaching </a:t>
            </a:r>
            <a:r>
              <a:rPr lang="en-AU" sz="900" b="1" dirty="0"/>
              <a:t>– </a:t>
            </a:r>
            <a:r>
              <a:rPr lang="en-AU" sz="900" dirty="0"/>
              <a:t> The </a:t>
            </a:r>
            <a:r>
              <a:rPr lang="en-AU" sz="900" i="1" dirty="0"/>
              <a:t>Australian Professional Standards for Teachers </a:t>
            </a:r>
            <a:r>
              <a:rPr lang="en-AU" sz="900" dirty="0"/>
              <a:t>outline what teachers should know and be able to do at four career stages. The Standards should be seen as providing the basis and a common language for coming to a shared understanding of what effective teaching looks like in the context of a particular school at a particular time. </a:t>
            </a:r>
          </a:p>
          <a:p>
            <a:pPr marL="171423" indent="-171423">
              <a:buFont typeface="Arial" pitchFamily="34" charset="0"/>
              <a:buChar char="•"/>
            </a:pPr>
            <a:r>
              <a:rPr lang="en-AU" sz="900" b="1" i="1" dirty="0"/>
              <a:t>Leadership</a:t>
            </a:r>
            <a:r>
              <a:rPr lang="en-AU" sz="900" b="1" dirty="0"/>
              <a:t> </a:t>
            </a:r>
            <a:r>
              <a:rPr lang="en-AU" sz="900" b="1" dirty="0" smtClean="0"/>
              <a:t>– </a:t>
            </a:r>
            <a:r>
              <a:rPr lang="en-AU" sz="900" dirty="0" smtClean="0"/>
              <a:t>Research </a:t>
            </a:r>
            <a:r>
              <a:rPr lang="en-AU" sz="900" dirty="0"/>
              <a:t>is clear on the critical role of leaders in creating a culture of performance and development. While it is acknowledged that principals have a central role, a performance and development culture cannot be driven by one person alone. A truly effective approach is characterised by a shared commitment to improvement and an acceptance that teachers have a powerful role to play in each others’ development, as well as their own. </a:t>
            </a:r>
          </a:p>
          <a:p>
            <a:pPr marL="171423" indent="-171423">
              <a:buFont typeface="Arial" pitchFamily="34" charset="0"/>
              <a:buChar char="•"/>
            </a:pPr>
            <a:r>
              <a:rPr lang="en-AU" sz="900" b="1" i="1" dirty="0"/>
              <a:t>Flexibility</a:t>
            </a:r>
            <a:r>
              <a:rPr lang="en-AU" sz="900" b="1" dirty="0"/>
              <a:t> </a:t>
            </a:r>
            <a:r>
              <a:rPr lang="en-AU" sz="900" b="1" dirty="0" smtClean="0"/>
              <a:t>– </a:t>
            </a:r>
            <a:r>
              <a:rPr lang="en-AU" sz="900" dirty="0" smtClean="0"/>
              <a:t>All </a:t>
            </a:r>
            <a:r>
              <a:rPr lang="en-AU" sz="900" dirty="0"/>
              <a:t>schools are different, and need to respond to their unique contexts and histories. Schools vary widely in their existing approaches to teacher performance and development. The </a:t>
            </a:r>
            <a:r>
              <a:rPr lang="en-AU" sz="900" dirty="0" smtClean="0"/>
              <a:t>Framework </a:t>
            </a:r>
            <a:r>
              <a:rPr lang="en-AU" sz="900" dirty="0"/>
              <a:t>describes the elements of an effective approach to teacher performance and development, but acknowledges that these elements will look different in each school. </a:t>
            </a:r>
          </a:p>
          <a:p>
            <a:pPr marL="171423" indent="-171423">
              <a:buFont typeface="Arial" pitchFamily="34" charset="0"/>
              <a:buChar char="•"/>
            </a:pPr>
            <a:r>
              <a:rPr lang="en-AU" sz="900" b="1" i="1" dirty="0"/>
              <a:t>Coherence</a:t>
            </a:r>
            <a:r>
              <a:rPr lang="en-AU" sz="900" dirty="0"/>
              <a:t> – Performance and development processes and teacher goals should reflect the overall approach to teaching and learning within a school, and should be consistent with the school plans. Alignment to school plans and school-wide approaches to professional learning are particularly important</a:t>
            </a:r>
            <a:r>
              <a:rPr lang="en-AU" sz="900" dirty="0" smtClean="0"/>
              <a:t>.</a:t>
            </a:r>
          </a:p>
          <a:p>
            <a:endParaRPr lang="en-AU" sz="900" dirty="0" smtClean="0"/>
          </a:p>
          <a:p>
            <a:r>
              <a:rPr lang="en-AU" sz="900" b="1" dirty="0" smtClean="0"/>
              <a:t>Research</a:t>
            </a:r>
            <a:endParaRPr lang="en-AU" sz="900" dirty="0"/>
          </a:p>
          <a:p>
            <a:pPr marL="171450" indent="-171450">
              <a:buFont typeface="Arial" pitchFamily="34" charset="0"/>
              <a:buChar char="•"/>
            </a:pPr>
            <a:r>
              <a:rPr lang="en-AU" sz="900" dirty="0" smtClean="0"/>
              <a:t>‘To </a:t>
            </a:r>
            <a:r>
              <a:rPr lang="en-AU" sz="900" dirty="0"/>
              <a:t>introduce and sustain an effective school-based performance and development system, a culture must exist among school leaders and teachers that is open to feedback and serious about performance and </a:t>
            </a:r>
            <a:r>
              <a:rPr lang="en-AU" sz="900" dirty="0" smtClean="0"/>
              <a:t>development — that </a:t>
            </a:r>
            <a:r>
              <a:rPr lang="en-AU" sz="900" dirty="0"/>
              <a:t>is, a culture that sees performance management as much more than ticking boxes and development as much more than gaining credentials. The need for such a culture to exist makes it very difficult simply to impose a performance and development system from the centre, however close such a system might be to </a:t>
            </a:r>
            <a:r>
              <a:rPr lang="en-AU" sz="900" dirty="0" smtClean="0"/>
              <a:t>best practice‘ (</a:t>
            </a:r>
            <a:r>
              <a:rPr lang="en-AU" sz="900" dirty="0"/>
              <a:t>Kamenar, </a:t>
            </a:r>
            <a:r>
              <a:rPr lang="en-AU" sz="900" dirty="0" smtClean="0"/>
              <a:t>L 2012, p. 5).</a:t>
            </a:r>
            <a:endParaRPr lang="en-AU" sz="900" dirty="0"/>
          </a:p>
          <a:p>
            <a:pPr marL="171423" indent="-171423">
              <a:buFont typeface="Arial" pitchFamily="34" charset="0"/>
              <a:buChar char="•"/>
              <a:defRPr/>
            </a:pPr>
            <a:r>
              <a:rPr lang="en-AU" sz="900" dirty="0" smtClean="0"/>
              <a:t>Our </a:t>
            </a:r>
            <a:r>
              <a:rPr lang="en-AU" sz="900" dirty="0"/>
              <a:t>research suggests that human resources–such as openness to improvement, trust and respect, teachers having knowledge and skills, supportive leadership and socialization–are more critical to the development of professional community than structural conditions. </a:t>
            </a:r>
            <a:r>
              <a:rPr lang="en-AU" sz="900" dirty="0" smtClean="0"/>
              <a:t>(Kruse, S </a:t>
            </a:r>
            <a:r>
              <a:rPr lang="en-AU" sz="900" dirty="0"/>
              <a:t>et al  </a:t>
            </a:r>
            <a:r>
              <a:rPr lang="en-AU" sz="900" dirty="0" smtClean="0"/>
              <a:t>1994, </a:t>
            </a:r>
            <a:r>
              <a:rPr lang="en-AU" sz="900" dirty="0"/>
              <a:t>p. 6</a:t>
            </a:r>
            <a:r>
              <a:rPr lang="en-AU" sz="900" dirty="0" smtClean="0"/>
              <a:t>).</a:t>
            </a:r>
            <a:endParaRPr lang="en-AU" sz="900" dirty="0"/>
          </a:p>
          <a:p>
            <a:pPr marL="171423" indent="-171423">
              <a:buFont typeface="Arial" pitchFamily="34" charset="0"/>
              <a:buChar char="•"/>
              <a:defRPr/>
            </a:pPr>
            <a:r>
              <a:rPr lang="en-AU" sz="900" dirty="0"/>
              <a:t/>
            </a:r>
            <a:br>
              <a:rPr lang="en-AU" sz="900" dirty="0"/>
            </a:br>
            <a:endParaRPr lang="en-AU" sz="900" dirty="0"/>
          </a:p>
          <a:p>
            <a:r>
              <a:rPr lang="en-AU" sz="900" b="1" dirty="0"/>
              <a:t>Materials required</a:t>
            </a:r>
          </a:p>
          <a:p>
            <a:pPr marL="171423" indent="-171423">
              <a:buFont typeface="Arial" pitchFamily="34" charset="0"/>
              <a:buChar char="•"/>
            </a:pPr>
            <a:r>
              <a:rPr lang="en-AU" sz="900" dirty="0"/>
              <a:t>Read pages </a:t>
            </a:r>
            <a:r>
              <a:rPr lang="en-AU" sz="900" dirty="0" smtClean="0"/>
              <a:t>3 - 4 </a:t>
            </a:r>
            <a:r>
              <a:rPr lang="en-AU" sz="900" dirty="0"/>
              <a:t>of the Framework.</a:t>
            </a:r>
          </a:p>
          <a:p>
            <a:pPr marL="171423" indent="-171423"/>
            <a:endParaRPr lang="en-AU" sz="800" b="1" dirty="0"/>
          </a:p>
          <a:p>
            <a:endParaRPr lang="en-AU" sz="800" dirty="0"/>
          </a:p>
          <a:p>
            <a:endParaRPr lang="en-AU" sz="900" dirty="0"/>
          </a:p>
          <a:p>
            <a:pPr marL="171423" indent="-171423">
              <a:buFont typeface="Arial" pitchFamily="34" charset="0"/>
              <a:buChar char="•"/>
            </a:pPr>
            <a:endParaRPr lang="en-AU" sz="900" dirty="0"/>
          </a:p>
        </p:txBody>
      </p:sp>
      <p:sp>
        <p:nvSpPr>
          <p:cNvPr id="4" name="Slide Number Placeholder 3"/>
          <p:cNvSpPr>
            <a:spLocks noGrp="1"/>
          </p:cNvSpPr>
          <p:nvPr>
            <p:ph type="sldNum" sz="quarter" idx="10"/>
          </p:nvPr>
        </p:nvSpPr>
        <p:spPr>
          <a:xfrm>
            <a:off x="6347197" y="9431600"/>
            <a:ext cx="440970" cy="496491"/>
          </a:xfrm>
        </p:spPr>
        <p:txBody>
          <a:bodyPr/>
          <a:lstStyle/>
          <a:p>
            <a:fld id="{5303A82D-0FFE-42EE-97A1-658F6D99F71F}" type="slidenum">
              <a:rPr lang="en-AU" smtClean="0">
                <a:solidFill>
                  <a:prstClr val="black"/>
                </a:solidFill>
              </a:rPr>
              <a:pPr/>
              <a:t>11</a:t>
            </a:fld>
            <a:endParaRPr lang="en-AU" dirty="0">
              <a:solidFill>
                <a:prstClr val="black"/>
              </a:solidFill>
            </a:endParaRPr>
          </a:p>
        </p:txBody>
      </p:sp>
    </p:spTree>
    <p:extLst>
      <p:ext uri="{BB962C8B-B14F-4D97-AF65-F5344CB8AC3E}">
        <p14:creationId xmlns:p14="http://schemas.microsoft.com/office/powerpoint/2010/main" val="1479668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25" y="500063"/>
            <a:ext cx="4967288" cy="3724275"/>
          </a:xfrm>
        </p:spPr>
      </p:sp>
      <p:sp>
        <p:nvSpPr>
          <p:cNvPr id="3" name="Notes Placeholder 2"/>
          <p:cNvSpPr>
            <a:spLocks noGrp="1"/>
          </p:cNvSpPr>
          <p:nvPr>
            <p:ph type="body" idx="1"/>
          </p:nvPr>
        </p:nvSpPr>
        <p:spPr/>
        <p:txBody>
          <a:bodyPr/>
          <a:lstStyle/>
          <a:p>
            <a:r>
              <a:rPr lang="en-AU" sz="900" b="1" dirty="0"/>
              <a:t>Purpose</a:t>
            </a:r>
          </a:p>
          <a:p>
            <a:pPr marL="171423" indent="-171423">
              <a:buFont typeface="Arial" pitchFamily="34" charset="0"/>
              <a:buChar char="•"/>
            </a:pPr>
            <a:r>
              <a:rPr lang="en-AU" sz="900" dirty="0" smtClean="0"/>
              <a:t>To identify </a:t>
            </a:r>
            <a:r>
              <a:rPr lang="en-AU" sz="900" dirty="0"/>
              <a:t>processes within </a:t>
            </a:r>
            <a:r>
              <a:rPr lang="en-AU" sz="900" dirty="0" smtClean="0"/>
              <a:t>schools </a:t>
            </a:r>
            <a:r>
              <a:rPr lang="en-AU" sz="900" dirty="0"/>
              <a:t>that support the performance and development culture components outlined in the Framework. </a:t>
            </a:r>
          </a:p>
          <a:p>
            <a:pPr marL="171423" indent="-171423">
              <a:buFont typeface="Arial" pitchFamily="34" charset="0"/>
              <a:buChar char="•"/>
            </a:pPr>
            <a:endParaRPr lang="en-AU" sz="900" b="1" dirty="0"/>
          </a:p>
          <a:p>
            <a:r>
              <a:rPr lang="en-AU" sz="900" b="1" dirty="0"/>
              <a:t>Key </a:t>
            </a:r>
            <a:r>
              <a:rPr lang="en-AU" sz="900" b="1" dirty="0" smtClean="0"/>
              <a:t>points to share</a:t>
            </a:r>
            <a:endParaRPr lang="en-AU" sz="900" b="1" dirty="0"/>
          </a:p>
          <a:p>
            <a:pPr marL="171423" indent="-171423">
              <a:buFont typeface="Arial" pitchFamily="34" charset="0"/>
              <a:buChar char="•"/>
            </a:pPr>
            <a:r>
              <a:rPr lang="en-AU" sz="900" dirty="0"/>
              <a:t>The Framework highlights what is required to build a comprehensive and effective approach to high performance and development.</a:t>
            </a:r>
            <a:endParaRPr lang="en-AU" sz="900" b="1" dirty="0"/>
          </a:p>
          <a:p>
            <a:endParaRPr lang="en-AU" sz="900" b="1" dirty="0"/>
          </a:p>
          <a:p>
            <a:r>
              <a:rPr lang="en-AU" sz="900" b="1" dirty="0"/>
              <a:t>Expected outcomes</a:t>
            </a:r>
          </a:p>
          <a:p>
            <a:pPr marL="171423" indent="-171423">
              <a:buFont typeface="Arial" pitchFamily="34" charset="0"/>
              <a:buChar char="•"/>
            </a:pPr>
            <a:r>
              <a:rPr lang="en-AU" sz="900" dirty="0"/>
              <a:t>That participants </a:t>
            </a:r>
            <a:r>
              <a:rPr lang="en-AU" sz="900" dirty="0" smtClean="0"/>
              <a:t>reflect </a:t>
            </a:r>
            <a:r>
              <a:rPr lang="en-AU" sz="900" dirty="0"/>
              <a:t>on the performance and development processes within their schools and </a:t>
            </a:r>
            <a:r>
              <a:rPr lang="en-AU" sz="900" dirty="0" smtClean="0"/>
              <a:t>begin to </a:t>
            </a:r>
            <a:r>
              <a:rPr lang="en-AU" sz="900" dirty="0"/>
              <a:t>identify </a:t>
            </a:r>
            <a:r>
              <a:rPr lang="en-AU" sz="900" dirty="0" smtClean="0"/>
              <a:t>areas in which there are room </a:t>
            </a:r>
            <a:r>
              <a:rPr lang="en-AU" sz="900" dirty="0"/>
              <a:t>for </a:t>
            </a:r>
            <a:r>
              <a:rPr lang="en-AU" sz="900" dirty="0" smtClean="0"/>
              <a:t>improvements.</a:t>
            </a:r>
            <a:endParaRPr lang="en-AU" sz="900" dirty="0"/>
          </a:p>
          <a:p>
            <a:endParaRPr lang="en-AU" sz="900" b="1" dirty="0"/>
          </a:p>
          <a:p>
            <a:r>
              <a:rPr lang="en-AU" sz="900" b="1" dirty="0"/>
              <a:t>Duration</a:t>
            </a:r>
          </a:p>
          <a:p>
            <a:pPr marL="171423" indent="-171423">
              <a:buFont typeface="Arial" pitchFamily="34" charset="0"/>
              <a:buChar char="•"/>
            </a:pPr>
            <a:r>
              <a:rPr lang="en-AU" sz="900" dirty="0"/>
              <a:t>10 – 15 </a:t>
            </a:r>
            <a:r>
              <a:rPr lang="en-AU" sz="900" dirty="0" smtClean="0"/>
              <a:t>minutes.</a:t>
            </a:r>
            <a:endParaRPr lang="en-AU" sz="900" dirty="0"/>
          </a:p>
          <a:p>
            <a:endParaRPr lang="en-AU" sz="900" b="1" dirty="0"/>
          </a:p>
          <a:p>
            <a:r>
              <a:rPr lang="en-AU" sz="900" b="1" dirty="0"/>
              <a:t>Materials required</a:t>
            </a:r>
          </a:p>
          <a:p>
            <a:pPr marL="171423" indent="-171423">
              <a:buFont typeface="Arial" pitchFamily="34" charset="0"/>
              <a:buChar char="•"/>
              <a:defRPr/>
            </a:pPr>
            <a:r>
              <a:rPr lang="en-AU" sz="900" dirty="0" smtClean="0"/>
              <a:t>Activity – </a:t>
            </a:r>
            <a:r>
              <a:rPr lang="en-AU" sz="900" dirty="0"/>
              <a:t>Performance and development </a:t>
            </a:r>
            <a:r>
              <a:rPr lang="en-AU" sz="900" dirty="0" smtClean="0"/>
              <a:t>culture.</a:t>
            </a:r>
            <a:endParaRPr lang="en-AU" sz="900" dirty="0"/>
          </a:p>
          <a:p>
            <a:pPr marL="171423" indent="-171423">
              <a:buFont typeface="Arial" pitchFamily="34" charset="0"/>
              <a:buChar char="•"/>
              <a:defRPr/>
            </a:pPr>
            <a:endParaRPr lang="en-AU" sz="900" dirty="0"/>
          </a:p>
          <a:p>
            <a:pPr>
              <a:defRPr/>
            </a:pPr>
            <a:r>
              <a:rPr lang="en-AU" sz="900" b="1" dirty="0"/>
              <a:t>Activity instructions</a:t>
            </a:r>
          </a:p>
          <a:p>
            <a:pPr marL="171423" indent="-171423">
              <a:buFont typeface="Arial" pitchFamily="34" charset="0"/>
              <a:buChar char="•"/>
              <a:defRPr/>
            </a:pPr>
            <a:r>
              <a:rPr lang="en-AU" sz="900" dirty="0"/>
              <a:t>Work as a table group to brainstorm your responses.</a:t>
            </a:r>
          </a:p>
          <a:p>
            <a:pPr marL="171423" indent="-171423">
              <a:buFont typeface="Arial" pitchFamily="34" charset="0"/>
              <a:buChar char="•"/>
              <a:defRPr/>
            </a:pPr>
            <a:r>
              <a:rPr lang="en-AU" sz="900" dirty="0"/>
              <a:t>After 10 minutes, each group to report back with 3 key points to the whole workshop.</a:t>
            </a:r>
          </a:p>
          <a:p>
            <a:pPr rtl="0"/>
            <a:endParaRPr lang="en-AU" sz="900" dirty="0"/>
          </a:p>
          <a:p>
            <a:endParaRPr lang="en-AU" dirty="0"/>
          </a:p>
        </p:txBody>
      </p:sp>
      <p:sp>
        <p:nvSpPr>
          <p:cNvPr id="4" name="Slide Number Placeholder 3"/>
          <p:cNvSpPr>
            <a:spLocks noGrp="1"/>
          </p:cNvSpPr>
          <p:nvPr>
            <p:ph type="sldNum" sz="quarter" idx="10"/>
          </p:nvPr>
        </p:nvSpPr>
        <p:spPr/>
        <p:txBody>
          <a:bodyPr/>
          <a:lstStyle/>
          <a:p>
            <a:fld id="{6A1A3354-9AE0-45E6-868C-4FA618C88661}" type="slidenum">
              <a:rPr lang="en-AU" smtClean="0">
                <a:solidFill>
                  <a:prstClr val="black"/>
                </a:solidFill>
                <a:latin typeface="Calibri"/>
              </a:rPr>
              <a:pPr/>
              <a:t>12</a:t>
            </a:fld>
            <a:endParaRPr lang="en-AU" dirty="0">
              <a:solidFill>
                <a:prstClr val="black"/>
              </a:solidFill>
              <a:latin typeface="Calibri"/>
            </a:endParaRPr>
          </a:p>
        </p:txBody>
      </p:sp>
    </p:spTree>
    <p:extLst>
      <p:ext uri="{BB962C8B-B14F-4D97-AF65-F5344CB8AC3E}">
        <p14:creationId xmlns:p14="http://schemas.microsoft.com/office/powerpoint/2010/main" val="433579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25" y="500063"/>
            <a:ext cx="4967288" cy="3724275"/>
          </a:xfrm>
        </p:spPr>
      </p:sp>
      <p:sp>
        <p:nvSpPr>
          <p:cNvPr id="3" name="Notes Placeholder 2"/>
          <p:cNvSpPr>
            <a:spLocks noGrp="1"/>
          </p:cNvSpPr>
          <p:nvPr>
            <p:ph type="body" idx="1"/>
          </p:nvPr>
        </p:nvSpPr>
        <p:spPr>
          <a:xfrm>
            <a:off x="0" y="4244825"/>
            <a:ext cx="6789600" cy="5684987"/>
          </a:xfrm>
        </p:spPr>
        <p:txBody>
          <a:bodyPr/>
          <a:lstStyle/>
          <a:p>
            <a:r>
              <a:rPr lang="en-AU" sz="900" b="1" dirty="0"/>
              <a:t>Purpose</a:t>
            </a:r>
          </a:p>
          <a:p>
            <a:pPr marL="171423" indent="-171423">
              <a:buFont typeface="Arial" pitchFamily="34" charset="0"/>
              <a:buChar char="•"/>
            </a:pPr>
            <a:r>
              <a:rPr lang="en-AU" sz="900" dirty="0" smtClean="0"/>
              <a:t>To introduce </a:t>
            </a:r>
            <a:r>
              <a:rPr lang="en-AU" sz="900" dirty="0"/>
              <a:t>the components of an effective performance </a:t>
            </a:r>
            <a:r>
              <a:rPr lang="en-AU" sz="900" dirty="0" smtClean="0"/>
              <a:t>and development cycle.</a:t>
            </a:r>
            <a:endParaRPr lang="en-AU" sz="900" dirty="0"/>
          </a:p>
          <a:p>
            <a:endParaRPr lang="en-AU" sz="900" b="1" dirty="0"/>
          </a:p>
          <a:p>
            <a:r>
              <a:rPr lang="en-AU" sz="900" b="1" dirty="0"/>
              <a:t>Key points to share</a:t>
            </a:r>
          </a:p>
          <a:p>
            <a:pPr marL="171423" indent="-171423">
              <a:buFont typeface="Arial" pitchFamily="34" charset="0"/>
              <a:buChar char="•"/>
            </a:pPr>
            <a:r>
              <a:rPr lang="en-AU" sz="900" dirty="0"/>
              <a:t>Elements of the cycle are interwoven, will not necessarily occur in order and may take more or less time depending on </a:t>
            </a:r>
            <a:r>
              <a:rPr lang="en-AU" sz="900" dirty="0" smtClean="0"/>
              <a:t>circumstances.</a:t>
            </a:r>
            <a:endParaRPr lang="en-AU" sz="900" dirty="0"/>
          </a:p>
          <a:p>
            <a:pPr marL="171423" indent="-171423">
              <a:buFont typeface="Arial" pitchFamily="34" charset="0"/>
              <a:buChar char="•"/>
            </a:pPr>
            <a:r>
              <a:rPr lang="en-AU" sz="900" dirty="0"/>
              <a:t>However, the cycle provides a useful way of thinking about the process, and assists in identifying its important </a:t>
            </a:r>
            <a:r>
              <a:rPr lang="en-AU" sz="900" dirty="0" smtClean="0"/>
              <a:t>elements.</a:t>
            </a:r>
          </a:p>
          <a:p>
            <a:pPr marL="171423" indent="-171423">
              <a:buFont typeface="Arial" pitchFamily="34" charset="0"/>
              <a:buChar char="•"/>
            </a:pPr>
            <a:r>
              <a:rPr lang="en-AU" sz="900" dirty="0" smtClean="0"/>
              <a:t>While these are necessary, they will not by themselves be sufficient to gain the maximum benefit from this process. However, it is important to be clear about common requirements and the minimum level of support that all teachers can expect in Australian schools.</a:t>
            </a:r>
          </a:p>
          <a:p>
            <a:pPr marL="171423" indent="-171423">
              <a:buFont typeface="Arial" pitchFamily="34" charset="0"/>
              <a:buChar char="•"/>
            </a:pPr>
            <a:r>
              <a:rPr lang="en-AU" sz="900" b="1" i="1" dirty="0" smtClean="0"/>
              <a:t>Reflection and goal setting</a:t>
            </a:r>
            <a:r>
              <a:rPr lang="en-AU" sz="900" dirty="0" smtClean="0"/>
              <a:t> – To engage purposefully in performance appraisal and development all teachers, with the support of the principal or delegate, must clearly articulate agreed goals based on the school’s shared view of effective teaching derived from the </a:t>
            </a:r>
            <a:r>
              <a:rPr lang="en-AU" sz="900" i="1" dirty="0" smtClean="0"/>
              <a:t>Australian Professional Standards for Teachers</a:t>
            </a:r>
            <a:r>
              <a:rPr lang="en-AU" sz="900" dirty="0" smtClean="0"/>
              <a:t>.  Goals should take into account the teacher’s own reflection on their teaching practice informed by evidence and feedback, and the school and system priorities. Goals should be measurable and reviewed regularly. Goals should address both teacher performance and teacher development.</a:t>
            </a:r>
          </a:p>
          <a:p>
            <a:pPr marL="171423" indent="-171423">
              <a:buFont typeface="Arial" pitchFamily="34" charset="0"/>
              <a:buChar char="•"/>
            </a:pPr>
            <a:r>
              <a:rPr lang="en-AU" sz="900" b="1" i="1" dirty="0" smtClean="0"/>
              <a:t>Professional practice and learning</a:t>
            </a:r>
            <a:r>
              <a:rPr lang="en-AU" sz="900" dirty="0" smtClean="0"/>
              <a:t> – An effective approach to improving practice will include a conscious effort to collect and reflect on evidence that provides insight into the effectiveness of teacher practice, and informs growth and access to high quality professional learning. This should occur in a context of frequent formal and informal feedback. Engaging in high quality professional learning is a major strategy for improving teacher practice.</a:t>
            </a:r>
          </a:p>
          <a:p>
            <a:pPr marL="171423" indent="-171423">
              <a:buFont typeface="Arial" pitchFamily="34" charset="0"/>
              <a:buChar char="•"/>
            </a:pPr>
            <a:r>
              <a:rPr lang="en-AU" sz="900" b="1" i="1" dirty="0" smtClean="0"/>
              <a:t>Feedback and review</a:t>
            </a:r>
            <a:r>
              <a:rPr lang="en-AU" sz="900" dirty="0" smtClean="0"/>
              <a:t> – Timely, frequent and improvement focused feedback supports teachers’ efforts to improve their practice, guides choices about professional learning, and informs reflection on and revision of performance and development goals. It is important that in the context of frequent informal feedback there is also a formal annual performance and development review including a full reflection on a teacher’s performance against all of their goals using multiple sources of evidence gathered.</a:t>
            </a:r>
            <a:endParaRPr lang="en-AU" sz="900" b="1" i="1" dirty="0"/>
          </a:p>
          <a:p>
            <a:endParaRPr lang="en-AU" sz="900" b="1" dirty="0"/>
          </a:p>
          <a:p>
            <a:r>
              <a:rPr lang="en-AU" sz="900" b="1" dirty="0"/>
              <a:t>Materials required</a:t>
            </a:r>
          </a:p>
          <a:p>
            <a:pPr marL="171423" indent="-171423" defTabSz="914259">
              <a:buFont typeface="Arial" pitchFamily="34" charset="0"/>
              <a:buChar char="•"/>
              <a:defRPr/>
            </a:pPr>
            <a:r>
              <a:rPr lang="en-AU" sz="900" dirty="0"/>
              <a:t>Read pages 5 - 7 of the </a:t>
            </a:r>
            <a:r>
              <a:rPr lang="en-AU" sz="900" dirty="0" smtClean="0"/>
              <a:t>Framework.</a:t>
            </a:r>
            <a:endParaRPr lang="en-AU" sz="900" dirty="0"/>
          </a:p>
          <a:p>
            <a:pPr defTabSz="914259">
              <a:buClr>
                <a:srgbClr val="007583"/>
              </a:buClr>
              <a:defRPr/>
            </a:pPr>
            <a:endParaRPr lang="en-AU" sz="900" dirty="0"/>
          </a:p>
          <a:p>
            <a:r>
              <a:rPr lang="en-AU" sz="900" b="1" dirty="0"/>
              <a:t>Research</a:t>
            </a:r>
          </a:p>
          <a:p>
            <a:pPr marL="171423" indent="-171423">
              <a:buFont typeface="Arial" pitchFamily="34" charset="0"/>
              <a:buChar char="•"/>
            </a:pPr>
            <a:r>
              <a:rPr lang="en-AU" sz="900" dirty="0"/>
              <a:t>Despite the importance of teacher appraisal and feedback, the majority of teachers report that they are not receiving it. An OECD survey of lower secondary teachers showed that, in Australia, current systems of teacher evaluation are largely seen as bureaucratic exercises, not linked to teacher development or improved classroom </a:t>
            </a:r>
            <a:r>
              <a:rPr lang="en-AU" sz="900" dirty="0" smtClean="0"/>
              <a:t>teaching</a:t>
            </a:r>
            <a:endParaRPr lang="en-AU" sz="900" dirty="0"/>
          </a:p>
          <a:p>
            <a:pPr marL="628553" lvl="1" indent="-171423">
              <a:buFont typeface="Arial" pitchFamily="34" charset="0"/>
              <a:buChar char="–"/>
            </a:pPr>
            <a:r>
              <a:rPr lang="en-AU" sz="900" dirty="0"/>
              <a:t>63% of Australian teachers report that appraisal of their work is largely done simply to fulfil administrative </a:t>
            </a:r>
            <a:r>
              <a:rPr lang="en-AU" sz="900" dirty="0" smtClean="0"/>
              <a:t>requirements</a:t>
            </a:r>
            <a:endParaRPr lang="en-AU" sz="900" dirty="0"/>
          </a:p>
          <a:p>
            <a:pPr marL="628553" lvl="1" indent="-171423">
              <a:buFont typeface="Arial" pitchFamily="34" charset="0"/>
              <a:buChar char="–"/>
            </a:pPr>
            <a:r>
              <a:rPr lang="en-AU" sz="900" dirty="0"/>
              <a:t>61% report that appraisal of their work has little impact on the way they teach in the classroom. The current systems of teacher appraisal and feedback do not identify nor recognise effective or innovative teaching in </a:t>
            </a:r>
            <a:r>
              <a:rPr lang="en-AU" sz="900" dirty="0" smtClean="0"/>
              <a:t>schools</a:t>
            </a:r>
            <a:endParaRPr lang="en-AU" sz="900" dirty="0"/>
          </a:p>
          <a:p>
            <a:pPr marL="628553" lvl="1" indent="-171423">
              <a:buFont typeface="Arial" pitchFamily="34" charset="0"/>
              <a:buChar char="–"/>
            </a:pPr>
            <a:r>
              <a:rPr lang="en-AU" sz="900" dirty="0"/>
              <a:t>91% of teachers report that in their school, the most effective teachers do not receive the greatest </a:t>
            </a:r>
            <a:r>
              <a:rPr lang="en-AU" sz="900" dirty="0" smtClean="0"/>
              <a:t>recognition</a:t>
            </a:r>
            <a:endParaRPr lang="en-AU" sz="900" dirty="0"/>
          </a:p>
          <a:p>
            <a:pPr marL="628553" lvl="1" indent="-171423">
              <a:buFont typeface="Arial" pitchFamily="34" charset="0"/>
              <a:buChar char="–"/>
            </a:pPr>
            <a:r>
              <a:rPr lang="en-AU" sz="900" dirty="0"/>
              <a:t>92% report that if they improved the quality of their teaching they would not receive any recognition in their </a:t>
            </a:r>
            <a:r>
              <a:rPr lang="en-AU" sz="900" dirty="0" smtClean="0"/>
              <a:t>school</a:t>
            </a:r>
            <a:endParaRPr lang="en-AU" sz="900" dirty="0"/>
          </a:p>
          <a:p>
            <a:pPr marL="628553" lvl="1" indent="-171423">
              <a:buFont typeface="Arial" pitchFamily="34" charset="0"/>
              <a:buChar char="–"/>
            </a:pPr>
            <a:r>
              <a:rPr lang="en-AU" sz="900" dirty="0"/>
              <a:t>91% report that if they were more innovative in their teaching they would not receive any recognition in their </a:t>
            </a:r>
            <a:r>
              <a:rPr lang="en-AU" sz="900" dirty="0" smtClean="0"/>
              <a:t>school</a:t>
            </a:r>
            <a:r>
              <a:rPr lang="en-AU" sz="900" dirty="0"/>
              <a:t> </a:t>
            </a:r>
            <a:r>
              <a:rPr lang="en-AU" sz="900" dirty="0" smtClean="0"/>
              <a:t>(OECD 2009; Jensen</a:t>
            </a:r>
            <a:r>
              <a:rPr lang="en-AU" sz="900" dirty="0"/>
              <a:t>, B </a:t>
            </a:r>
            <a:r>
              <a:rPr lang="en-AU" sz="900" dirty="0" smtClean="0"/>
              <a:t>2010, p. </a:t>
            </a:r>
            <a:r>
              <a:rPr lang="en-AU" sz="900" smtClean="0"/>
              <a:t>4).</a:t>
            </a:r>
            <a:endParaRPr lang="en-AU" sz="900" dirty="0"/>
          </a:p>
          <a:p>
            <a:endParaRPr lang="en-AU" sz="900" b="1" dirty="0"/>
          </a:p>
          <a:p>
            <a:endParaRPr lang="en-AU" sz="850" dirty="0"/>
          </a:p>
        </p:txBody>
      </p:sp>
      <p:sp>
        <p:nvSpPr>
          <p:cNvPr id="4" name="Slide Number Placeholder 3"/>
          <p:cNvSpPr>
            <a:spLocks noGrp="1"/>
          </p:cNvSpPr>
          <p:nvPr>
            <p:ph type="sldNum" sz="quarter" idx="10"/>
          </p:nvPr>
        </p:nvSpPr>
        <p:spPr/>
        <p:txBody>
          <a:bodyPr/>
          <a:lstStyle/>
          <a:p>
            <a:fld id="{5303A82D-0FFE-42EE-97A1-658F6D99F71F}" type="slidenum">
              <a:rPr lang="en-AU" smtClean="0">
                <a:solidFill>
                  <a:prstClr val="black"/>
                </a:solidFill>
              </a:rPr>
              <a:pPr/>
              <a:t>13</a:t>
            </a:fld>
            <a:endParaRPr lang="en-AU" dirty="0">
              <a:solidFill>
                <a:prstClr val="black"/>
              </a:solidFill>
            </a:endParaRPr>
          </a:p>
        </p:txBody>
      </p:sp>
    </p:spTree>
    <p:extLst>
      <p:ext uri="{BB962C8B-B14F-4D97-AF65-F5344CB8AC3E}">
        <p14:creationId xmlns:p14="http://schemas.microsoft.com/office/powerpoint/2010/main" val="1292019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25" y="500063"/>
            <a:ext cx="4967288" cy="3724275"/>
          </a:xfrm>
        </p:spPr>
      </p:sp>
      <p:sp>
        <p:nvSpPr>
          <p:cNvPr id="3" name="Notes Placeholder 2"/>
          <p:cNvSpPr>
            <a:spLocks noGrp="1"/>
          </p:cNvSpPr>
          <p:nvPr>
            <p:ph type="body" idx="1"/>
          </p:nvPr>
        </p:nvSpPr>
        <p:spPr/>
        <p:txBody>
          <a:bodyPr/>
          <a:lstStyle/>
          <a:p>
            <a:r>
              <a:rPr lang="en-AU" sz="900" b="1" dirty="0" smtClean="0"/>
              <a:t>Purpose</a:t>
            </a:r>
            <a:endParaRPr lang="en-AU" sz="900" b="1" dirty="0"/>
          </a:p>
          <a:p>
            <a:pPr marL="171450" indent="-171450">
              <a:buFont typeface="Arial" pitchFamily="34" charset="0"/>
              <a:buChar char="•"/>
            </a:pPr>
            <a:r>
              <a:rPr lang="en-AU" sz="900" dirty="0" smtClean="0"/>
              <a:t>To identify </a:t>
            </a:r>
            <a:r>
              <a:rPr lang="en-AU" sz="900" dirty="0"/>
              <a:t>processes within </a:t>
            </a:r>
            <a:r>
              <a:rPr lang="en-AU" sz="900" dirty="0" smtClean="0"/>
              <a:t>schools </a:t>
            </a:r>
            <a:r>
              <a:rPr lang="en-AU" sz="900" dirty="0"/>
              <a:t>that support the performance and development </a:t>
            </a:r>
            <a:r>
              <a:rPr lang="en-AU" sz="900" dirty="0" smtClean="0"/>
              <a:t>cycle components outlined </a:t>
            </a:r>
            <a:r>
              <a:rPr lang="en-AU" sz="900" dirty="0"/>
              <a:t>in the Framework. </a:t>
            </a:r>
          </a:p>
          <a:p>
            <a:pPr marL="171423" indent="-171423">
              <a:buFont typeface="Arial" pitchFamily="34" charset="0"/>
              <a:buChar char="•"/>
            </a:pPr>
            <a:endParaRPr lang="en-AU" sz="900" b="1" dirty="0"/>
          </a:p>
          <a:p>
            <a:r>
              <a:rPr lang="en-AU" sz="900" b="1" dirty="0"/>
              <a:t>Key point</a:t>
            </a:r>
          </a:p>
          <a:p>
            <a:pPr marL="171450" indent="-171450">
              <a:buFont typeface="Arial" pitchFamily="34" charset="0"/>
              <a:buChar char="•"/>
            </a:pPr>
            <a:r>
              <a:rPr lang="en-AU" sz="900" b="0" dirty="0" smtClean="0"/>
              <a:t>Performance</a:t>
            </a:r>
            <a:r>
              <a:rPr lang="en-AU" sz="900" b="0" baseline="0" dirty="0" smtClean="0"/>
              <a:t> and development processes will respond to school context.  The components of the cycle will be implemented in a variety of ways.</a:t>
            </a:r>
            <a:endParaRPr lang="en-AU" sz="900" b="1" dirty="0" smtClean="0"/>
          </a:p>
          <a:p>
            <a:endParaRPr lang="en-AU" sz="900" b="1" dirty="0"/>
          </a:p>
          <a:p>
            <a:r>
              <a:rPr lang="en-AU" sz="900" b="1" dirty="0"/>
              <a:t>Expected outcomes</a:t>
            </a:r>
          </a:p>
          <a:p>
            <a:pPr marL="171450" indent="-171450">
              <a:buFont typeface="Arial" pitchFamily="34" charset="0"/>
              <a:buChar char="•"/>
            </a:pPr>
            <a:r>
              <a:rPr lang="en-AU" sz="900" b="0" dirty="0" smtClean="0"/>
              <a:t>For</a:t>
            </a:r>
            <a:r>
              <a:rPr lang="en-AU" sz="900" b="0" baseline="0" dirty="0" smtClean="0"/>
              <a:t> participants to identify and reflect on the existing performance and development cycle processes within their school or which would benefit their school and staff.</a:t>
            </a:r>
            <a:endParaRPr lang="en-AU" sz="900" b="1" dirty="0" smtClean="0"/>
          </a:p>
          <a:p>
            <a:endParaRPr lang="en-AU" sz="900" b="1" dirty="0"/>
          </a:p>
          <a:p>
            <a:r>
              <a:rPr lang="en-AU" sz="900" b="1" dirty="0" smtClean="0"/>
              <a:t>Duration</a:t>
            </a:r>
          </a:p>
          <a:p>
            <a:pPr marL="171450" indent="-171450">
              <a:buFont typeface="Arial" pitchFamily="34" charset="0"/>
              <a:buChar char="•"/>
            </a:pPr>
            <a:r>
              <a:rPr lang="en-AU" sz="900" dirty="0" smtClean="0"/>
              <a:t>10 </a:t>
            </a:r>
            <a:r>
              <a:rPr lang="en-AU" sz="900" dirty="0"/>
              <a:t>– 15 </a:t>
            </a:r>
            <a:r>
              <a:rPr lang="en-AU" sz="900" dirty="0" smtClean="0"/>
              <a:t>minutes.</a:t>
            </a:r>
            <a:endParaRPr lang="en-AU" sz="900" dirty="0"/>
          </a:p>
          <a:p>
            <a:endParaRPr lang="en-AU" sz="900" b="1" dirty="0"/>
          </a:p>
          <a:p>
            <a:r>
              <a:rPr lang="en-AU" sz="900" b="1" dirty="0"/>
              <a:t>Materials </a:t>
            </a:r>
            <a:r>
              <a:rPr lang="en-AU" sz="900" b="1" dirty="0" smtClean="0"/>
              <a:t>required</a:t>
            </a:r>
          </a:p>
          <a:p>
            <a:pPr marL="171450" indent="-171450">
              <a:buFont typeface="Arial" pitchFamily="34" charset="0"/>
              <a:buChar char="•"/>
            </a:pPr>
            <a:r>
              <a:rPr lang="en-AU" sz="900" dirty="0" smtClean="0"/>
              <a:t>Activity – Performance and</a:t>
            </a:r>
            <a:r>
              <a:rPr lang="en-AU" sz="900" baseline="0" dirty="0" smtClean="0"/>
              <a:t> development cycle.</a:t>
            </a:r>
            <a:endParaRPr lang="en-AU" sz="900" dirty="0" smtClean="0"/>
          </a:p>
          <a:p>
            <a:pPr marL="171423" indent="-171423">
              <a:buFont typeface="Arial" pitchFamily="34" charset="0"/>
              <a:buChar char="•"/>
              <a:defRPr/>
            </a:pPr>
            <a:endParaRPr lang="en-AU" sz="900" dirty="0"/>
          </a:p>
          <a:p>
            <a:pPr>
              <a:defRPr/>
            </a:pPr>
            <a:r>
              <a:rPr lang="en-AU" sz="900" b="1" dirty="0"/>
              <a:t>I</a:t>
            </a:r>
            <a:r>
              <a:rPr lang="en-AU" sz="900" b="1" dirty="0" smtClean="0"/>
              <a:t>nstructions</a:t>
            </a:r>
            <a:endParaRPr lang="en-AU" sz="900" b="1" dirty="0"/>
          </a:p>
          <a:p>
            <a:pPr marL="171450" indent="-171450">
              <a:buFont typeface="Arial" pitchFamily="34" charset="0"/>
              <a:buChar char="•"/>
              <a:defRPr/>
            </a:pPr>
            <a:r>
              <a:rPr lang="en-AU" sz="900" dirty="0"/>
              <a:t>Work as a table group to brainstorm your responses.</a:t>
            </a:r>
          </a:p>
          <a:p>
            <a:pPr marL="171450" indent="-171450">
              <a:buFont typeface="Arial" pitchFamily="34" charset="0"/>
              <a:buChar char="•"/>
              <a:defRPr/>
            </a:pPr>
            <a:r>
              <a:rPr lang="en-AU" sz="900" dirty="0"/>
              <a:t>After 10 minutes, each group to report back with 3 key points to the whole workshop.</a:t>
            </a:r>
          </a:p>
          <a:p>
            <a:pPr rtl="0"/>
            <a:endParaRPr lang="en-AU" dirty="0" smtClean="0">
              <a:effectLst/>
            </a:endParaRPr>
          </a:p>
          <a:p>
            <a:endParaRPr lang="en-AU" dirty="0"/>
          </a:p>
        </p:txBody>
      </p:sp>
      <p:sp>
        <p:nvSpPr>
          <p:cNvPr id="4" name="Slide Number Placeholder 3"/>
          <p:cNvSpPr>
            <a:spLocks noGrp="1"/>
          </p:cNvSpPr>
          <p:nvPr>
            <p:ph type="sldNum" sz="quarter" idx="10"/>
          </p:nvPr>
        </p:nvSpPr>
        <p:spPr/>
        <p:txBody>
          <a:bodyPr/>
          <a:lstStyle/>
          <a:p>
            <a:fld id="{6A1A3354-9AE0-45E6-868C-4FA618C88661}" type="slidenum">
              <a:rPr lang="en-AU" smtClean="0">
                <a:solidFill>
                  <a:prstClr val="black"/>
                </a:solidFill>
                <a:latin typeface="Calibri"/>
              </a:rPr>
              <a:pPr/>
              <a:t>14</a:t>
            </a:fld>
            <a:endParaRPr lang="en-AU" dirty="0">
              <a:solidFill>
                <a:prstClr val="black"/>
              </a:solidFill>
              <a:latin typeface="Calibri"/>
            </a:endParaRPr>
          </a:p>
        </p:txBody>
      </p:sp>
    </p:spTree>
    <p:extLst>
      <p:ext uri="{BB962C8B-B14F-4D97-AF65-F5344CB8AC3E}">
        <p14:creationId xmlns:p14="http://schemas.microsoft.com/office/powerpoint/2010/main" val="433579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25" y="500063"/>
            <a:ext cx="4967288" cy="3724275"/>
          </a:xfrm>
        </p:spPr>
      </p:sp>
      <p:sp>
        <p:nvSpPr>
          <p:cNvPr id="3" name="Notes Placeholder 2"/>
          <p:cNvSpPr>
            <a:spLocks noGrp="1"/>
          </p:cNvSpPr>
          <p:nvPr>
            <p:ph type="body" idx="1"/>
          </p:nvPr>
        </p:nvSpPr>
        <p:spPr/>
        <p:txBody>
          <a:bodyPr/>
          <a:lstStyle/>
          <a:p>
            <a:r>
              <a:rPr lang="en-AU" sz="900" b="1" dirty="0"/>
              <a:t>Purpose</a:t>
            </a:r>
          </a:p>
          <a:p>
            <a:pPr marL="171423" indent="-171423">
              <a:buFont typeface="Arial" pitchFamily="34" charset="0"/>
              <a:buChar char="•"/>
            </a:pPr>
            <a:r>
              <a:rPr lang="en-AU" sz="900" dirty="0" smtClean="0"/>
              <a:t>To provide an </a:t>
            </a:r>
            <a:r>
              <a:rPr lang="en-AU" sz="900" dirty="0"/>
              <a:t>overview of the essential elements </a:t>
            </a:r>
            <a:r>
              <a:rPr lang="en-AU" sz="900" dirty="0" smtClean="0"/>
              <a:t>within the performance and development cycle.</a:t>
            </a:r>
            <a:endParaRPr lang="en-AU" sz="900" dirty="0"/>
          </a:p>
          <a:p>
            <a:pPr>
              <a:buFont typeface="Arial" pitchFamily="34" charset="0"/>
              <a:buChar char="•"/>
            </a:pPr>
            <a:endParaRPr lang="en-AU" sz="900" b="1" dirty="0"/>
          </a:p>
          <a:p>
            <a:r>
              <a:rPr lang="en-AU" sz="900" b="1" dirty="0"/>
              <a:t>Key points to share</a:t>
            </a:r>
          </a:p>
          <a:p>
            <a:pPr marL="171423" indent="-171423">
              <a:buFont typeface="Arial" pitchFamily="34" charset="0"/>
              <a:buChar char="•"/>
              <a:defRPr/>
            </a:pPr>
            <a:r>
              <a:rPr lang="en-AU" sz="900" dirty="0"/>
              <a:t>The Framework contains four essential elements that are derived from research and existing effective practice in Australian </a:t>
            </a:r>
            <a:r>
              <a:rPr lang="en-AU" sz="900" dirty="0" smtClean="0"/>
              <a:t>schools.</a:t>
            </a:r>
          </a:p>
          <a:p>
            <a:pPr marL="171423" indent="-171423">
              <a:buFont typeface="Arial" pitchFamily="34" charset="0"/>
              <a:buChar char="•"/>
              <a:defRPr/>
            </a:pPr>
            <a:r>
              <a:rPr lang="en-AU" sz="900" dirty="0" smtClean="0"/>
              <a:t>It </a:t>
            </a:r>
            <a:r>
              <a:rPr lang="en-AU" sz="900" dirty="0"/>
              <a:t>is intended that the essential elements are common requirements and present in </a:t>
            </a:r>
            <a:r>
              <a:rPr lang="en-AU" sz="900" b="1" dirty="0" smtClean="0"/>
              <a:t>all</a:t>
            </a:r>
            <a:r>
              <a:rPr lang="en-AU" sz="900" dirty="0" smtClean="0"/>
              <a:t> Australian schools.</a:t>
            </a:r>
          </a:p>
          <a:p>
            <a:pPr marL="171423" indent="-171423">
              <a:defRPr/>
            </a:pPr>
            <a:endParaRPr lang="en-AU" sz="900" dirty="0" smtClean="0"/>
          </a:p>
          <a:p>
            <a:pPr marL="171423" indent="-171423">
              <a:buFont typeface="Arial" pitchFamily="34" charset="0"/>
              <a:buChar char="•"/>
            </a:pPr>
            <a:r>
              <a:rPr lang="en-AU" sz="900" b="1" dirty="0" smtClean="0"/>
              <a:t>Performance and development cycle:</a:t>
            </a:r>
          </a:p>
          <a:p>
            <a:pPr marL="171423" indent="-171423">
              <a:buFont typeface="Arial" pitchFamily="34" charset="0"/>
              <a:buChar char="•"/>
            </a:pPr>
            <a:r>
              <a:rPr lang="en-AU" sz="900" dirty="0" smtClean="0"/>
              <a:t>Reflection </a:t>
            </a:r>
            <a:r>
              <a:rPr lang="en-AU" sz="900" dirty="0"/>
              <a:t>and goal setting</a:t>
            </a:r>
          </a:p>
          <a:p>
            <a:pPr marL="628553" lvl="2" indent="-171423">
              <a:buFont typeface="Arial" pitchFamily="34" charset="0"/>
              <a:buChar char="–"/>
            </a:pPr>
            <a:r>
              <a:rPr lang="en-AU" sz="900" b="1" dirty="0"/>
              <a:t>Essential element: </a:t>
            </a:r>
            <a:r>
              <a:rPr lang="en-AU" sz="900" dirty="0"/>
              <a:t>All teachers have a set of documented and regularly reviewed goals related to both performance and development, and ways of measuring progress towards them, that are agreed with the principal or delegate.</a:t>
            </a:r>
          </a:p>
          <a:p>
            <a:pPr marL="171423" indent="-171423">
              <a:buFont typeface="Arial" pitchFamily="34" charset="0"/>
              <a:buChar char="•"/>
            </a:pPr>
            <a:r>
              <a:rPr lang="en-AU" sz="900" dirty="0"/>
              <a:t>Professional practice and learning</a:t>
            </a:r>
          </a:p>
          <a:p>
            <a:pPr marL="628553" lvl="2" indent="-171423">
              <a:buFont typeface="Arial" pitchFamily="34" charset="0"/>
              <a:buChar char="–"/>
            </a:pPr>
            <a:r>
              <a:rPr lang="en-AU" sz="900" b="1" dirty="0"/>
              <a:t>Essential element:</a:t>
            </a:r>
            <a:r>
              <a:rPr lang="en-AU" sz="900" dirty="0"/>
              <a:t> All teachers are supported in working towards their goals, including through access to high quality professional learning.</a:t>
            </a:r>
          </a:p>
          <a:p>
            <a:pPr marL="628553" lvl="2" indent="-171423">
              <a:buFont typeface="Arial" pitchFamily="34" charset="0"/>
              <a:buChar char="–"/>
            </a:pPr>
            <a:r>
              <a:rPr lang="en-AU" sz="900" b="1" dirty="0"/>
              <a:t>Essential element:</a:t>
            </a:r>
            <a:r>
              <a:rPr lang="en-AU" sz="900" dirty="0"/>
              <a:t> Evidence used to reflect on and evaluate teacher performance, including through the full review described below, should come from multiple sources and include as a minimum: data showing impact on student outcomes; information based on direct observation of teaching; and evidence of collaboration with colleagues.</a:t>
            </a:r>
          </a:p>
          <a:p>
            <a:pPr marL="171423" indent="-171423">
              <a:buFont typeface="Arial" pitchFamily="34" charset="0"/>
              <a:buChar char="•"/>
            </a:pPr>
            <a:r>
              <a:rPr lang="en-AU" sz="900" dirty="0"/>
              <a:t>Feedback and review</a:t>
            </a:r>
          </a:p>
          <a:p>
            <a:pPr marL="628553" lvl="2" indent="-171423">
              <a:buFont typeface="Arial" pitchFamily="34" charset="0"/>
              <a:buChar char="–"/>
            </a:pPr>
            <a:r>
              <a:rPr lang="en-AU" sz="900" b="1" dirty="0"/>
              <a:t>Essential element:</a:t>
            </a:r>
            <a:r>
              <a:rPr lang="en-AU" sz="900" dirty="0"/>
              <a:t> All teachers receive regular formal and informal feedback on their performance. This includes a formal review against their performance and development goals at least annually, with verbal and written feedback being provided to the teacher.</a:t>
            </a:r>
          </a:p>
          <a:p>
            <a:endParaRPr lang="en-AU" sz="900" b="1" dirty="0"/>
          </a:p>
          <a:p>
            <a:r>
              <a:rPr lang="en-AU" sz="900" b="1" dirty="0"/>
              <a:t>Materials required</a:t>
            </a:r>
          </a:p>
          <a:p>
            <a:pPr marL="171423" indent="-171423">
              <a:buFont typeface="Arial" pitchFamily="34" charset="0"/>
              <a:buChar char="•"/>
            </a:pPr>
            <a:r>
              <a:rPr lang="en-AU" sz="900" dirty="0" smtClean="0"/>
              <a:t>Read the </a:t>
            </a:r>
            <a:r>
              <a:rPr lang="en-AU" sz="900" b="1" dirty="0" smtClean="0"/>
              <a:t>essential elements </a:t>
            </a:r>
            <a:r>
              <a:rPr lang="en-AU" sz="900" dirty="0" smtClean="0"/>
              <a:t>in pages 5 - 7 of the Framework.</a:t>
            </a:r>
          </a:p>
          <a:p>
            <a:pPr marL="171423" indent="-171423">
              <a:buFont typeface="Arial" pitchFamily="34" charset="0"/>
              <a:buChar char="•"/>
            </a:pPr>
            <a:endParaRPr lang="en-AU" sz="900" dirty="0"/>
          </a:p>
        </p:txBody>
      </p:sp>
      <p:sp>
        <p:nvSpPr>
          <p:cNvPr id="4" name="Slide Number Placeholder 3"/>
          <p:cNvSpPr>
            <a:spLocks noGrp="1"/>
          </p:cNvSpPr>
          <p:nvPr>
            <p:ph type="sldNum" sz="quarter" idx="10"/>
          </p:nvPr>
        </p:nvSpPr>
        <p:spPr/>
        <p:txBody>
          <a:bodyPr/>
          <a:lstStyle/>
          <a:p>
            <a:fld id="{5303A82D-0FFE-42EE-97A1-658F6D99F71F}" type="slidenum">
              <a:rPr lang="en-AU" smtClean="0"/>
              <a:pPr/>
              <a:t>15</a:t>
            </a:fld>
            <a:endParaRPr lang="en-AU" dirty="0"/>
          </a:p>
        </p:txBody>
      </p:sp>
    </p:spTree>
    <p:extLst>
      <p:ext uri="{BB962C8B-B14F-4D97-AF65-F5344CB8AC3E}">
        <p14:creationId xmlns:p14="http://schemas.microsoft.com/office/powerpoint/2010/main" val="2274843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4713" y="788988"/>
            <a:ext cx="4964112" cy="3724275"/>
          </a:xfrm>
        </p:spPr>
      </p:sp>
      <p:sp>
        <p:nvSpPr>
          <p:cNvPr id="3" name="Notes Placeholder 2"/>
          <p:cNvSpPr>
            <a:spLocks noGrp="1"/>
          </p:cNvSpPr>
          <p:nvPr>
            <p:ph type="body" idx="1"/>
          </p:nvPr>
        </p:nvSpPr>
        <p:spPr>
          <a:xfrm>
            <a:off x="0" y="4820890"/>
            <a:ext cx="6789738" cy="4468416"/>
          </a:xfrm>
        </p:spPr>
        <p:txBody>
          <a:bodyPr/>
          <a:lstStyle/>
          <a:p>
            <a:pPr marL="0" indent="0"/>
            <a:r>
              <a:rPr lang="en-AU" sz="900" b="1" strike="noStrike" baseline="0" dirty="0" smtClean="0">
                <a:solidFill>
                  <a:schemeClr val="tx1"/>
                </a:solidFill>
                <a:latin typeface="Arial" pitchFamily="34" charset="0"/>
                <a:cs typeface="Arial" pitchFamily="34" charset="0"/>
              </a:rPr>
              <a:t>Purpose</a:t>
            </a:r>
          </a:p>
          <a:p>
            <a:pPr marL="171450" indent="-171450">
              <a:buFont typeface="Arial" pitchFamily="34" charset="0"/>
              <a:buChar char="•"/>
            </a:pPr>
            <a:r>
              <a:rPr lang="en-AU" sz="900" b="0" strike="noStrike" baseline="0" dirty="0" smtClean="0">
                <a:solidFill>
                  <a:schemeClr val="tx1"/>
                </a:solidFill>
                <a:latin typeface="Arial" pitchFamily="34" charset="0"/>
                <a:cs typeface="Arial" pitchFamily="34" charset="0"/>
              </a:rPr>
              <a:t>To focus on an example of existing</a:t>
            </a:r>
            <a:r>
              <a:rPr lang="en-AU" sz="900" b="0" strike="noStrike" dirty="0" smtClean="0">
                <a:solidFill>
                  <a:schemeClr val="tx1"/>
                </a:solidFill>
                <a:latin typeface="Arial" pitchFamily="34" charset="0"/>
                <a:cs typeface="Arial" pitchFamily="34" charset="0"/>
              </a:rPr>
              <a:t> performance and development processes in an Australian school.</a:t>
            </a:r>
            <a:endParaRPr lang="en-AU" sz="900" b="0" strike="noStrike" baseline="0" dirty="0" smtClean="0">
              <a:solidFill>
                <a:schemeClr val="tx1"/>
              </a:solidFill>
              <a:latin typeface="Arial" pitchFamily="34" charset="0"/>
              <a:cs typeface="Arial" pitchFamily="34" charset="0"/>
            </a:endParaRPr>
          </a:p>
          <a:p>
            <a:pPr marL="0" indent="0"/>
            <a:endParaRPr lang="en-AU" sz="900" b="1" strike="noStrike" baseline="0" dirty="0" smtClean="0">
              <a:solidFill>
                <a:schemeClr val="tx1"/>
              </a:solidFill>
              <a:latin typeface="Arial" pitchFamily="34" charset="0"/>
              <a:cs typeface="Arial" pitchFamily="34" charset="0"/>
            </a:endParaRPr>
          </a:p>
          <a:p>
            <a:pPr marL="0" indent="0"/>
            <a:r>
              <a:rPr lang="en-AU" sz="900" b="1" strike="noStrike" baseline="0" dirty="0" smtClean="0">
                <a:solidFill>
                  <a:schemeClr val="tx1"/>
                </a:solidFill>
                <a:latin typeface="Arial" pitchFamily="34" charset="0"/>
                <a:cs typeface="Arial" pitchFamily="34" charset="0"/>
              </a:rPr>
              <a:t>Key points to share</a:t>
            </a:r>
          </a:p>
          <a:p>
            <a:pPr marL="171450" marR="0" indent="-171450" algn="l" defTabSz="914400" rtl="0" eaLnBrk="1" fontAlgn="auto" latinLnBrk="0" hangingPunct="1">
              <a:spcBef>
                <a:spcPts val="0"/>
              </a:spcBef>
              <a:spcAft>
                <a:spcPts val="0"/>
              </a:spcAft>
              <a:buClrTx/>
              <a:buSzTx/>
              <a:buFont typeface="Arial" pitchFamily="34" charset="0"/>
              <a:buChar char="•"/>
              <a:tabLst/>
              <a:defRPr/>
            </a:pPr>
            <a:r>
              <a:rPr lang="en-AU" sz="900" kern="1200" dirty="0" smtClean="0">
                <a:effectLst/>
              </a:rPr>
              <a:t>The school’s entry point to performance and development was its decision to focus on quality teaching as a central component </a:t>
            </a:r>
            <a:r>
              <a:rPr lang="en-AU" sz="900" kern="1200" dirty="0" smtClean="0">
                <a:effectLst/>
                <a:latin typeface="+mn-lt"/>
              </a:rPr>
              <a:t>of its proposal to become an autonomous independent state school.</a:t>
            </a:r>
            <a:endParaRPr lang="en-AU" sz="900" dirty="0">
              <a:latin typeface="+mn-lt"/>
            </a:endParaRPr>
          </a:p>
          <a:p>
            <a:pPr marL="171450" indent="-171450">
              <a:buFont typeface="Arial" pitchFamily="34" charset="0"/>
              <a:buChar char="•"/>
            </a:pPr>
            <a:r>
              <a:rPr lang="en-AU" sz="900" dirty="0" smtClean="0">
                <a:latin typeface="+mn-lt"/>
              </a:rPr>
              <a:t>During </a:t>
            </a:r>
            <a:r>
              <a:rPr lang="en-AU" sz="900" dirty="0">
                <a:latin typeface="+mn-lt"/>
              </a:rPr>
              <a:t>2011 the school established a pilot program that involved volunteer teachers drawn from a cross section of the staff carrying out a self-reflection of their teaching against the </a:t>
            </a:r>
            <a:r>
              <a:rPr lang="en-AU" sz="900" i="1" dirty="0" smtClean="0">
                <a:latin typeface="+mn-lt"/>
              </a:rPr>
              <a:t>Australian Professional </a:t>
            </a:r>
            <a:r>
              <a:rPr lang="en-AU" sz="900" i="1" dirty="0">
                <a:latin typeface="+mn-lt"/>
              </a:rPr>
              <a:t>Teaching Standards for Teachers</a:t>
            </a:r>
            <a:r>
              <a:rPr lang="en-AU" sz="900" dirty="0">
                <a:latin typeface="+mn-lt"/>
              </a:rPr>
              <a:t>. </a:t>
            </a:r>
          </a:p>
          <a:p>
            <a:pPr marL="171450" indent="-171450">
              <a:buFont typeface="Arial" pitchFamily="34" charset="0"/>
              <a:buChar char="•"/>
            </a:pPr>
            <a:r>
              <a:rPr lang="en-AU" sz="900" dirty="0" smtClean="0">
                <a:latin typeface="+mn-lt"/>
              </a:rPr>
              <a:t>The </a:t>
            </a:r>
            <a:r>
              <a:rPr lang="en-AU" sz="900" dirty="0">
                <a:latin typeface="+mn-lt"/>
              </a:rPr>
              <a:t>self-reflection and feedback was accompanied by the guarantee that the teachers’ development needs as identified by the process itself would be met through appropriate teacher learning programs provided through the school. </a:t>
            </a:r>
            <a:endParaRPr lang="en-AU" sz="900" dirty="0" smtClean="0">
              <a:latin typeface="+mn-lt"/>
            </a:endParaRPr>
          </a:p>
          <a:p>
            <a:pPr marL="171450" indent="-171450">
              <a:buFont typeface="Arial" pitchFamily="34" charset="0"/>
              <a:buChar char="•"/>
            </a:pPr>
            <a:r>
              <a:rPr lang="en-AU" sz="900" dirty="0" smtClean="0">
                <a:latin typeface="+mn-lt"/>
              </a:rPr>
              <a:t>A </a:t>
            </a:r>
            <a:r>
              <a:rPr lang="en-AU" sz="900" dirty="0">
                <a:latin typeface="+mn-lt"/>
              </a:rPr>
              <a:t>key to the implementation of the process to date has been the strong promotion and support provided by the school </a:t>
            </a:r>
            <a:r>
              <a:rPr lang="en-AU" sz="900" dirty="0" smtClean="0">
                <a:latin typeface="+mn-lt"/>
              </a:rPr>
              <a:t>leadership.</a:t>
            </a:r>
          </a:p>
          <a:p>
            <a:pPr marL="171450" indent="-171450">
              <a:buFont typeface="Arial" pitchFamily="34" charset="0"/>
              <a:buChar char="•"/>
            </a:pPr>
            <a:r>
              <a:rPr lang="en-AU" sz="900" dirty="0" smtClean="0">
                <a:latin typeface="+mn-lt"/>
              </a:rPr>
              <a:t>Based </a:t>
            </a:r>
            <a:r>
              <a:rPr lang="en-AU" sz="900" dirty="0">
                <a:latin typeface="+mn-lt"/>
              </a:rPr>
              <a:t>on the success of the 2011 pilot the school has developed and extended this performance and development process to involve all teachers in 2012</a:t>
            </a:r>
            <a:r>
              <a:rPr lang="en-AU" sz="900" dirty="0" smtClean="0">
                <a:latin typeface="+mn-lt"/>
              </a:rPr>
              <a:t>.</a:t>
            </a:r>
            <a:endParaRPr lang="en-AU" sz="900" b="0" i="0" u="none" strike="noStrike" kern="1200" baseline="0" dirty="0" smtClean="0">
              <a:latin typeface="+mn-lt"/>
            </a:endParaRPr>
          </a:p>
          <a:p>
            <a:pPr marL="171450" indent="-171450"/>
            <a:endParaRPr lang="en-AU" sz="900" b="0" i="0" u="none" strike="noStrike" kern="1200" baseline="0" dirty="0" smtClean="0">
              <a:solidFill>
                <a:schemeClr val="tx1"/>
              </a:solidFill>
              <a:latin typeface="Arial" pitchFamily="34" charset="0"/>
              <a:cs typeface="Arial" pitchFamily="34" charset="0"/>
            </a:endParaRPr>
          </a:p>
          <a:p>
            <a:pPr>
              <a:lnSpc>
                <a:spcPct val="100000"/>
              </a:lnSpc>
              <a:spcBef>
                <a:spcPts val="0"/>
              </a:spcBef>
              <a:spcAft>
                <a:spcPts val="0"/>
              </a:spcAft>
            </a:pPr>
            <a:r>
              <a:rPr lang="en-AU" sz="900" b="1" dirty="0" smtClean="0">
                <a:latin typeface="Arial" pitchFamily="34" charset="0"/>
                <a:cs typeface="Arial" pitchFamily="34" charset="0"/>
              </a:rPr>
              <a:t>Materials required</a:t>
            </a:r>
          </a:p>
          <a:p>
            <a:pPr marL="171450" indent="-171450">
              <a:buFont typeface="Arial" pitchFamily="34" charset="0"/>
              <a:buChar char="•"/>
              <a:defRPr/>
            </a:pPr>
            <a:r>
              <a:rPr lang="en-AU" sz="900" dirty="0" smtClean="0">
                <a:latin typeface="Arial" pitchFamily="34" charset="0"/>
                <a:cs typeface="Arial" pitchFamily="34" charset="0"/>
              </a:rPr>
              <a:t>View the video.</a:t>
            </a:r>
          </a:p>
          <a:p>
            <a:pPr marL="171450" indent="-171450">
              <a:buFont typeface="Arial" pitchFamily="34" charset="0"/>
              <a:buChar char="•"/>
              <a:defRPr/>
            </a:pPr>
            <a:r>
              <a:rPr lang="en-AU" sz="900" dirty="0" smtClean="0">
                <a:latin typeface="Arial" pitchFamily="34" charset="0"/>
                <a:cs typeface="Arial" pitchFamily="34" charset="0"/>
              </a:rPr>
              <a:t>Read the Case Study – Australind Senior High School, WA.</a:t>
            </a:r>
          </a:p>
          <a:p>
            <a:pPr marL="171450" indent="-171450"/>
            <a:endParaRPr lang="en-AU" sz="900" b="0" i="0" u="none" strike="noStrike" kern="1200" baseline="0" dirty="0" smtClean="0">
              <a:solidFill>
                <a:schemeClr val="tx1"/>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E918C3E-D773-41AE-B3E4-79E2DCC1FD41}" type="slidenum">
              <a:rPr lang="en-AU" smtClean="0"/>
              <a:pPr/>
              <a:t>16</a:t>
            </a:fld>
            <a:endParaRPr lang="en-AU" dirty="0"/>
          </a:p>
        </p:txBody>
      </p:sp>
    </p:spTree>
    <p:extLst>
      <p:ext uri="{BB962C8B-B14F-4D97-AF65-F5344CB8AC3E}">
        <p14:creationId xmlns:p14="http://schemas.microsoft.com/office/powerpoint/2010/main" val="2415792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25" y="500063"/>
            <a:ext cx="4967288" cy="3724275"/>
          </a:xfrm>
        </p:spPr>
      </p:sp>
      <p:sp>
        <p:nvSpPr>
          <p:cNvPr id="3" name="Notes Placeholder 2"/>
          <p:cNvSpPr>
            <a:spLocks noGrp="1"/>
          </p:cNvSpPr>
          <p:nvPr>
            <p:ph type="body" idx="1"/>
          </p:nvPr>
        </p:nvSpPr>
        <p:spPr>
          <a:xfrm>
            <a:off x="0" y="4532400"/>
            <a:ext cx="6789600" cy="5112000"/>
          </a:xfrm>
        </p:spPr>
        <p:txBody>
          <a:bodyPr>
            <a:noAutofit/>
          </a:bodyPr>
          <a:lstStyle/>
          <a:p>
            <a:r>
              <a:rPr lang="en-AU" sz="900" b="1" dirty="0"/>
              <a:t>Purpose</a:t>
            </a:r>
          </a:p>
          <a:p>
            <a:pPr marL="171423" indent="-171423">
              <a:buFont typeface="Arial" pitchFamily="34" charset="0"/>
              <a:buChar char="•"/>
            </a:pPr>
            <a:r>
              <a:rPr lang="en-AU" sz="900" dirty="0" smtClean="0"/>
              <a:t>To demonstrate </a:t>
            </a:r>
            <a:r>
              <a:rPr lang="en-AU" sz="900" dirty="0"/>
              <a:t>the connection between processes that teachers undertake as part of their professional growth </a:t>
            </a:r>
            <a:r>
              <a:rPr lang="en-AU" sz="900" dirty="0" smtClean="0"/>
              <a:t>.</a:t>
            </a:r>
            <a:endParaRPr lang="en-AU" sz="900" dirty="0"/>
          </a:p>
          <a:p>
            <a:pPr>
              <a:buFont typeface="Arial" pitchFamily="34" charset="0"/>
              <a:buChar char="•"/>
            </a:pPr>
            <a:endParaRPr lang="en-AU" sz="900" b="1" dirty="0"/>
          </a:p>
          <a:p>
            <a:r>
              <a:rPr lang="en-AU" sz="900" b="1" dirty="0"/>
              <a:t>Key points to share</a:t>
            </a:r>
          </a:p>
          <a:p>
            <a:pPr marL="171423" indent="-171423">
              <a:buFont typeface="Arial" pitchFamily="34" charset="0"/>
              <a:buChar char="•"/>
            </a:pPr>
            <a:r>
              <a:rPr lang="en-AU" sz="900" dirty="0"/>
              <a:t>The diagram shows that the </a:t>
            </a:r>
            <a:r>
              <a:rPr lang="en-AU" sz="900" dirty="0" smtClean="0"/>
              <a:t>Australian</a:t>
            </a:r>
            <a:r>
              <a:rPr lang="en-AU" sz="900" i="1" dirty="0" smtClean="0"/>
              <a:t> Teacher Performance and Development Framework </a:t>
            </a:r>
            <a:r>
              <a:rPr lang="en-AU" sz="900" dirty="0" smtClean="0"/>
              <a:t>is supported </a:t>
            </a:r>
            <a:r>
              <a:rPr lang="en-AU" sz="900" dirty="0"/>
              <a:t>by </a:t>
            </a:r>
            <a:r>
              <a:rPr lang="en-AU" sz="900" dirty="0" smtClean="0"/>
              <a:t>:</a:t>
            </a:r>
          </a:p>
          <a:p>
            <a:pPr marL="628623" lvl="1" indent="-171423">
              <a:buFont typeface="Arial" pitchFamily="34" charset="0"/>
              <a:buChar char="−"/>
            </a:pPr>
            <a:r>
              <a:rPr lang="en-AU" sz="900" i="1" dirty="0" smtClean="0"/>
              <a:t>Australian </a:t>
            </a:r>
            <a:r>
              <a:rPr lang="en-AU" sz="900" i="1" dirty="0"/>
              <a:t>Professional Standards for </a:t>
            </a:r>
            <a:r>
              <a:rPr lang="en-AU" sz="900" i="1" dirty="0" smtClean="0"/>
              <a:t>Teachers,</a:t>
            </a:r>
          </a:p>
          <a:p>
            <a:pPr marL="628623" lvl="1" indent="-171423">
              <a:buFont typeface="Arial" pitchFamily="34" charset="0"/>
              <a:buChar char="−"/>
            </a:pPr>
            <a:r>
              <a:rPr lang="en-AU" sz="900" i="1" dirty="0" smtClean="0"/>
              <a:t>Australian </a:t>
            </a:r>
            <a:r>
              <a:rPr lang="en-AU" sz="900" i="1" dirty="0"/>
              <a:t>Professional Standard for Principals </a:t>
            </a:r>
            <a:endParaRPr lang="en-AU" sz="900" i="1" dirty="0" smtClean="0"/>
          </a:p>
          <a:p>
            <a:pPr marL="628623" lvl="1" indent="-171423">
              <a:buFont typeface="Arial" pitchFamily="34" charset="0"/>
              <a:buChar char="−"/>
            </a:pPr>
            <a:r>
              <a:rPr lang="en-AU" sz="900" i="1" dirty="0" smtClean="0"/>
              <a:t>Australian </a:t>
            </a:r>
            <a:r>
              <a:rPr lang="en-AU" sz="900" i="1" dirty="0"/>
              <a:t>Charter for the Professional Learning of Teachers and School </a:t>
            </a:r>
            <a:r>
              <a:rPr lang="en-AU" sz="900" i="1" dirty="0" smtClean="0"/>
              <a:t>Leaders.</a:t>
            </a:r>
            <a:endParaRPr lang="en-AU" sz="900" i="1" dirty="0"/>
          </a:p>
          <a:p>
            <a:pPr marL="171423" indent="-171423">
              <a:buFont typeface="Arial" pitchFamily="34" charset="0"/>
              <a:buChar char="•"/>
            </a:pPr>
            <a:r>
              <a:rPr lang="en-AU" sz="900" dirty="0"/>
              <a:t>This means that the Framework is consistent </a:t>
            </a:r>
            <a:r>
              <a:rPr lang="en-AU" sz="900" dirty="0" smtClean="0"/>
              <a:t>with:</a:t>
            </a:r>
          </a:p>
          <a:p>
            <a:pPr marL="628623" lvl="1" indent="-171423">
              <a:buFont typeface="Arial" pitchFamily="34" charset="0"/>
              <a:buChar char="−"/>
            </a:pPr>
            <a:r>
              <a:rPr lang="en-AU" sz="900" dirty="0" smtClean="0"/>
              <a:t>Registration </a:t>
            </a:r>
            <a:r>
              <a:rPr lang="en-AU" sz="900" dirty="0"/>
              <a:t>and renewal of </a:t>
            </a:r>
            <a:r>
              <a:rPr lang="en-AU" sz="900" dirty="0" smtClean="0"/>
              <a:t>registration</a:t>
            </a:r>
          </a:p>
          <a:p>
            <a:pPr marL="628623" lvl="1" indent="-171423">
              <a:buFont typeface="Arial" pitchFamily="34" charset="0"/>
              <a:buChar char="−"/>
            </a:pPr>
            <a:r>
              <a:rPr lang="en-AU" sz="900" dirty="0" smtClean="0"/>
              <a:t>Certification of Highly </a:t>
            </a:r>
            <a:r>
              <a:rPr lang="en-AU" sz="900" dirty="0"/>
              <a:t>Accomplished or Lead </a:t>
            </a:r>
            <a:r>
              <a:rPr lang="en-AU" sz="900" dirty="0" smtClean="0"/>
              <a:t>Teachers</a:t>
            </a:r>
          </a:p>
          <a:p>
            <a:pPr marL="628623" lvl="1" indent="-171423">
              <a:buFont typeface="Arial" pitchFamily="34" charset="0"/>
              <a:buChar char="−"/>
            </a:pPr>
            <a:r>
              <a:rPr lang="en-AU" sz="900" dirty="0" smtClean="0"/>
              <a:t>supporting </a:t>
            </a:r>
            <a:r>
              <a:rPr lang="en-AU" sz="900" dirty="0"/>
              <a:t>those aiming for career </a:t>
            </a:r>
            <a:r>
              <a:rPr lang="en-AU" sz="900" dirty="0" smtClean="0"/>
              <a:t>progression.</a:t>
            </a:r>
            <a:endParaRPr lang="en-AU" sz="900" dirty="0"/>
          </a:p>
          <a:p>
            <a:pPr>
              <a:buFont typeface="Arial" pitchFamily="34" charset="0"/>
              <a:buChar char="•"/>
            </a:pPr>
            <a:endParaRPr lang="en-AU" sz="900" dirty="0"/>
          </a:p>
          <a:p>
            <a:r>
              <a:rPr lang="en-AU" sz="900" b="1" dirty="0"/>
              <a:t>Materials required</a:t>
            </a:r>
          </a:p>
          <a:p>
            <a:pPr marL="171423" indent="-171423">
              <a:buFont typeface="Arial" pitchFamily="34" charset="0"/>
              <a:buChar char="•"/>
            </a:pPr>
            <a:r>
              <a:rPr lang="en-AU" sz="900" dirty="0" smtClean="0"/>
              <a:t>Read page 8 of the Framework.</a:t>
            </a:r>
            <a:endParaRPr lang="en-AU" sz="900" b="1" dirty="0"/>
          </a:p>
          <a:p>
            <a:pPr>
              <a:buFont typeface="Arial" pitchFamily="34" charset="0"/>
              <a:buChar char="•"/>
            </a:pPr>
            <a:endParaRPr lang="en-AU" sz="900" dirty="0"/>
          </a:p>
        </p:txBody>
      </p:sp>
      <p:sp>
        <p:nvSpPr>
          <p:cNvPr id="4" name="Slide Number Placeholder 3"/>
          <p:cNvSpPr>
            <a:spLocks noGrp="1"/>
          </p:cNvSpPr>
          <p:nvPr>
            <p:ph type="sldNum" sz="quarter" idx="10"/>
          </p:nvPr>
        </p:nvSpPr>
        <p:spPr/>
        <p:txBody>
          <a:bodyPr/>
          <a:lstStyle/>
          <a:p>
            <a:fld id="{5303A82D-0FFE-42EE-97A1-658F6D99F71F}" type="slidenum">
              <a:rPr lang="en-AU" smtClean="0"/>
              <a:pPr/>
              <a:t>17</a:t>
            </a:fld>
            <a:endParaRPr lang="en-AU"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25" y="500063"/>
            <a:ext cx="4967288" cy="3724275"/>
          </a:xfrm>
        </p:spPr>
      </p:sp>
      <p:sp>
        <p:nvSpPr>
          <p:cNvPr id="3" name="Notes Placeholder 2"/>
          <p:cNvSpPr>
            <a:spLocks noGrp="1"/>
          </p:cNvSpPr>
          <p:nvPr>
            <p:ph type="body" idx="1"/>
          </p:nvPr>
        </p:nvSpPr>
        <p:spPr>
          <a:xfrm>
            <a:off x="0" y="4244825"/>
            <a:ext cx="6789600" cy="5684988"/>
          </a:xfrm>
        </p:spPr>
        <p:txBody>
          <a:bodyPr/>
          <a:lstStyle/>
          <a:p>
            <a:r>
              <a:rPr lang="en-AU" sz="900" b="1" dirty="0" smtClean="0"/>
              <a:t>Purpose</a:t>
            </a:r>
            <a:endParaRPr lang="en-AU" sz="900" b="1" dirty="0"/>
          </a:p>
          <a:p>
            <a:pPr marL="171423" indent="-171423">
              <a:buFont typeface="Arial" pitchFamily="34" charset="0"/>
              <a:buChar char="•"/>
            </a:pPr>
            <a:r>
              <a:rPr lang="en-AU" sz="900" dirty="0" smtClean="0"/>
              <a:t>To understand </a:t>
            </a:r>
            <a:r>
              <a:rPr lang="en-AU" sz="900" dirty="0"/>
              <a:t>how the </a:t>
            </a:r>
            <a:r>
              <a:rPr lang="en-AU" sz="900" i="1" dirty="0"/>
              <a:t>Australian Professional Standards for Teachers </a:t>
            </a:r>
            <a:r>
              <a:rPr lang="en-AU" sz="900" dirty="0"/>
              <a:t>align with the </a:t>
            </a:r>
            <a:r>
              <a:rPr lang="en-AU" sz="900" dirty="0" smtClean="0"/>
              <a:t>Framework.</a:t>
            </a:r>
            <a:endParaRPr lang="en-AU" sz="900" dirty="0"/>
          </a:p>
          <a:p>
            <a:endParaRPr lang="en-AU" sz="900" b="1" dirty="0"/>
          </a:p>
          <a:p>
            <a:r>
              <a:rPr lang="en-AU" sz="900" b="1" dirty="0"/>
              <a:t>Key points to share</a:t>
            </a:r>
          </a:p>
          <a:p>
            <a:pPr marL="171423" indent="-171423">
              <a:buFont typeface="Arial" pitchFamily="34" charset="0"/>
              <a:buChar char="•"/>
              <a:defRPr/>
            </a:pPr>
            <a:r>
              <a:rPr lang="en-AU" sz="900" dirty="0" smtClean="0"/>
              <a:t>A</a:t>
            </a:r>
            <a:r>
              <a:rPr lang="en-AU" sz="900" baseline="0" dirty="0" smtClean="0"/>
              <a:t> p</a:t>
            </a:r>
            <a:r>
              <a:rPr lang="en-AU" sz="900" dirty="0" smtClean="0"/>
              <a:t>erformance and development culture requires a clear understanding of effective teaching</a:t>
            </a:r>
            <a:r>
              <a:rPr lang="en-AU" sz="900" baseline="0" dirty="0" smtClean="0"/>
              <a:t> as outlined in the </a:t>
            </a:r>
            <a:r>
              <a:rPr lang="en-AU" sz="900" i="1" baseline="0" dirty="0" smtClean="0"/>
              <a:t>Australian Professional Standards for Teachers,</a:t>
            </a:r>
            <a:r>
              <a:rPr lang="en-AU" sz="900" i="1" dirty="0" smtClean="0"/>
              <a:t> w</a:t>
            </a:r>
            <a:r>
              <a:rPr lang="en-AU" sz="900" dirty="0" smtClean="0">
                <a:solidFill>
                  <a:schemeClr val="tx1"/>
                </a:solidFill>
              </a:rPr>
              <a:t>ith a clear focus on improving teaching as the means of improving student outcomes and requires that teachers know what is expected of them and receive frequent feedback and promote genuine professional conversations.</a:t>
            </a:r>
            <a:endParaRPr lang="en-AU" sz="900" i="0" baseline="0" dirty="0" smtClean="0"/>
          </a:p>
          <a:p>
            <a:pPr marL="171423" indent="-171423">
              <a:buFont typeface="Arial" pitchFamily="34" charset="0"/>
              <a:buChar char="•"/>
              <a:defRPr/>
            </a:pPr>
            <a:r>
              <a:rPr lang="en-AU" sz="900" dirty="0" smtClean="0"/>
              <a:t>Aims of the </a:t>
            </a:r>
            <a:r>
              <a:rPr lang="en-AU" sz="900" i="1" dirty="0" smtClean="0"/>
              <a:t>Australian Professional Standards for Teachers </a:t>
            </a:r>
            <a:r>
              <a:rPr lang="en-AU" sz="900" dirty="0" smtClean="0"/>
              <a:t>in use with the Framework:</a:t>
            </a:r>
          </a:p>
          <a:p>
            <a:pPr marL="628623" lvl="1" indent="-171423">
              <a:buFont typeface="Arial" pitchFamily="34" charset="0"/>
              <a:buChar char="−"/>
            </a:pPr>
            <a:r>
              <a:rPr lang="en-AU" sz="900" dirty="0" smtClean="0"/>
              <a:t>Assist in self-reflection and self-assessment</a:t>
            </a:r>
          </a:p>
          <a:p>
            <a:pPr marL="628623" lvl="1" indent="-171423">
              <a:buFont typeface="Arial" pitchFamily="34" charset="0"/>
              <a:buChar char="−"/>
            </a:pPr>
            <a:r>
              <a:rPr lang="en-AU" sz="900" dirty="0" smtClean="0"/>
              <a:t>Inform the development of performance and professional learning goals</a:t>
            </a:r>
          </a:p>
          <a:p>
            <a:pPr marL="628623" lvl="1" indent="-171423">
              <a:buFont typeface="Arial" pitchFamily="34" charset="0"/>
              <a:buChar char="−"/>
            </a:pPr>
            <a:r>
              <a:rPr lang="en-AU" sz="900" dirty="0" smtClean="0"/>
              <a:t>Basis for ongoing informal and formal feedback, including classroom observations</a:t>
            </a:r>
          </a:p>
          <a:p>
            <a:pPr marL="628623" lvl="1" indent="-171423">
              <a:buFont typeface="Arial" pitchFamily="34" charset="0"/>
              <a:buChar char="−"/>
            </a:pPr>
            <a:r>
              <a:rPr lang="en-AU" sz="900" dirty="0" smtClean="0"/>
              <a:t>Provide a framework by which teachers can judge the success of their learning</a:t>
            </a:r>
          </a:p>
          <a:p>
            <a:pPr marL="628623" lvl="1" indent="-171423">
              <a:buFont typeface="Arial" pitchFamily="34" charset="0"/>
              <a:buChar char="−"/>
            </a:pPr>
            <a:r>
              <a:rPr lang="en-AU" sz="900" dirty="0" smtClean="0"/>
              <a:t>Provide a basis for review of and evidence against the achievement of goals.</a:t>
            </a:r>
          </a:p>
          <a:p>
            <a:pPr marL="171423" indent="-171423">
              <a:buFont typeface="Arial" pitchFamily="34" charset="0"/>
              <a:buChar char="•"/>
              <a:defRPr/>
            </a:pPr>
            <a:r>
              <a:rPr lang="en-AU" sz="900" dirty="0" smtClean="0"/>
              <a:t>The </a:t>
            </a:r>
            <a:r>
              <a:rPr lang="en-AU" sz="900" i="1" dirty="0"/>
              <a:t>Australian Professional Standards for Teachers </a:t>
            </a:r>
            <a:r>
              <a:rPr lang="en-AU" sz="900" dirty="0"/>
              <a:t>outlines what teachers should know and be able to do at four career stages and they provide a common language for coming to a shared understanding of what effective teaching looks like in the context of a particular school:</a:t>
            </a:r>
          </a:p>
          <a:p>
            <a:pPr marL="628553" lvl="2" indent="-171423">
              <a:buFont typeface="Arial" pitchFamily="34" charset="0"/>
              <a:buChar char="–"/>
            </a:pPr>
            <a:r>
              <a:rPr lang="en-AU" sz="900" dirty="0"/>
              <a:t>Four </a:t>
            </a:r>
            <a:r>
              <a:rPr lang="en-AU" sz="900" dirty="0" smtClean="0"/>
              <a:t>professional </a:t>
            </a:r>
            <a:r>
              <a:rPr lang="en-AU" sz="900" dirty="0"/>
              <a:t>Career stages: </a:t>
            </a:r>
          </a:p>
          <a:p>
            <a:pPr marL="1085683" lvl="3" indent="-171423">
              <a:buFont typeface="Courier New" pitchFamily="49" charset="0"/>
              <a:buChar char="o"/>
            </a:pPr>
            <a:r>
              <a:rPr lang="en-AU" sz="900" dirty="0" smtClean="0"/>
              <a:t>Graduate – Proficient</a:t>
            </a:r>
            <a:r>
              <a:rPr lang="en-AU" sz="900" dirty="0"/>
              <a:t> </a:t>
            </a:r>
            <a:r>
              <a:rPr lang="en-AU" sz="900" dirty="0" smtClean="0"/>
              <a:t>– Highly Accomplished – Lead.</a:t>
            </a:r>
            <a:endParaRPr lang="en-AU" sz="900" dirty="0"/>
          </a:p>
          <a:p>
            <a:pPr marL="628553" lvl="2" indent="-171423">
              <a:buFont typeface="Arial" pitchFamily="34" charset="0"/>
              <a:buChar char="–"/>
              <a:defRPr/>
            </a:pPr>
            <a:r>
              <a:rPr lang="en-AU" sz="900" dirty="0"/>
              <a:t>Three Domains: </a:t>
            </a:r>
          </a:p>
          <a:p>
            <a:pPr marL="1085683" lvl="3" indent="-171423">
              <a:buFont typeface="Courier New" pitchFamily="49" charset="0"/>
              <a:buChar char="o"/>
              <a:defRPr/>
            </a:pPr>
            <a:r>
              <a:rPr lang="en-AU" sz="900" dirty="0"/>
              <a:t>Professional </a:t>
            </a:r>
            <a:r>
              <a:rPr lang="en-AU" sz="900" dirty="0" smtClean="0"/>
              <a:t>Knowledge</a:t>
            </a:r>
            <a:endParaRPr lang="en-AU" sz="900" dirty="0"/>
          </a:p>
          <a:p>
            <a:pPr marL="1085683" lvl="3" indent="-171423">
              <a:buFont typeface="Courier New" pitchFamily="49" charset="0"/>
              <a:buChar char="o"/>
              <a:defRPr/>
            </a:pPr>
            <a:r>
              <a:rPr lang="en-AU" sz="900" dirty="0"/>
              <a:t>Professional </a:t>
            </a:r>
            <a:r>
              <a:rPr lang="en-AU" sz="900" dirty="0" smtClean="0"/>
              <a:t>Practice</a:t>
            </a:r>
            <a:endParaRPr lang="en-AU" sz="900" dirty="0"/>
          </a:p>
          <a:p>
            <a:pPr marL="1085683" lvl="3" indent="-171423">
              <a:buFont typeface="Courier New" pitchFamily="49" charset="0"/>
              <a:buChar char="o"/>
              <a:defRPr/>
            </a:pPr>
            <a:r>
              <a:rPr lang="en-AU" sz="900" dirty="0"/>
              <a:t>Professional </a:t>
            </a:r>
            <a:r>
              <a:rPr lang="en-AU" sz="900" dirty="0" smtClean="0"/>
              <a:t>Engagement.</a:t>
            </a:r>
            <a:endParaRPr lang="en-AU" sz="900" dirty="0"/>
          </a:p>
          <a:p>
            <a:pPr marL="628553" lvl="2" indent="-171423">
              <a:buFont typeface="Arial" pitchFamily="34" charset="0"/>
              <a:buChar char="–"/>
              <a:defRPr/>
            </a:pPr>
            <a:r>
              <a:rPr lang="en-AU" sz="900" dirty="0"/>
              <a:t>The </a:t>
            </a:r>
            <a:r>
              <a:rPr lang="en-AU" sz="900" dirty="0" smtClean="0"/>
              <a:t>seven </a:t>
            </a:r>
            <a:r>
              <a:rPr lang="en-AU" sz="900" dirty="0"/>
              <a:t>Standards for </a:t>
            </a:r>
            <a:r>
              <a:rPr lang="en-AU" sz="900" dirty="0" smtClean="0"/>
              <a:t>teachers</a:t>
            </a:r>
            <a:r>
              <a:rPr lang="en-AU" sz="900" dirty="0"/>
              <a:t>:</a:t>
            </a:r>
            <a:endParaRPr lang="en-AU" sz="900" b="1" dirty="0"/>
          </a:p>
          <a:p>
            <a:pPr marL="1142824" lvl="4" indent="-228564">
              <a:buFont typeface="+mj-lt"/>
              <a:buAutoNum type="arabicPeriod"/>
            </a:pPr>
            <a:r>
              <a:rPr lang="en-AU" sz="900" dirty="0"/>
              <a:t>Know students and how they </a:t>
            </a:r>
            <a:r>
              <a:rPr lang="en-AU" sz="900" dirty="0" smtClean="0"/>
              <a:t>learn</a:t>
            </a:r>
            <a:endParaRPr lang="en-AU" sz="900" dirty="0"/>
          </a:p>
          <a:p>
            <a:pPr marL="1142824" lvl="4" indent="-228564">
              <a:buFont typeface="+mj-lt"/>
              <a:buAutoNum type="arabicPeriod"/>
            </a:pPr>
            <a:r>
              <a:rPr lang="en-AU" sz="900" dirty="0"/>
              <a:t>Know the content and how to teach </a:t>
            </a:r>
            <a:r>
              <a:rPr lang="en-AU" sz="900" dirty="0" smtClean="0"/>
              <a:t>it</a:t>
            </a:r>
            <a:endParaRPr lang="en-AU" sz="900" dirty="0"/>
          </a:p>
          <a:p>
            <a:pPr marL="1142824" lvl="4" indent="-228564">
              <a:buFont typeface="+mj-lt"/>
              <a:buAutoNum type="arabicPeriod"/>
            </a:pPr>
            <a:r>
              <a:rPr lang="en-AU" sz="900" dirty="0"/>
              <a:t>Plan for and implement effective teaching and </a:t>
            </a:r>
            <a:r>
              <a:rPr lang="en-AU" sz="900" dirty="0" smtClean="0"/>
              <a:t>learning</a:t>
            </a:r>
            <a:endParaRPr lang="en-AU" sz="900" dirty="0"/>
          </a:p>
          <a:p>
            <a:pPr marL="1142824" lvl="4" indent="-228564">
              <a:buFont typeface="+mj-lt"/>
              <a:buAutoNum type="arabicPeriod"/>
            </a:pPr>
            <a:r>
              <a:rPr lang="en-AU" sz="900" dirty="0"/>
              <a:t>Create and maintain supportive and safe learning </a:t>
            </a:r>
            <a:r>
              <a:rPr lang="en-AU" sz="900" dirty="0" smtClean="0"/>
              <a:t>environments</a:t>
            </a:r>
            <a:endParaRPr lang="en-AU" sz="900" dirty="0"/>
          </a:p>
          <a:p>
            <a:pPr marL="1142824" lvl="4" indent="-228564">
              <a:buFont typeface="+mj-lt"/>
              <a:buAutoNum type="arabicPeriod"/>
            </a:pPr>
            <a:r>
              <a:rPr lang="en-AU" sz="900" dirty="0"/>
              <a:t>Assess, provide feedback and report on student </a:t>
            </a:r>
            <a:r>
              <a:rPr lang="en-AU" sz="900" dirty="0" smtClean="0"/>
              <a:t>learning</a:t>
            </a:r>
            <a:endParaRPr lang="en-AU" sz="900" dirty="0"/>
          </a:p>
          <a:p>
            <a:pPr marL="1142824" lvl="4" indent="-228564">
              <a:buFont typeface="+mj-lt"/>
              <a:buAutoNum type="arabicPeriod"/>
            </a:pPr>
            <a:r>
              <a:rPr lang="en-AU" sz="900" dirty="0"/>
              <a:t>Engage in professional </a:t>
            </a:r>
            <a:r>
              <a:rPr lang="en-AU" sz="900" dirty="0" smtClean="0"/>
              <a:t>learning</a:t>
            </a:r>
            <a:endParaRPr lang="en-AU" sz="900" dirty="0"/>
          </a:p>
          <a:p>
            <a:pPr marL="1142824" lvl="4" indent="-228564">
              <a:buFont typeface="+mj-lt"/>
              <a:buAutoNum type="arabicPeriod"/>
            </a:pPr>
            <a:r>
              <a:rPr lang="en-AU" sz="900" dirty="0"/>
              <a:t>Engage professionally with colleagues, parents/carers and the </a:t>
            </a:r>
            <a:r>
              <a:rPr lang="en-AU" sz="900" dirty="0" smtClean="0"/>
              <a:t>community.</a:t>
            </a:r>
            <a:endParaRPr lang="en-AU" sz="900" dirty="0"/>
          </a:p>
          <a:p>
            <a:endParaRPr lang="en-AU" sz="900" b="1" dirty="0"/>
          </a:p>
          <a:p>
            <a:r>
              <a:rPr lang="en-AU" sz="900" b="1" dirty="0" smtClean="0"/>
              <a:t>Development of Australian </a:t>
            </a:r>
            <a:r>
              <a:rPr lang="en-AU" sz="900" b="1" dirty="0"/>
              <a:t>Professional Standards for Teachers </a:t>
            </a:r>
          </a:p>
          <a:p>
            <a:pPr marL="171423" indent="-171423">
              <a:buFont typeface="Arial" pitchFamily="34" charset="0"/>
              <a:buChar char="•"/>
            </a:pPr>
            <a:r>
              <a:rPr lang="en-AU" sz="900" dirty="0"/>
              <a:t>AITSL consulted broadly in the development/finalisation of the </a:t>
            </a:r>
            <a:r>
              <a:rPr lang="en-AU" sz="900" dirty="0" smtClean="0"/>
              <a:t>Standards.</a:t>
            </a:r>
            <a:endParaRPr lang="en-AU" sz="900" dirty="0"/>
          </a:p>
          <a:p>
            <a:pPr marL="171423" indent="-171423">
              <a:buFont typeface="Arial" pitchFamily="34" charset="0"/>
              <a:buChar char="•"/>
            </a:pPr>
            <a:r>
              <a:rPr lang="en-AU" sz="900" dirty="0"/>
              <a:t>Endorsed by MCEECDYA in December </a:t>
            </a:r>
            <a:r>
              <a:rPr lang="en-AU" sz="900" dirty="0" smtClean="0"/>
              <a:t>2010.</a:t>
            </a:r>
            <a:endParaRPr lang="en-AU" sz="900" dirty="0"/>
          </a:p>
          <a:p>
            <a:pPr marL="171423" indent="-171423">
              <a:buFont typeface="Arial" pitchFamily="34" charset="0"/>
              <a:buChar char="•"/>
            </a:pPr>
            <a:r>
              <a:rPr lang="en-AU" sz="900" dirty="0"/>
              <a:t>Launched by </a:t>
            </a:r>
            <a:r>
              <a:rPr lang="en-AU" sz="900" dirty="0" smtClean="0"/>
              <a:t>Ministers in </a:t>
            </a:r>
            <a:r>
              <a:rPr lang="en-AU" sz="900" dirty="0"/>
              <a:t>February </a:t>
            </a:r>
            <a:r>
              <a:rPr lang="en-AU" sz="900" dirty="0" smtClean="0"/>
              <a:t>2011.</a:t>
            </a:r>
          </a:p>
          <a:p>
            <a:pPr marL="171423" indent="-171423"/>
            <a:endParaRPr lang="en-AU" sz="900" dirty="0" smtClean="0"/>
          </a:p>
          <a:p>
            <a:r>
              <a:rPr lang="en-AU" sz="900" b="1" dirty="0" smtClean="0"/>
              <a:t>Materials required</a:t>
            </a:r>
          </a:p>
          <a:p>
            <a:pPr marL="171423" indent="-171423">
              <a:buFont typeface="Arial" pitchFamily="34" charset="0"/>
              <a:buChar char="•"/>
            </a:pPr>
            <a:r>
              <a:rPr lang="en-AU" sz="900" dirty="0" smtClean="0"/>
              <a:t>The </a:t>
            </a:r>
            <a:r>
              <a:rPr lang="en-AU" sz="900" i="1" dirty="0" smtClean="0"/>
              <a:t>Australian Professional Standards for Teachers.</a:t>
            </a:r>
            <a:endParaRPr lang="en-AU" sz="900" b="1" dirty="0" smtClean="0"/>
          </a:p>
          <a:p>
            <a:pPr marL="171423" indent="-171423"/>
            <a:endParaRPr lang="en-AU" sz="900" dirty="0"/>
          </a:p>
        </p:txBody>
      </p:sp>
      <p:sp>
        <p:nvSpPr>
          <p:cNvPr id="4" name="Slide Number Placeholder 3"/>
          <p:cNvSpPr>
            <a:spLocks noGrp="1"/>
          </p:cNvSpPr>
          <p:nvPr>
            <p:ph type="sldNum" sz="quarter" idx="10"/>
          </p:nvPr>
        </p:nvSpPr>
        <p:spPr/>
        <p:txBody>
          <a:bodyPr/>
          <a:lstStyle/>
          <a:p>
            <a:fld id="{FE918C3E-D773-41AE-B3E4-79E2DCC1FD41}" type="slidenum">
              <a:rPr lang="en-AU" smtClean="0"/>
              <a:pPr/>
              <a:t>18</a:t>
            </a:fld>
            <a:endParaRPr lang="en-AU" dirty="0"/>
          </a:p>
        </p:txBody>
      </p:sp>
    </p:spTree>
    <p:extLst>
      <p:ext uri="{BB962C8B-B14F-4D97-AF65-F5344CB8AC3E}">
        <p14:creationId xmlns:p14="http://schemas.microsoft.com/office/powerpoint/2010/main" val="4193370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25" y="500063"/>
            <a:ext cx="4967288" cy="3724275"/>
          </a:xfrm>
        </p:spPr>
      </p:sp>
      <p:sp>
        <p:nvSpPr>
          <p:cNvPr id="3" name="Notes Placeholder 2"/>
          <p:cNvSpPr>
            <a:spLocks noGrp="1"/>
          </p:cNvSpPr>
          <p:nvPr>
            <p:ph type="body" idx="1"/>
          </p:nvPr>
        </p:nvSpPr>
        <p:spPr>
          <a:xfrm>
            <a:off x="0" y="4316834"/>
            <a:ext cx="6789600" cy="5112568"/>
          </a:xfrm>
        </p:spPr>
        <p:txBody>
          <a:bodyPr/>
          <a:lstStyle/>
          <a:p>
            <a:r>
              <a:rPr lang="en-AU" sz="900" b="1" dirty="0"/>
              <a:t>Purpose</a:t>
            </a:r>
          </a:p>
          <a:p>
            <a:pPr marL="171423" indent="-171423">
              <a:buFont typeface="Arial" pitchFamily="34" charset="0"/>
              <a:buChar char="•"/>
            </a:pPr>
            <a:r>
              <a:rPr lang="en-AU" sz="900" dirty="0" smtClean="0"/>
              <a:t>To understand </a:t>
            </a:r>
            <a:r>
              <a:rPr lang="en-AU" sz="900" dirty="0"/>
              <a:t>how the </a:t>
            </a:r>
            <a:r>
              <a:rPr lang="en-AU" sz="900" i="1" dirty="0"/>
              <a:t>Australian Professional Standard for Principals </a:t>
            </a:r>
            <a:r>
              <a:rPr lang="en-AU" sz="900" dirty="0"/>
              <a:t>aligns with the </a:t>
            </a:r>
            <a:r>
              <a:rPr lang="en-AU" sz="900" dirty="0" smtClean="0"/>
              <a:t>Framework.</a:t>
            </a:r>
            <a:endParaRPr lang="en-AU" sz="900" dirty="0"/>
          </a:p>
          <a:p>
            <a:endParaRPr lang="en-AU" sz="600" b="1" dirty="0"/>
          </a:p>
          <a:p>
            <a:r>
              <a:rPr lang="en-AU" sz="900" b="1" dirty="0"/>
              <a:t>Key points to share</a:t>
            </a:r>
          </a:p>
          <a:p>
            <a:pPr marL="171423" indent="-171423">
              <a:buFont typeface="Arial" pitchFamily="34" charset="0"/>
              <a:buChar char="•"/>
            </a:pPr>
            <a:r>
              <a:rPr lang="en-AU" sz="900" kern="1200" baseline="0" dirty="0" smtClean="0">
                <a:solidFill>
                  <a:schemeClr val="tx1"/>
                </a:solidFill>
                <a:latin typeface="Arial" pitchFamily="34" charset="0"/>
                <a:ea typeface="+mn-ea"/>
                <a:cs typeface="Arial" pitchFamily="34" charset="0"/>
              </a:rPr>
              <a:t>While it is acknowledged that principals have a central role, a performance and development culture cannot be driven by one person alone.  Leadership must come from all levels, from those with and without formal leadership positions. </a:t>
            </a:r>
          </a:p>
          <a:p>
            <a:pPr marL="171423" indent="-171423">
              <a:buFont typeface="Arial" pitchFamily="34" charset="0"/>
              <a:buChar char="•"/>
            </a:pPr>
            <a:r>
              <a:rPr lang="en-AU" sz="900" kern="1200" baseline="0" dirty="0" smtClean="0">
                <a:solidFill>
                  <a:schemeClr val="tx1"/>
                </a:solidFill>
                <a:latin typeface="Arial" pitchFamily="34" charset="0"/>
                <a:ea typeface="+mn-ea"/>
                <a:cs typeface="Arial" pitchFamily="34" charset="0"/>
              </a:rPr>
              <a:t>A truly effective approach is characterised by a shared commitment to improvement and an acceptance that teachers have a powerful role to play in each others’ development, as well as their own.</a:t>
            </a:r>
          </a:p>
          <a:p>
            <a:pPr marL="171423" indent="-171423">
              <a:buFont typeface="Arial" pitchFamily="34" charset="0"/>
              <a:buChar char="•"/>
            </a:pPr>
            <a:r>
              <a:rPr lang="en-AU" sz="900" kern="1200" baseline="0" dirty="0" smtClean="0">
                <a:solidFill>
                  <a:schemeClr val="tx1"/>
                </a:solidFill>
                <a:latin typeface="Arial" pitchFamily="34" charset="0"/>
                <a:ea typeface="+mn-ea"/>
                <a:cs typeface="Arial" pitchFamily="34" charset="0"/>
              </a:rPr>
              <a:t>Makes clear the role of the principal in leading teaching and learning, developing him or herself and others, and leading improvement in a school. All these elements are central to a performance and development culture.</a:t>
            </a:r>
            <a:endParaRPr lang="en-AU" sz="900" dirty="0" smtClean="0"/>
          </a:p>
          <a:p>
            <a:pPr marL="171423" indent="-171423">
              <a:buFont typeface="Arial" pitchFamily="34" charset="0"/>
              <a:buChar char="•"/>
            </a:pPr>
            <a:r>
              <a:rPr lang="en-AU" sz="900" dirty="0" smtClean="0"/>
              <a:t>The </a:t>
            </a:r>
            <a:r>
              <a:rPr lang="en-AU" sz="900" i="1" dirty="0"/>
              <a:t>Australian Professional Standard for Principals </a:t>
            </a:r>
            <a:r>
              <a:rPr lang="en-AU" sz="900" dirty="0"/>
              <a:t>takes into account the crucial contribution made by </a:t>
            </a:r>
            <a:r>
              <a:rPr lang="en-AU" sz="900" dirty="0" smtClean="0"/>
              <a:t>principals:</a:t>
            </a:r>
            <a:endParaRPr lang="en-AU" sz="900" dirty="0"/>
          </a:p>
          <a:p>
            <a:pPr marL="628623" lvl="1" indent="-171423">
              <a:buFont typeface="Arial" pitchFamily="34" charset="0"/>
              <a:buChar char="−"/>
            </a:pPr>
            <a:r>
              <a:rPr lang="en-AU" sz="900" dirty="0"/>
              <a:t>Raising student achievement at all levels and all </a:t>
            </a:r>
            <a:r>
              <a:rPr lang="en-AU" sz="900" dirty="0" smtClean="0"/>
              <a:t>stages.</a:t>
            </a:r>
            <a:endParaRPr lang="en-AU" sz="900" dirty="0"/>
          </a:p>
          <a:p>
            <a:pPr marL="628623" lvl="1" indent="-171423">
              <a:buFont typeface="Arial" pitchFamily="34" charset="0"/>
              <a:buChar char="−"/>
            </a:pPr>
            <a:r>
              <a:rPr lang="en-AU" sz="900" dirty="0"/>
              <a:t>Promoting equity and </a:t>
            </a:r>
            <a:r>
              <a:rPr lang="en-AU" sz="900" dirty="0" smtClean="0"/>
              <a:t>excellence.</a:t>
            </a:r>
            <a:endParaRPr lang="en-AU" sz="900" dirty="0"/>
          </a:p>
          <a:p>
            <a:pPr marL="628623" lvl="1" indent="-171423">
              <a:buFont typeface="Arial" pitchFamily="34" charset="0"/>
              <a:buChar char="−"/>
            </a:pPr>
            <a:r>
              <a:rPr lang="en-AU" sz="900" dirty="0"/>
              <a:t>Creating and sustaining the conditions under which influencing, developing and delivering community expectations and government policy quality teaching and learning </a:t>
            </a:r>
            <a:r>
              <a:rPr lang="en-AU" sz="900" dirty="0" smtClean="0"/>
              <a:t>thrive.</a:t>
            </a:r>
            <a:endParaRPr lang="en-AU" sz="900" dirty="0"/>
          </a:p>
          <a:p>
            <a:pPr marL="628623" lvl="1" indent="-171423">
              <a:buFont typeface="Arial" pitchFamily="34" charset="0"/>
              <a:buChar char="−"/>
            </a:pPr>
            <a:r>
              <a:rPr lang="en-AU" sz="900" dirty="0"/>
              <a:t>Contributing to the development of a 21st century education system at local, national and international </a:t>
            </a:r>
            <a:r>
              <a:rPr lang="en-AU" sz="900" dirty="0" smtClean="0"/>
              <a:t>levels.</a:t>
            </a:r>
          </a:p>
          <a:p>
            <a:endParaRPr lang="en-AU" sz="600" b="1" dirty="0" smtClean="0"/>
          </a:p>
          <a:p>
            <a:r>
              <a:rPr lang="en-AU" sz="900" b="1" dirty="0" smtClean="0"/>
              <a:t>Aims of the Australian Professional Standard for Principals </a:t>
            </a:r>
          </a:p>
          <a:p>
            <a:pPr marL="171423" indent="-171423">
              <a:buFont typeface="Arial" pitchFamily="34" charset="0"/>
              <a:buChar char="•"/>
            </a:pPr>
            <a:r>
              <a:rPr lang="en-AU" sz="900" dirty="0" smtClean="0"/>
              <a:t>A public statement which sets out what principals are expected to know, understand and do to achieve in their work.</a:t>
            </a:r>
          </a:p>
          <a:p>
            <a:pPr marL="171423" indent="-171423">
              <a:buFont typeface="Arial" pitchFamily="34" charset="0"/>
              <a:buChar char="•"/>
            </a:pPr>
            <a:r>
              <a:rPr lang="en-AU" sz="900" dirty="0" smtClean="0"/>
              <a:t>Provides a framework for professional learning.</a:t>
            </a:r>
          </a:p>
          <a:p>
            <a:pPr marL="171423" indent="-171423">
              <a:buFont typeface="Arial" pitchFamily="34" charset="0"/>
              <a:buChar char="•"/>
            </a:pPr>
            <a:r>
              <a:rPr lang="en-AU" sz="900" dirty="0" smtClean="0"/>
              <a:t>A basis to inform strategies for attracting, preparing and developing principals for leading 21st century Schools.</a:t>
            </a:r>
          </a:p>
          <a:p>
            <a:pPr marL="171423" indent="-171423">
              <a:buFont typeface="Arial" pitchFamily="34" charset="0"/>
              <a:buChar char="•"/>
            </a:pPr>
            <a:r>
              <a:rPr lang="en-AU" sz="900" dirty="0" smtClean="0"/>
              <a:t>Guide to self-reflection, self-assessment and development.</a:t>
            </a:r>
          </a:p>
          <a:p>
            <a:pPr marL="171423" indent="-171423">
              <a:buFont typeface="Arial" pitchFamily="34" charset="0"/>
              <a:buChar char="•"/>
            </a:pPr>
            <a:r>
              <a:rPr lang="en-AU" sz="900" dirty="0" smtClean="0"/>
              <a:t>Guide to inform the management of self and others.</a:t>
            </a:r>
          </a:p>
          <a:p>
            <a:pPr marL="628623" lvl="1" indent="-171423"/>
            <a:endParaRPr lang="en-AU" sz="600" dirty="0"/>
          </a:p>
          <a:p>
            <a:r>
              <a:rPr lang="en-AU" sz="900" b="1" dirty="0" smtClean="0"/>
              <a:t>Development</a:t>
            </a:r>
            <a:r>
              <a:rPr lang="en-AU" sz="900" b="1" baseline="0" dirty="0" smtClean="0"/>
              <a:t> of t</a:t>
            </a:r>
            <a:r>
              <a:rPr lang="en-AU" sz="900" b="1" dirty="0" smtClean="0"/>
              <a:t>he </a:t>
            </a:r>
            <a:r>
              <a:rPr lang="en-AU" sz="900" b="1" dirty="0"/>
              <a:t>Australian Professional Standard for Principals </a:t>
            </a:r>
          </a:p>
          <a:p>
            <a:pPr marL="171423" indent="-171423">
              <a:buFont typeface="Arial" pitchFamily="34" charset="0"/>
              <a:buChar char="•"/>
            </a:pPr>
            <a:r>
              <a:rPr lang="en-AU" sz="900" dirty="0"/>
              <a:t>Endorsed by Ministers in July </a:t>
            </a:r>
            <a:r>
              <a:rPr lang="en-AU" sz="900" dirty="0" smtClean="0"/>
              <a:t>2011.</a:t>
            </a:r>
            <a:endParaRPr lang="en-AU" sz="900" dirty="0"/>
          </a:p>
          <a:p>
            <a:endParaRPr lang="en-AU" sz="600" dirty="0"/>
          </a:p>
          <a:p>
            <a:pPr>
              <a:buClr>
                <a:srgbClr val="007583"/>
              </a:buClr>
            </a:pPr>
            <a:r>
              <a:rPr lang="en-AU" sz="900" b="1" dirty="0" smtClean="0"/>
              <a:t>Research</a:t>
            </a:r>
            <a:endParaRPr lang="en-AU" sz="900" b="1" dirty="0"/>
          </a:p>
          <a:p>
            <a:pPr marL="171450" indent="-171450">
              <a:buFont typeface="Arial" pitchFamily="34" charset="0"/>
              <a:buChar char="•"/>
            </a:pPr>
            <a:r>
              <a:rPr lang="en-AU" sz="900" dirty="0" smtClean="0"/>
              <a:t>‘“…</a:t>
            </a:r>
            <a:r>
              <a:rPr lang="en-AU" sz="900" dirty="0"/>
              <a:t>nearly 60% of a school’s impact on student achievement is attributable to principal and teacher effectiveness. These are the most important in-school factors driving school success, with principals accounting for 25% and teachers 33% of a school’s total impact on achievement.” This statement may even understate the potential impact of effective school leadership, because leadership is itself one of the main drivers of the quality of </a:t>
            </a:r>
            <a:r>
              <a:rPr lang="en-AU" sz="900" dirty="0" smtClean="0"/>
              <a:t>teaching’ (Barber</a:t>
            </a:r>
            <a:r>
              <a:rPr lang="en-AU" sz="900" dirty="0"/>
              <a:t>, </a:t>
            </a:r>
            <a:r>
              <a:rPr lang="en-AU" sz="900" dirty="0" smtClean="0"/>
              <a:t>M et al 2010, p. 5). </a:t>
            </a:r>
            <a:endParaRPr lang="en-AU" sz="900" dirty="0"/>
          </a:p>
          <a:p>
            <a:endParaRPr lang="en-AU" sz="600" dirty="0" smtClean="0"/>
          </a:p>
          <a:p>
            <a:r>
              <a:rPr lang="en-AU" sz="900" b="1" dirty="0" smtClean="0"/>
              <a:t>Materials required</a:t>
            </a:r>
          </a:p>
          <a:p>
            <a:pPr marL="171423" indent="-171423">
              <a:buFont typeface="Arial" pitchFamily="34" charset="0"/>
              <a:buChar char="•"/>
            </a:pPr>
            <a:r>
              <a:rPr lang="en-AU" sz="900" dirty="0" smtClean="0"/>
              <a:t>The </a:t>
            </a:r>
            <a:r>
              <a:rPr lang="en-AU" sz="900" i="1" dirty="0" smtClean="0"/>
              <a:t>Australian Professional Standard for Principals.</a:t>
            </a:r>
            <a:endParaRPr lang="en-AU" sz="900" b="1" dirty="0" smtClean="0"/>
          </a:p>
        </p:txBody>
      </p:sp>
      <p:sp>
        <p:nvSpPr>
          <p:cNvPr id="4" name="Slide Number Placeholder 3"/>
          <p:cNvSpPr>
            <a:spLocks noGrp="1"/>
          </p:cNvSpPr>
          <p:nvPr>
            <p:ph type="sldNum" sz="quarter" idx="10"/>
          </p:nvPr>
        </p:nvSpPr>
        <p:spPr/>
        <p:txBody>
          <a:bodyPr/>
          <a:lstStyle/>
          <a:p>
            <a:fld id="{FE918C3E-D773-41AE-B3E4-79E2DCC1FD41}" type="slidenum">
              <a:rPr lang="en-AU" smtClean="0">
                <a:solidFill>
                  <a:prstClr val="black"/>
                </a:solidFill>
                <a:latin typeface="Calibri"/>
              </a:rPr>
              <a:pPr/>
              <a:t>19</a:t>
            </a:fld>
            <a:endParaRPr lang="en-AU" dirty="0">
              <a:solidFill>
                <a:prstClr val="black"/>
              </a:solidFill>
              <a:latin typeface="Calibri"/>
            </a:endParaRPr>
          </a:p>
        </p:txBody>
      </p:sp>
    </p:spTree>
    <p:extLst>
      <p:ext uri="{BB962C8B-B14F-4D97-AF65-F5344CB8AC3E}">
        <p14:creationId xmlns:p14="http://schemas.microsoft.com/office/powerpoint/2010/main" val="3740143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25" y="500063"/>
            <a:ext cx="4967288" cy="3724275"/>
          </a:xfrm>
        </p:spPr>
      </p:sp>
      <p:sp>
        <p:nvSpPr>
          <p:cNvPr id="3" name="Notes Placeholder 2"/>
          <p:cNvSpPr>
            <a:spLocks noGrp="1"/>
          </p:cNvSpPr>
          <p:nvPr>
            <p:ph type="body" idx="1"/>
          </p:nvPr>
        </p:nvSpPr>
        <p:spPr>
          <a:xfrm>
            <a:off x="0" y="4532400"/>
            <a:ext cx="6789600" cy="5112000"/>
          </a:xfrm>
        </p:spPr>
        <p:txBody>
          <a:bodyPr/>
          <a:lstStyle/>
          <a:p>
            <a:r>
              <a:rPr lang="en-AU" sz="900" b="1" dirty="0"/>
              <a:t>Purpose</a:t>
            </a:r>
          </a:p>
          <a:p>
            <a:pPr marL="171423" indent="-171423" defTabSz="914259">
              <a:buFont typeface="Arial" pitchFamily="34" charset="0"/>
              <a:buChar char="•"/>
              <a:defRPr/>
            </a:pPr>
            <a:r>
              <a:rPr lang="en-AU" sz="900" dirty="0"/>
              <a:t>To demonstrate that there is a collective </a:t>
            </a:r>
            <a:r>
              <a:rPr lang="en-AU" sz="900" dirty="0" smtClean="0"/>
              <a:t>global responsibility </a:t>
            </a:r>
            <a:r>
              <a:rPr lang="en-AU" sz="900" dirty="0"/>
              <a:t>for this important work – it is ambition around </a:t>
            </a:r>
            <a:r>
              <a:rPr lang="en-AU" sz="900" dirty="0" smtClean="0"/>
              <a:t>supporting and improving teachers that </a:t>
            </a:r>
            <a:r>
              <a:rPr lang="en-AU" sz="900" dirty="0"/>
              <a:t>will take the education profession </a:t>
            </a:r>
            <a:r>
              <a:rPr lang="en-AU" sz="900" dirty="0" smtClean="0"/>
              <a:t>forward.</a:t>
            </a:r>
            <a:endParaRPr lang="en-AU" sz="900" dirty="0"/>
          </a:p>
          <a:p>
            <a:endParaRPr lang="en-AU" sz="900" b="1" dirty="0"/>
          </a:p>
          <a:p>
            <a:r>
              <a:rPr lang="en-AU" sz="900" b="1" dirty="0"/>
              <a:t>Key points to share</a:t>
            </a:r>
          </a:p>
          <a:p>
            <a:pPr marL="171423" indent="-171423">
              <a:buFont typeface="Arial" pitchFamily="34" charset="0"/>
              <a:buChar char="•"/>
            </a:pPr>
            <a:r>
              <a:rPr lang="en-AU" sz="900" dirty="0"/>
              <a:t>Quote from the slide: In today’s global economy, countries need high-quality education systems that will teach their citizens the skills necessary to meet the challenges of </a:t>
            </a:r>
            <a:r>
              <a:rPr lang="en-AU" sz="900" dirty="0" smtClean="0"/>
              <a:t>tomorrow.</a:t>
            </a:r>
            <a:endParaRPr lang="en-AU" sz="900" dirty="0"/>
          </a:p>
          <a:p>
            <a:pPr marL="171423" indent="-171423" defTabSz="914259">
              <a:buFont typeface="Arial" pitchFamily="34" charset="0"/>
              <a:buChar char="•"/>
              <a:defRPr/>
            </a:pPr>
            <a:r>
              <a:rPr lang="en-AU" sz="900" dirty="0"/>
              <a:t>The video provides insight into approaches taken internationally, to stimulate discussion about priorities for </a:t>
            </a:r>
            <a:r>
              <a:rPr lang="en-AU" sz="900" dirty="0" smtClean="0"/>
              <a:t>Australia.</a:t>
            </a:r>
            <a:endParaRPr lang="en-AU" sz="900" dirty="0"/>
          </a:p>
          <a:p>
            <a:pPr marL="171423" indent="-171423" defTabSz="914259">
              <a:buFont typeface="Arial" pitchFamily="34" charset="0"/>
              <a:buChar char="•"/>
              <a:defRPr/>
            </a:pPr>
            <a:r>
              <a:rPr lang="en-AU" sz="900" dirty="0" smtClean="0"/>
              <a:t>Featured in </a:t>
            </a:r>
            <a:r>
              <a:rPr lang="en-AU" sz="900" dirty="0"/>
              <a:t>this video are Brazil, Singapore and </a:t>
            </a:r>
            <a:r>
              <a:rPr lang="en-AU" sz="900" dirty="0" smtClean="0"/>
              <a:t>Ontario, however </a:t>
            </a:r>
            <a:r>
              <a:rPr lang="en-AU" sz="900" dirty="0"/>
              <a:t>a suite of full length </a:t>
            </a:r>
            <a:r>
              <a:rPr lang="en-AU" sz="900" dirty="0" smtClean="0"/>
              <a:t>videos </a:t>
            </a:r>
            <a:r>
              <a:rPr lang="en-AU" sz="900" dirty="0"/>
              <a:t>can be found at the address on the </a:t>
            </a:r>
            <a:r>
              <a:rPr lang="en-AU" sz="900" dirty="0" smtClean="0"/>
              <a:t>slide.</a:t>
            </a:r>
            <a:endParaRPr lang="en-AU" sz="900" dirty="0"/>
          </a:p>
          <a:p>
            <a:pPr>
              <a:buFont typeface="Arial" pitchFamily="34" charset="0"/>
              <a:buChar char="•"/>
            </a:pPr>
            <a:endParaRPr lang="en-AU" sz="900" b="1" dirty="0"/>
          </a:p>
          <a:p>
            <a:r>
              <a:rPr lang="en-AU" sz="900" b="1" dirty="0"/>
              <a:t>Materials required</a:t>
            </a:r>
          </a:p>
          <a:p>
            <a:pPr marL="171423" indent="-171423">
              <a:buFont typeface="Arial" pitchFamily="34" charset="0"/>
              <a:buChar char="•"/>
            </a:pPr>
            <a:r>
              <a:rPr lang="en-AU" sz="900" dirty="0"/>
              <a:t>Preview the OECD Strong Performers and Successful Reformers in Education </a:t>
            </a:r>
            <a:r>
              <a:rPr lang="en-AU" sz="900" dirty="0" smtClean="0"/>
              <a:t>video – excerpts compiled</a:t>
            </a:r>
            <a:r>
              <a:rPr lang="en-AU" sz="900" baseline="0" dirty="0" smtClean="0"/>
              <a:t> by AITSL</a:t>
            </a:r>
            <a:r>
              <a:rPr lang="en-AU" sz="900" dirty="0" smtClean="0"/>
              <a:t>.</a:t>
            </a:r>
          </a:p>
          <a:p>
            <a:pPr marL="171423" indent="-171423">
              <a:buFont typeface="Arial" pitchFamily="34" charset="0"/>
              <a:buChar char="•"/>
            </a:pPr>
            <a:r>
              <a:rPr lang="en-AU" sz="900" dirty="0" smtClean="0"/>
              <a:t>Complete</a:t>
            </a:r>
            <a:r>
              <a:rPr lang="en-AU" sz="900" baseline="0" dirty="0" smtClean="0"/>
              <a:t> set of OECD videos available at </a:t>
            </a:r>
            <a:r>
              <a:rPr lang="en-AU" sz="900" u="sng" dirty="0" smtClean="0">
                <a:solidFill>
                  <a:schemeClr val="tx1">
                    <a:lumMod val="75000"/>
                    <a:lumOff val="25000"/>
                  </a:schemeClr>
                </a:solidFill>
                <a:latin typeface="Arial"/>
                <a:cs typeface="Arial"/>
                <a:hlinkClick r:id="rId3"/>
              </a:rPr>
              <a:t>http://www.oecd.org/document/7/0,3746,en_2649_35845621_49428807_1_1_1_1,00.html</a:t>
            </a:r>
            <a:r>
              <a:rPr lang="en-AU" sz="900" u="sng" dirty="0" smtClean="0">
                <a:solidFill>
                  <a:schemeClr val="tx1">
                    <a:lumMod val="75000"/>
                    <a:lumOff val="25000"/>
                  </a:schemeClr>
                </a:solidFill>
                <a:latin typeface="Arial"/>
                <a:cs typeface="Arial"/>
              </a:rPr>
              <a:t> </a:t>
            </a:r>
            <a:endParaRPr lang="en-AU" sz="900" dirty="0"/>
          </a:p>
          <a:p>
            <a:pPr>
              <a:buFont typeface="Arial" pitchFamily="34" charset="0"/>
              <a:buChar char="•"/>
            </a:pPr>
            <a:endParaRPr lang="en-AU" sz="900" dirty="0"/>
          </a:p>
          <a:p>
            <a:r>
              <a:rPr lang="en-AU" sz="900" b="1" dirty="0"/>
              <a:t>Research</a:t>
            </a:r>
            <a:endParaRPr lang="en-AU" sz="900" dirty="0"/>
          </a:p>
          <a:p>
            <a:pPr marL="171423" indent="-171423" defTabSz="914259">
              <a:buFont typeface="Arial" pitchFamily="34" charset="0"/>
              <a:buChar char="•"/>
              <a:defRPr/>
            </a:pPr>
            <a:r>
              <a:rPr lang="en-AU" sz="900" dirty="0"/>
              <a:t>Globalisation and technological change are placing greater demands on education and skill development in Australia and the nature of jobs available to young Australians is changing faster than ever. </a:t>
            </a:r>
            <a:r>
              <a:rPr lang="en-AU" sz="900" dirty="0" smtClean="0"/>
              <a:t>Skilled </a:t>
            </a:r>
            <a:r>
              <a:rPr lang="en-AU" sz="900" dirty="0"/>
              <a:t>jobs now dominate </a:t>
            </a:r>
            <a:r>
              <a:rPr lang="en-AU" sz="900" dirty="0" smtClean="0"/>
              <a:t>job growth </a:t>
            </a:r>
            <a:r>
              <a:rPr lang="en-AU" sz="900" dirty="0"/>
              <a:t>and people with university or vocational education and training qualifications fare much better in the employment market than early school leavers. To maximise their opportunities for healthy, productive and rewarding futures, Australia’s young people must be encouraged not only to complete secondary education, but also to proceed into further training and education. </a:t>
            </a:r>
            <a:r>
              <a:rPr lang="en-AU" sz="900" dirty="0" smtClean="0"/>
              <a:t/>
            </a:r>
            <a:br>
              <a:rPr lang="en-AU" sz="900" dirty="0" smtClean="0"/>
            </a:br>
            <a:r>
              <a:rPr lang="en-AU" sz="900" dirty="0" smtClean="0"/>
              <a:t>(</a:t>
            </a:r>
            <a:r>
              <a:rPr lang="en-AU" sz="900" dirty="0"/>
              <a:t>Melbourne Declaration on Educational Goals for Young Australians can be found at:   </a:t>
            </a:r>
            <a:r>
              <a:rPr lang="en-AU" sz="900" dirty="0" smtClean="0"/>
              <a:t>http</a:t>
            </a:r>
            <a:r>
              <a:rPr lang="en-AU" sz="900" dirty="0"/>
              <a:t>://www.mceecdya.edu.au/verve/_resources/National_Declaration_on_the_Educational_Goals_for_Young_Australians.pdf </a:t>
            </a:r>
            <a:r>
              <a:rPr lang="en-AU" sz="900" dirty="0" smtClean="0"/>
              <a:t>).</a:t>
            </a:r>
            <a:endParaRPr lang="en-AU" sz="900" b="1" dirty="0"/>
          </a:p>
          <a:p>
            <a:endParaRPr lang="en-AU" sz="900" dirty="0" smtClean="0"/>
          </a:p>
          <a:p>
            <a:r>
              <a:rPr lang="en-AU" sz="900" b="1" dirty="0" smtClean="0"/>
              <a:t>Activity Cards</a:t>
            </a:r>
          </a:p>
          <a:p>
            <a:pPr marL="171450" indent="-171450">
              <a:buFont typeface="Arial" pitchFamily="34" charset="0"/>
              <a:buChar char="•"/>
            </a:pPr>
            <a:r>
              <a:rPr lang="en-AU" sz="900" dirty="0" smtClean="0"/>
              <a:t>There are related Activity Cards for the topics in this slide available at aitsl.edu.au</a:t>
            </a:r>
          </a:p>
        </p:txBody>
      </p:sp>
      <p:sp>
        <p:nvSpPr>
          <p:cNvPr id="4" name="Slide Number Placeholder 3"/>
          <p:cNvSpPr>
            <a:spLocks noGrp="1"/>
          </p:cNvSpPr>
          <p:nvPr>
            <p:ph type="sldNum" sz="quarter" idx="10"/>
          </p:nvPr>
        </p:nvSpPr>
        <p:spPr/>
        <p:txBody>
          <a:bodyPr/>
          <a:lstStyle/>
          <a:p>
            <a:fld id="{5303A82D-0FFE-42EE-97A1-658F6D99F71F}" type="slidenum">
              <a:rPr lang="en-AU" smtClean="0"/>
              <a:pPr/>
              <a:t>2</a:t>
            </a:fld>
            <a:endParaRPr lang="en-AU" dirty="0"/>
          </a:p>
        </p:txBody>
      </p:sp>
    </p:spTree>
    <p:extLst>
      <p:ext uri="{BB962C8B-B14F-4D97-AF65-F5344CB8AC3E}">
        <p14:creationId xmlns:p14="http://schemas.microsoft.com/office/powerpoint/2010/main" val="1520915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25" y="500063"/>
            <a:ext cx="4967288" cy="3724275"/>
          </a:xfrm>
        </p:spPr>
      </p:sp>
      <p:sp>
        <p:nvSpPr>
          <p:cNvPr id="3" name="Notes Placeholder 2"/>
          <p:cNvSpPr>
            <a:spLocks noGrp="1"/>
          </p:cNvSpPr>
          <p:nvPr>
            <p:ph type="body" idx="1"/>
          </p:nvPr>
        </p:nvSpPr>
        <p:spPr>
          <a:xfrm>
            <a:off x="-18504" y="4316834"/>
            <a:ext cx="6789600" cy="5328592"/>
          </a:xfrm>
        </p:spPr>
        <p:txBody>
          <a:bodyPr>
            <a:noAutofit/>
          </a:bodyPr>
          <a:lstStyle/>
          <a:p>
            <a:r>
              <a:rPr lang="en-AU" sz="900" b="1" dirty="0"/>
              <a:t>Purpose</a:t>
            </a:r>
            <a:endParaRPr lang="en-AU" sz="900" dirty="0"/>
          </a:p>
          <a:p>
            <a:pPr marL="171423" indent="-171423">
              <a:buFont typeface="Arial" pitchFamily="34" charset="0"/>
              <a:buChar char="•"/>
            </a:pPr>
            <a:r>
              <a:rPr lang="en-AU" sz="900" dirty="0" smtClean="0"/>
              <a:t>To understand </a:t>
            </a:r>
            <a:r>
              <a:rPr lang="en-AU" sz="900" dirty="0"/>
              <a:t>how the </a:t>
            </a:r>
            <a:r>
              <a:rPr lang="en-AU" sz="900" i="1" dirty="0"/>
              <a:t>Australian </a:t>
            </a:r>
            <a:r>
              <a:rPr lang="en-AU" sz="900" i="1" dirty="0" smtClean="0"/>
              <a:t>Charter for the Professional Learning of Teachers and  School Leaders </a:t>
            </a:r>
            <a:r>
              <a:rPr lang="en-AU" sz="900" dirty="0" smtClean="0"/>
              <a:t>aligns </a:t>
            </a:r>
            <a:r>
              <a:rPr lang="en-AU" sz="900" dirty="0"/>
              <a:t>with the </a:t>
            </a:r>
            <a:r>
              <a:rPr lang="en-AU" sz="900" dirty="0" smtClean="0"/>
              <a:t>Framework.</a:t>
            </a:r>
            <a:endParaRPr lang="en-AU" sz="900" dirty="0"/>
          </a:p>
          <a:p>
            <a:endParaRPr lang="en-AU" sz="600" b="1" dirty="0"/>
          </a:p>
          <a:p>
            <a:r>
              <a:rPr lang="en-AU" sz="900" b="1" dirty="0"/>
              <a:t>Key points to share</a:t>
            </a:r>
            <a:endParaRPr lang="en-AU" sz="900" dirty="0"/>
          </a:p>
          <a:p>
            <a:pPr marL="171423" indent="-171423">
              <a:buFont typeface="Arial" pitchFamily="34" charset="0"/>
              <a:buChar char="•"/>
            </a:pPr>
            <a:r>
              <a:rPr lang="en-AU" sz="900" dirty="0" smtClean="0"/>
              <a:t>The Charter is a companion document to the Framework.</a:t>
            </a:r>
          </a:p>
          <a:p>
            <a:pPr marL="171423" indent="-171423">
              <a:buFont typeface="Arial" pitchFamily="34" charset="0"/>
              <a:buChar char="•"/>
            </a:pPr>
            <a:r>
              <a:rPr lang="en-AU" sz="900" dirty="0" smtClean="0"/>
              <a:t>Based on research, the Charter identifies the importance of a</a:t>
            </a:r>
            <a:r>
              <a:rPr lang="en-AU" sz="900" baseline="0" dirty="0" smtClean="0"/>
              <a:t> </a:t>
            </a:r>
            <a:r>
              <a:rPr lang="en-AU" sz="900" dirty="0" smtClean="0"/>
              <a:t>learning culture within a school, and emphasises that</a:t>
            </a:r>
            <a:r>
              <a:rPr lang="en-AU" sz="900" baseline="0" dirty="0" smtClean="0"/>
              <a:t> </a:t>
            </a:r>
            <a:r>
              <a:rPr lang="en-AU" sz="900" dirty="0" smtClean="0"/>
              <a:t>professional learning should be based on changing</a:t>
            </a:r>
            <a:r>
              <a:rPr lang="en-AU" sz="900" baseline="0" dirty="0" smtClean="0"/>
              <a:t> </a:t>
            </a:r>
            <a:r>
              <a:rPr lang="en-AU" sz="900" dirty="0" smtClean="0"/>
              <a:t>teacher practice to meet student needs. </a:t>
            </a:r>
          </a:p>
          <a:p>
            <a:pPr marL="171423" indent="-171423">
              <a:buFont typeface="Arial" pitchFamily="34" charset="0"/>
              <a:buChar char="•"/>
            </a:pPr>
            <a:r>
              <a:rPr lang="en-AU" sz="900" dirty="0" smtClean="0"/>
              <a:t>Consistent</a:t>
            </a:r>
            <a:r>
              <a:rPr lang="en-AU" sz="900" baseline="0" dirty="0" smtClean="0"/>
              <a:t> </a:t>
            </a:r>
            <a:r>
              <a:rPr lang="en-AU" sz="900" dirty="0" smtClean="0"/>
              <a:t>with this focus, access to professional learning</a:t>
            </a:r>
            <a:r>
              <a:rPr lang="en-AU" sz="900" baseline="0" dirty="0" smtClean="0"/>
              <a:t> </a:t>
            </a:r>
            <a:r>
              <a:rPr lang="en-AU" sz="900" dirty="0" smtClean="0"/>
              <a:t>opportunities should be negotiated to take into</a:t>
            </a:r>
            <a:r>
              <a:rPr lang="en-AU" sz="900" baseline="0" dirty="0" smtClean="0"/>
              <a:t> </a:t>
            </a:r>
            <a:r>
              <a:rPr lang="en-AU" sz="900" dirty="0" smtClean="0"/>
              <a:t>account the priorities and resources of schools.</a:t>
            </a:r>
          </a:p>
          <a:p>
            <a:pPr marL="171423" indent="-171423">
              <a:buFont typeface="Arial" pitchFamily="34" charset="0"/>
              <a:buChar char="•"/>
            </a:pPr>
            <a:r>
              <a:rPr lang="en-AU" sz="900" dirty="0" smtClean="0"/>
              <a:t>The </a:t>
            </a:r>
            <a:r>
              <a:rPr lang="en-AU" sz="900" dirty="0"/>
              <a:t>Charter articulates the expectation that professionals actively engage in professional learning throughout their </a:t>
            </a:r>
            <a:r>
              <a:rPr lang="en-AU" sz="900" dirty="0" smtClean="0"/>
              <a:t>careers.</a:t>
            </a:r>
            <a:endParaRPr lang="en-AU" sz="900" dirty="0"/>
          </a:p>
          <a:p>
            <a:pPr marL="171423" indent="-171423">
              <a:buFont typeface="Arial" pitchFamily="34" charset="0"/>
              <a:buChar char="•"/>
            </a:pPr>
            <a:r>
              <a:rPr lang="en-US" sz="900" dirty="0"/>
              <a:t>There is clear evidence that purposeful professional learning for teachers and school leaders is one of the most effective strategies for improving student outcomes in our schools. </a:t>
            </a:r>
          </a:p>
          <a:p>
            <a:pPr marL="171423" indent="-171423">
              <a:buFont typeface="Arial" pitchFamily="34" charset="0"/>
              <a:buChar char="•"/>
            </a:pPr>
            <a:r>
              <a:rPr lang="en-US" sz="900" dirty="0"/>
              <a:t>The Charter defines effective professional learning as a shared responsibility that must be taken up at all levels of the education system – by teachers, school leaders, system leaders and policy makers.</a:t>
            </a:r>
            <a:r>
              <a:rPr lang="en-AU" sz="900" dirty="0"/>
              <a:t> </a:t>
            </a:r>
          </a:p>
          <a:p>
            <a:pPr marL="171423" indent="-171423">
              <a:buFont typeface="Arial" pitchFamily="34" charset="0"/>
              <a:buChar char="•"/>
            </a:pPr>
            <a:r>
              <a:rPr lang="en-AU" sz="900" dirty="0" smtClean="0"/>
              <a:t>The </a:t>
            </a:r>
            <a:r>
              <a:rPr lang="en-AU" sz="900" dirty="0"/>
              <a:t>Charter describes three key characteristics of professional learning:</a:t>
            </a:r>
          </a:p>
          <a:p>
            <a:pPr marL="628553" lvl="1" indent="-171423">
              <a:buFont typeface="Arial" pitchFamily="34" charset="0"/>
              <a:buChar char="–"/>
            </a:pPr>
            <a:r>
              <a:rPr lang="en-AU" sz="900" b="1" dirty="0"/>
              <a:t>Relevant: </a:t>
            </a:r>
            <a:r>
              <a:rPr lang="en-AU" sz="900" dirty="0"/>
              <a:t>because improving student outcomes is the ultimate goal of all teachers and school leaders, and of the professional learning they undertake. </a:t>
            </a:r>
          </a:p>
          <a:p>
            <a:pPr marL="628553" lvl="1" indent="-171423">
              <a:buFont typeface="Arial" pitchFamily="34" charset="0"/>
              <a:buChar char="–"/>
            </a:pPr>
            <a:r>
              <a:rPr lang="en-AU" sz="900" b="1" dirty="0"/>
              <a:t>Collaborative: </a:t>
            </a:r>
            <a:r>
              <a:rPr lang="en-AU" sz="900" dirty="0"/>
              <a:t>effective collaboration demands a disciplined and purposeful approach to collaborating to solve the challenges that are most important to improving student </a:t>
            </a:r>
            <a:r>
              <a:rPr lang="en-AU" sz="900" dirty="0" smtClean="0"/>
              <a:t>outcomes.</a:t>
            </a:r>
            <a:endParaRPr lang="en-AU" sz="900" dirty="0"/>
          </a:p>
          <a:p>
            <a:pPr marL="628553" lvl="1" indent="-171423">
              <a:buFont typeface="Arial" pitchFamily="34" charset="0"/>
              <a:buChar char="–"/>
            </a:pPr>
            <a:r>
              <a:rPr lang="en-AU" sz="900" b="1" dirty="0"/>
              <a:t>Future focused:</a:t>
            </a:r>
            <a:r>
              <a:rPr lang="en-AU" sz="900" b="1" i="1" dirty="0"/>
              <a:t> </a:t>
            </a:r>
            <a:r>
              <a:rPr lang="en-AU" sz="900" dirty="0"/>
              <a:t>professional learning </a:t>
            </a:r>
            <a:r>
              <a:rPr lang="en-US" sz="900" dirty="0"/>
              <a:t>seeks to develop teachers and school leaders who are adaptable and able to deal with new and unexpected challenges.  It exposes teachers to new and emerging practices and the theories that underpin them. </a:t>
            </a:r>
            <a:endParaRPr lang="en-AU" sz="900" b="1" i="1" dirty="0"/>
          </a:p>
          <a:p>
            <a:pPr marL="628553" lvl="1" indent="-171423"/>
            <a:endParaRPr lang="en-AU" sz="600" b="1" dirty="0"/>
          </a:p>
          <a:p>
            <a:r>
              <a:rPr lang="en-AU" sz="900" b="1" dirty="0"/>
              <a:t>Research </a:t>
            </a:r>
            <a:endParaRPr lang="en-AU" sz="900" dirty="0"/>
          </a:p>
          <a:p>
            <a:pPr marL="171450" indent="-171450">
              <a:buFont typeface="Arial" pitchFamily="34" charset="0"/>
              <a:buChar char="•"/>
            </a:pPr>
            <a:r>
              <a:rPr lang="en-US" sz="900" dirty="0" smtClean="0"/>
              <a:t>‘A </a:t>
            </a:r>
            <a:r>
              <a:rPr lang="en-US" sz="900" dirty="0"/>
              <a:t>professional learning culture is most likely to develop when there is a high degree of leadership support for teacher learning and risk taking and when there is a high degree of staff interaction and co-dependence.  Consequently strategies designed to produce these conditions need to be implemented</a:t>
            </a:r>
            <a:r>
              <a:rPr lang="en-US" sz="900" dirty="0" smtClean="0"/>
              <a:t>.’ </a:t>
            </a:r>
            <a:r>
              <a:rPr lang="en-US" sz="900" dirty="0"/>
              <a:t>(Cole, </a:t>
            </a:r>
            <a:r>
              <a:rPr lang="en-US" sz="900" dirty="0" smtClean="0"/>
              <a:t>2010, p. 9)</a:t>
            </a:r>
            <a:endParaRPr lang="en-AU" sz="900" dirty="0" smtClean="0"/>
          </a:p>
          <a:p>
            <a:endParaRPr lang="en-AU" sz="600" dirty="0">
              <a:solidFill>
                <a:srgbClr val="C00000"/>
              </a:solidFill>
            </a:endParaRPr>
          </a:p>
          <a:p>
            <a:r>
              <a:rPr lang="en-AU" sz="900" b="1" dirty="0" smtClean="0"/>
              <a:t>Materials required</a:t>
            </a:r>
          </a:p>
          <a:p>
            <a:pPr marL="171423" indent="-171423">
              <a:buFont typeface="Arial" pitchFamily="34" charset="0"/>
              <a:buChar char="•"/>
            </a:pPr>
            <a:r>
              <a:rPr lang="en-AU" sz="900" dirty="0" smtClean="0"/>
              <a:t>The </a:t>
            </a:r>
            <a:r>
              <a:rPr lang="en-AU" sz="900" i="1" dirty="0" smtClean="0"/>
              <a:t>Australian Charter for the Professional Learning of Teachers and School Leaders.</a:t>
            </a:r>
            <a:endParaRPr lang="en-AU" sz="900" b="1" dirty="0" smtClean="0"/>
          </a:p>
          <a:p>
            <a:endParaRPr lang="en-AU" sz="600" b="1" dirty="0" smtClean="0"/>
          </a:p>
          <a:p>
            <a:r>
              <a:rPr lang="en-AU" sz="900" b="1" dirty="0" smtClean="0"/>
              <a:t>Activity </a:t>
            </a:r>
            <a:r>
              <a:rPr lang="en-AU" sz="900" b="1" dirty="0"/>
              <a:t>Cards</a:t>
            </a:r>
          </a:p>
          <a:p>
            <a:pPr marL="171450" indent="-171450">
              <a:buFont typeface="Arial" pitchFamily="34" charset="0"/>
              <a:buChar char="•"/>
            </a:pPr>
            <a:r>
              <a:rPr lang="en-AU" sz="900" dirty="0" smtClean="0"/>
              <a:t>There are related Activity Cards for the topics in this slide available at aitsl.edu.au</a:t>
            </a:r>
            <a:endParaRPr lang="en-AU" sz="900" dirty="0"/>
          </a:p>
        </p:txBody>
      </p:sp>
      <p:sp>
        <p:nvSpPr>
          <p:cNvPr id="4" name="Slide Number Placeholder 3"/>
          <p:cNvSpPr>
            <a:spLocks noGrp="1"/>
          </p:cNvSpPr>
          <p:nvPr>
            <p:ph type="sldNum" sz="quarter" idx="10"/>
          </p:nvPr>
        </p:nvSpPr>
        <p:spPr/>
        <p:txBody>
          <a:bodyPr/>
          <a:lstStyle/>
          <a:p>
            <a:fld id="{3BCACB1A-A7A8-4D53-8A17-722F35F7904F}" type="slidenum">
              <a:rPr lang="en-AU" smtClean="0">
                <a:solidFill>
                  <a:prstClr val="black"/>
                </a:solidFill>
              </a:rPr>
              <a:pPr/>
              <a:t>20</a:t>
            </a:fld>
            <a:endParaRPr lang="en-AU"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676874"/>
            <a:ext cx="6789600" cy="4968552"/>
          </a:xfrm>
        </p:spPr>
        <p:txBody>
          <a:bodyPr>
            <a:noAutofit/>
          </a:bodyPr>
          <a:lstStyle/>
          <a:p>
            <a:r>
              <a:rPr lang="en-AU" sz="900" b="1" dirty="0">
                <a:latin typeface="Arial" pitchFamily="34" charset="0"/>
                <a:cs typeface="Arial" pitchFamily="34" charset="0"/>
              </a:rPr>
              <a:t>Purpose</a:t>
            </a:r>
          </a:p>
          <a:p>
            <a:pPr marL="171450" indent="-171450">
              <a:buFont typeface="Arial" pitchFamily="34" charset="0"/>
              <a:buChar char="•"/>
            </a:pPr>
            <a:r>
              <a:rPr lang="en-AU" sz="900" dirty="0" smtClean="0">
                <a:latin typeface="Arial" pitchFamily="34" charset="0"/>
                <a:cs typeface="Arial" pitchFamily="34" charset="0"/>
              </a:rPr>
              <a:t>To provide</a:t>
            </a:r>
            <a:r>
              <a:rPr lang="en-AU" sz="900" baseline="0" dirty="0" smtClean="0">
                <a:latin typeface="Arial" pitchFamily="34" charset="0"/>
                <a:cs typeface="Arial" pitchFamily="34" charset="0"/>
              </a:rPr>
              <a:t> an overview of</a:t>
            </a:r>
            <a:r>
              <a:rPr lang="en-AU" sz="900" dirty="0" smtClean="0">
                <a:latin typeface="Arial" pitchFamily="34" charset="0"/>
                <a:cs typeface="Arial" pitchFamily="34" charset="0"/>
              </a:rPr>
              <a:t> the Framework as a summary for the</a:t>
            </a:r>
            <a:r>
              <a:rPr lang="en-AU" sz="900" baseline="0" dirty="0" smtClean="0">
                <a:latin typeface="Arial" pitchFamily="34" charset="0"/>
                <a:cs typeface="Arial" pitchFamily="34" charset="0"/>
              </a:rPr>
              <a:t> presentation.</a:t>
            </a:r>
          </a:p>
          <a:p>
            <a:pPr marL="171450" indent="-171450">
              <a:buFont typeface="Arial" pitchFamily="34" charset="0"/>
              <a:buChar char="•"/>
            </a:pPr>
            <a:r>
              <a:rPr lang="en-AU" sz="900" baseline="0" dirty="0" smtClean="0">
                <a:latin typeface="Arial" pitchFamily="34" charset="0"/>
                <a:cs typeface="Arial" pitchFamily="34" charset="0"/>
              </a:rPr>
              <a:t>To view the Framework </a:t>
            </a:r>
            <a:r>
              <a:rPr lang="en-AU" sz="900" dirty="0" smtClean="0">
                <a:latin typeface="Arial" pitchFamily="34" charset="0"/>
                <a:cs typeface="Arial" pitchFamily="34" charset="0"/>
              </a:rPr>
              <a:t>in a</a:t>
            </a:r>
            <a:r>
              <a:rPr lang="en-AU" sz="900" baseline="0" dirty="0" smtClean="0">
                <a:latin typeface="Arial" pitchFamily="34" charset="0"/>
                <a:cs typeface="Arial" pitchFamily="34" charset="0"/>
              </a:rPr>
              <a:t> different and engaging</a:t>
            </a:r>
            <a:r>
              <a:rPr lang="en-AU" sz="900" dirty="0" smtClean="0">
                <a:latin typeface="Arial" pitchFamily="34" charset="0"/>
                <a:cs typeface="Arial" pitchFamily="34" charset="0"/>
              </a:rPr>
              <a:t> format, exposing participants to different points of view, including that of peers and students.</a:t>
            </a:r>
            <a:endParaRPr lang="en-AU" sz="900" dirty="0">
              <a:latin typeface="Arial" pitchFamily="34" charset="0"/>
              <a:cs typeface="Arial" pitchFamily="34" charset="0"/>
            </a:endParaRPr>
          </a:p>
          <a:p>
            <a:endParaRPr lang="en-AU" sz="900" b="1" dirty="0">
              <a:solidFill>
                <a:srgbClr val="C00000"/>
              </a:solidFill>
              <a:latin typeface="Arial" pitchFamily="34" charset="0"/>
              <a:cs typeface="Arial" pitchFamily="34" charset="0"/>
            </a:endParaRPr>
          </a:p>
          <a:p>
            <a:r>
              <a:rPr lang="en-AU" sz="900" b="1" dirty="0">
                <a:latin typeface="Arial" pitchFamily="34" charset="0"/>
                <a:cs typeface="Arial" pitchFamily="34" charset="0"/>
              </a:rPr>
              <a:t>Key points to share</a:t>
            </a:r>
          </a:p>
          <a:p>
            <a:pPr marL="171450" indent="-171450">
              <a:buFont typeface="Arial" pitchFamily="34" charset="0"/>
              <a:buChar char="•"/>
              <a:defRPr/>
            </a:pPr>
            <a:r>
              <a:rPr lang="en-AU" sz="900" dirty="0">
                <a:latin typeface="Arial" pitchFamily="34" charset="0"/>
                <a:cs typeface="Arial" pitchFamily="34" charset="0"/>
              </a:rPr>
              <a:t>As discussed in the introduction  (slide 1) AITSL has collaborated with education stakeholders to develop the </a:t>
            </a:r>
            <a:r>
              <a:rPr lang="en-AU" sz="900" i="1" dirty="0">
                <a:latin typeface="Arial" pitchFamily="34" charset="0"/>
                <a:cs typeface="Arial" pitchFamily="34" charset="0"/>
              </a:rPr>
              <a:t>Australian Teacher Performance and Development Framework</a:t>
            </a:r>
            <a:r>
              <a:rPr lang="en-AU" sz="900" dirty="0">
                <a:latin typeface="Arial" pitchFamily="34" charset="0"/>
                <a:cs typeface="Arial" pitchFamily="34" charset="0"/>
              </a:rPr>
              <a:t>. The Framework has been developed based on research, national mapping and analysis of existing practices, advice from national and international experts, and national consultation.  </a:t>
            </a:r>
          </a:p>
          <a:p>
            <a:endParaRPr lang="en-AU" dirty="0"/>
          </a:p>
        </p:txBody>
      </p:sp>
      <p:sp>
        <p:nvSpPr>
          <p:cNvPr id="4" name="Slide Number Placeholder 3"/>
          <p:cNvSpPr>
            <a:spLocks noGrp="1"/>
          </p:cNvSpPr>
          <p:nvPr>
            <p:ph type="sldNum" sz="quarter" idx="10"/>
          </p:nvPr>
        </p:nvSpPr>
        <p:spPr/>
        <p:txBody>
          <a:bodyPr/>
          <a:lstStyle/>
          <a:p>
            <a:fld id="{FE918C3E-D773-41AE-B3E4-79E2DCC1FD41}" type="slidenum">
              <a:rPr lang="en-AU" smtClean="0"/>
              <a:pPr/>
              <a:t>21</a:t>
            </a:fld>
            <a:endParaRPr lang="en-AU" dirty="0"/>
          </a:p>
        </p:txBody>
      </p:sp>
    </p:spTree>
    <p:extLst>
      <p:ext uri="{BB962C8B-B14F-4D97-AF65-F5344CB8AC3E}">
        <p14:creationId xmlns:p14="http://schemas.microsoft.com/office/powerpoint/2010/main" val="3558512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716660"/>
            <a:ext cx="6789739" cy="4784749"/>
          </a:xfrm>
        </p:spPr>
        <p:txBody>
          <a:bodyPr/>
          <a:lstStyle/>
          <a:p>
            <a:pPr indent="0">
              <a:lnSpc>
                <a:spcPct val="100000"/>
              </a:lnSpc>
              <a:spcBef>
                <a:spcPts val="0"/>
              </a:spcBef>
              <a:spcAft>
                <a:spcPts val="0"/>
              </a:spcAft>
            </a:pPr>
            <a:r>
              <a:rPr lang="en-AU" sz="900" b="1" dirty="0" smtClean="0">
                <a:solidFill>
                  <a:schemeClr val="tx1"/>
                </a:solidFill>
              </a:rPr>
              <a:t>Purpose</a:t>
            </a:r>
          </a:p>
          <a:p>
            <a:pPr marL="171450" indent="-171450">
              <a:lnSpc>
                <a:spcPct val="100000"/>
              </a:lnSpc>
              <a:spcBef>
                <a:spcPts val="0"/>
              </a:spcBef>
              <a:spcAft>
                <a:spcPts val="0"/>
              </a:spcAft>
              <a:buFont typeface="Arial" pitchFamily="34" charset="0"/>
              <a:buChar char="•"/>
            </a:pPr>
            <a:r>
              <a:rPr lang="en-AU" sz="900" b="0" dirty="0" smtClean="0">
                <a:solidFill>
                  <a:schemeClr val="tx1"/>
                </a:solidFill>
              </a:rPr>
              <a:t>To use the closing key point to refocus participants on why we as a nation are focusing on improving the teaching profession.</a:t>
            </a:r>
          </a:p>
          <a:p>
            <a:pPr indent="0">
              <a:lnSpc>
                <a:spcPct val="100000"/>
              </a:lnSpc>
              <a:spcBef>
                <a:spcPts val="0"/>
              </a:spcBef>
              <a:spcAft>
                <a:spcPts val="0"/>
              </a:spcAft>
              <a:buFont typeface="Arial" pitchFamily="34" charset="0"/>
              <a:buChar char="•"/>
            </a:pPr>
            <a:endParaRPr lang="en-AU" sz="900" b="0" dirty="0" smtClean="0">
              <a:solidFill>
                <a:schemeClr val="tx1"/>
              </a:solidFill>
            </a:endParaRPr>
          </a:p>
          <a:p>
            <a:pPr indent="0">
              <a:lnSpc>
                <a:spcPct val="100000"/>
              </a:lnSpc>
              <a:spcBef>
                <a:spcPts val="0"/>
              </a:spcBef>
              <a:spcAft>
                <a:spcPts val="0"/>
              </a:spcAft>
              <a:buFont typeface="Arial" pitchFamily="34" charset="0"/>
              <a:buNone/>
            </a:pPr>
            <a:r>
              <a:rPr lang="en-AU" sz="900" b="1" dirty="0" smtClean="0">
                <a:solidFill>
                  <a:schemeClr val="tx1"/>
                </a:solidFill>
              </a:rPr>
              <a:t>Key message</a:t>
            </a:r>
          </a:p>
          <a:p>
            <a:pPr marL="171450" indent="-171450">
              <a:buFont typeface="Arial" pitchFamily="34" charset="0"/>
              <a:buChar char="•"/>
            </a:pPr>
            <a:r>
              <a:rPr lang="en-US" sz="900" dirty="0" smtClean="0"/>
              <a:t>Changing culture and professional practices is not easy and will require sustained effort.</a:t>
            </a:r>
            <a:endParaRPr lang="en-AU" sz="900" dirty="0" smtClean="0"/>
          </a:p>
          <a:p>
            <a:pPr marL="171450" indent="-171450">
              <a:buFont typeface="Arial" pitchFamily="34" charset="0"/>
              <a:buChar char="•"/>
            </a:pPr>
            <a:r>
              <a:rPr lang="en-AU" sz="900" dirty="0" smtClean="0"/>
              <a:t>Improving </a:t>
            </a:r>
            <a:r>
              <a:rPr lang="en-AU" sz="900" dirty="0"/>
              <a:t>teacher quality through a performance and development culture is important work that is worth doing. It is also a collective responsibility. </a:t>
            </a:r>
            <a:endParaRPr lang="en-AU" sz="900" dirty="0" smtClean="0"/>
          </a:p>
          <a:p>
            <a:pPr marL="171450" indent="-171450">
              <a:buFont typeface="Arial" pitchFamily="34" charset="0"/>
              <a:buChar char="•"/>
            </a:pPr>
            <a:r>
              <a:rPr lang="en-AU" sz="900" dirty="0" smtClean="0"/>
              <a:t>The </a:t>
            </a:r>
            <a:r>
              <a:rPr lang="en-AU" sz="900" dirty="0"/>
              <a:t>next step is for all involved in Australian education to take a deliberate, structured and long-term approach to building a culture that provides a satisfying and challenging environment in which all Australian teachers can improve their practice and the outcomes their students achieve</a:t>
            </a:r>
            <a:r>
              <a:rPr lang="en-AU" sz="900" dirty="0" smtClean="0"/>
              <a:t>.</a:t>
            </a:r>
            <a:endParaRPr lang="en-AU" sz="900" dirty="0"/>
          </a:p>
        </p:txBody>
      </p:sp>
      <p:sp>
        <p:nvSpPr>
          <p:cNvPr id="4" name="Slide Number Placeholder 3"/>
          <p:cNvSpPr>
            <a:spLocks noGrp="1"/>
          </p:cNvSpPr>
          <p:nvPr>
            <p:ph type="sldNum" sz="quarter" idx="10"/>
          </p:nvPr>
        </p:nvSpPr>
        <p:spPr/>
        <p:txBody>
          <a:bodyPr/>
          <a:lstStyle/>
          <a:p>
            <a:fld id="{FE918C3E-D773-41AE-B3E4-79E2DCC1FD41}" type="slidenum">
              <a:rPr lang="en-AU" smtClean="0">
                <a:solidFill>
                  <a:prstClr val="black"/>
                </a:solidFill>
                <a:latin typeface="Calibri"/>
              </a:rPr>
              <a:pPr/>
              <a:t>22</a:t>
            </a:fld>
            <a:endParaRPr lang="en-AU" dirty="0">
              <a:solidFill>
                <a:prstClr val="black"/>
              </a:solidFill>
              <a:latin typeface="Calibri"/>
            </a:endParaRPr>
          </a:p>
        </p:txBody>
      </p:sp>
    </p:spTree>
    <p:extLst>
      <p:ext uri="{BB962C8B-B14F-4D97-AF65-F5344CB8AC3E}">
        <p14:creationId xmlns:p14="http://schemas.microsoft.com/office/powerpoint/2010/main" val="30030646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716660"/>
            <a:ext cx="6789738" cy="5000773"/>
          </a:xfrm>
        </p:spPr>
        <p:txBody>
          <a:bodyPr>
            <a:normAutofit/>
          </a:bodyPr>
          <a:lstStyle/>
          <a:p>
            <a:pPr>
              <a:defRPr/>
            </a:pPr>
            <a:r>
              <a:rPr lang="en-AU" sz="900" b="1" dirty="0">
                <a:latin typeface="Arial" pitchFamily="34" charset="0"/>
                <a:cs typeface="Arial" pitchFamily="34" charset="0"/>
              </a:rPr>
              <a:t>Purpose</a:t>
            </a:r>
            <a:endParaRPr lang="en-AU" sz="900" dirty="0">
              <a:latin typeface="Arial" pitchFamily="34" charset="0"/>
              <a:cs typeface="Arial" pitchFamily="34" charset="0"/>
            </a:endParaRPr>
          </a:p>
          <a:p>
            <a:pPr marL="171450" indent="-171450">
              <a:buFont typeface="Arial" pitchFamily="34" charset="0"/>
              <a:buChar char="•"/>
              <a:defRPr/>
            </a:pPr>
            <a:r>
              <a:rPr lang="en-AU" sz="900" dirty="0">
                <a:latin typeface="Arial" pitchFamily="34" charset="0"/>
                <a:cs typeface="Arial" pitchFamily="34" charset="0"/>
              </a:rPr>
              <a:t>Social media is becoming an effective medium to connect, share and collaborate with educators within Australia and all over the world through professional learning networks (PLNs) and communities of practice. </a:t>
            </a:r>
            <a:endParaRPr lang="en-AU" sz="900" dirty="0" smtClean="0">
              <a:latin typeface="Arial" pitchFamily="34" charset="0"/>
              <a:cs typeface="Arial" pitchFamily="34" charset="0"/>
            </a:endParaRPr>
          </a:p>
          <a:p>
            <a:pPr marL="171450" indent="-171450">
              <a:buFont typeface="Arial" pitchFamily="34" charset="0"/>
              <a:buChar char="•"/>
              <a:defRPr/>
            </a:pPr>
            <a:endParaRPr lang="en-AU" sz="900" dirty="0"/>
          </a:p>
          <a:p>
            <a:pPr lvl="1">
              <a:defRPr/>
            </a:pPr>
            <a:endParaRPr lang="en-AU" sz="900" dirty="0" smtClean="0">
              <a:latin typeface="Arial" pitchFamily="34" charset="0"/>
              <a:cs typeface="Arial" pitchFamily="34" charset="0"/>
            </a:endParaRPr>
          </a:p>
          <a:p>
            <a:pPr>
              <a:defRPr/>
            </a:pPr>
            <a:endParaRPr lang="en-AU" sz="900" dirty="0" smtClean="0"/>
          </a:p>
          <a:p>
            <a:pPr>
              <a:defRPr/>
            </a:pPr>
            <a:r>
              <a:rPr lang="en-AU" sz="900" b="1" dirty="0" smtClean="0"/>
              <a:t>References</a:t>
            </a:r>
          </a:p>
          <a:p>
            <a:pPr>
              <a:defRPr/>
            </a:pPr>
            <a:endParaRPr lang="en-AU" sz="900" b="1" dirty="0"/>
          </a:p>
          <a:p>
            <a:pPr marL="171450" indent="-171450">
              <a:buFont typeface="Arial" pitchFamily="34" charset="0"/>
              <a:buChar char="•"/>
              <a:defRPr/>
            </a:pPr>
            <a:r>
              <a:rPr lang="en-AU" sz="900" dirty="0"/>
              <a:t>Barber, M, Whelan, F &amp; Clark, M 2010, </a:t>
            </a:r>
            <a:r>
              <a:rPr lang="en-AU" sz="900" i="1" dirty="0"/>
              <a:t>Capturing the leadership premium: How the world's top school systems are building leadership capacity for the future, </a:t>
            </a:r>
            <a:r>
              <a:rPr lang="en-AU" sz="900" dirty="0"/>
              <a:t>McKinsey, London, viewed 30 November 2012, </a:t>
            </a:r>
            <a:br>
              <a:rPr lang="en-AU" sz="900" dirty="0"/>
            </a:br>
            <a:r>
              <a:rPr lang="en-AU" sz="900" u="sng" dirty="0">
                <a:hlinkClick r:id="rId3"/>
              </a:rPr>
              <a:t>&lt;http://mckinseyonsociety.com/downloads/reports/Education/schoolleadership_final.pdf</a:t>
            </a:r>
            <a:r>
              <a:rPr lang="en-AU" sz="900" dirty="0" smtClean="0"/>
              <a:t>&gt;.</a:t>
            </a:r>
          </a:p>
          <a:p>
            <a:pPr marL="171450" indent="-171450">
              <a:buFont typeface="Arial" pitchFamily="34" charset="0"/>
              <a:buChar char="•"/>
              <a:defRPr/>
            </a:pPr>
            <a:r>
              <a:rPr lang="en-AU" sz="900" dirty="0"/>
              <a:t>Bell, M, </a:t>
            </a:r>
            <a:r>
              <a:rPr lang="en-AU" sz="900" dirty="0" err="1"/>
              <a:t>Cordingley</a:t>
            </a:r>
            <a:r>
              <a:rPr lang="en-AU" sz="900" dirty="0"/>
              <a:t>, P, </a:t>
            </a:r>
            <a:r>
              <a:rPr lang="en-AU" sz="900" dirty="0" err="1"/>
              <a:t>Isham</a:t>
            </a:r>
            <a:r>
              <a:rPr lang="en-AU" sz="900" dirty="0"/>
              <a:t>, C &amp; Davis</a:t>
            </a:r>
            <a:r>
              <a:rPr lang="en-AU" sz="900" i="1" dirty="0"/>
              <a:t>,</a:t>
            </a:r>
            <a:r>
              <a:rPr lang="en-AU" sz="900" dirty="0"/>
              <a:t> R 2010</a:t>
            </a:r>
            <a:r>
              <a:rPr lang="en-AU" sz="900" i="1" dirty="0"/>
              <a:t>, Report of professional practitioner use of research review: Practitioner engagement in and/or with research,</a:t>
            </a:r>
            <a:r>
              <a:rPr lang="en-AU" sz="900" dirty="0"/>
              <a:t> CUREE, GTCE, LSIS and NTRP, Coventry, viewed 30 November 2012, &lt;</a:t>
            </a:r>
            <a:r>
              <a:rPr lang="en-AU" sz="900" u="sng" dirty="0">
                <a:hlinkClick r:id="rId4"/>
              </a:rPr>
              <a:t>http://www.curee-paccts.com/files/publication/1297423037/Practitioner%20Use%20of%20Research%20Review.pdf</a:t>
            </a:r>
            <a:r>
              <a:rPr lang="en-AU" sz="900" dirty="0" smtClean="0"/>
              <a:t>&gt;.</a:t>
            </a:r>
          </a:p>
          <a:p>
            <a:pPr marL="171450" indent="-171450">
              <a:buFont typeface="Arial" pitchFamily="34" charset="0"/>
              <a:buChar char="•"/>
              <a:defRPr/>
            </a:pPr>
            <a:r>
              <a:rPr lang="en-AU" sz="900" dirty="0"/>
              <a:t>Cole, P 2004, </a:t>
            </a:r>
            <a:r>
              <a:rPr lang="en-AU" sz="900" i="1" dirty="0"/>
              <a:t>Professional development: A great way to avoid change</a:t>
            </a:r>
            <a:r>
              <a:rPr lang="en-AU" sz="900" dirty="0"/>
              <a:t>, IARTV, Melbourne</a:t>
            </a:r>
            <a:r>
              <a:rPr lang="en-AU" sz="900" dirty="0" smtClean="0"/>
              <a:t>.</a:t>
            </a:r>
          </a:p>
          <a:p>
            <a:pPr marL="171450" indent="-171450">
              <a:buFont typeface="Arial" pitchFamily="34" charset="0"/>
              <a:buChar char="•"/>
              <a:defRPr/>
            </a:pPr>
            <a:r>
              <a:rPr lang="en-AU" sz="900" dirty="0"/>
              <a:t>Hay Group 2012, </a:t>
            </a:r>
            <a:r>
              <a:rPr lang="en-AU" sz="900" i="1" dirty="0"/>
              <a:t>Growing our potential: Hay Group’s view on implementing an effective performance improvement and development framework for teachers, </a:t>
            </a:r>
            <a:r>
              <a:rPr lang="en-AU" sz="900" dirty="0"/>
              <a:t>Independent paper prepared for AITSL, Melbourne, viewed 30 November 2012, &lt;</a:t>
            </a:r>
            <a:r>
              <a:rPr lang="en-AU" sz="900" u="sng" dirty="0">
                <a:hlinkClick r:id="rId5"/>
              </a:rPr>
              <a:t>http://www.haygroup.com/Downloads/au/misc/Growing_our_potential_singles.pdf</a:t>
            </a:r>
            <a:r>
              <a:rPr lang="en-AU" sz="900" dirty="0" smtClean="0"/>
              <a:t>&gt;.</a:t>
            </a:r>
          </a:p>
          <a:p>
            <a:pPr marL="171450" indent="-171450">
              <a:buFont typeface="Arial" pitchFamily="34" charset="0"/>
              <a:buChar char="•"/>
              <a:defRPr/>
            </a:pPr>
            <a:r>
              <a:rPr lang="en-AU" sz="900" dirty="0"/>
              <a:t>Jensen, B &amp; </a:t>
            </a:r>
            <a:r>
              <a:rPr lang="en-AU" sz="900" dirty="0" err="1"/>
              <a:t>Reichl</a:t>
            </a:r>
            <a:r>
              <a:rPr lang="en-AU" sz="900" dirty="0"/>
              <a:t>, J 2011, </a:t>
            </a:r>
            <a:r>
              <a:rPr lang="en-AU" sz="900" i="1" dirty="0"/>
              <a:t>Better teacher appraisal and feedback: Improving performance</a:t>
            </a:r>
            <a:r>
              <a:rPr lang="en-AU" sz="900" dirty="0"/>
              <a:t>, Grattan Institute, Melbourne, viewed 30 November 2012, &lt;</a:t>
            </a:r>
            <a:r>
              <a:rPr lang="en-AU" sz="900" u="sng" dirty="0">
                <a:hlinkClick r:id="rId6"/>
              </a:rPr>
              <a:t>http://grattan.edu.au/static/files/assets/a9daf733/081_report_teacher_appraisal.pdf</a:t>
            </a:r>
            <a:r>
              <a:rPr lang="en-AU" sz="900" dirty="0" smtClean="0"/>
              <a:t>&gt;.</a:t>
            </a:r>
          </a:p>
          <a:p>
            <a:pPr marL="171450" indent="-171450">
              <a:buFont typeface="Arial" pitchFamily="34" charset="0"/>
              <a:buChar char="•"/>
              <a:defRPr/>
            </a:pPr>
            <a:r>
              <a:rPr lang="en-AU" sz="900" dirty="0"/>
              <a:t>Jensen, B 2010, </a:t>
            </a:r>
            <a:r>
              <a:rPr lang="en-AU" sz="900" i="1" dirty="0"/>
              <a:t>What teachers want: Better teacher management</a:t>
            </a:r>
            <a:r>
              <a:rPr lang="en-AU" sz="900" dirty="0"/>
              <a:t>, Grattan Institute, Melbourne, viewed 30 November 2012, &lt;</a:t>
            </a:r>
            <a:r>
              <a:rPr lang="en-AU" sz="900" u="sng" dirty="0">
                <a:hlinkClick r:id="rId7"/>
              </a:rPr>
              <a:t>http://grattan.edu.au/static/files/assets/1cc095c7/033_report_what_teachers_want.pdf</a:t>
            </a:r>
            <a:r>
              <a:rPr lang="en-AU" sz="900" dirty="0" smtClean="0"/>
              <a:t>&gt;.</a:t>
            </a:r>
          </a:p>
          <a:p>
            <a:pPr marL="171450" indent="-171450">
              <a:buFont typeface="Arial" pitchFamily="34" charset="0"/>
              <a:buChar char="•"/>
              <a:defRPr/>
            </a:pPr>
            <a:r>
              <a:rPr lang="en-AU" sz="900" dirty="0" err="1"/>
              <a:t>Kamener</a:t>
            </a:r>
            <a:r>
              <a:rPr lang="en-AU" sz="900" dirty="0"/>
              <a:t>, L, Boston Consulting Group 2012, </a:t>
            </a:r>
            <a:r>
              <a:rPr lang="en-AU" sz="900" i="1" dirty="0"/>
              <a:t>Delivering real change in the approach to performance and development in schools, </a:t>
            </a:r>
            <a:r>
              <a:rPr lang="en-AU" sz="900" dirty="0"/>
              <a:t>independent submission to AITSL, viewed 30 November 2012,</a:t>
            </a:r>
            <a:br>
              <a:rPr lang="en-AU" sz="900" dirty="0"/>
            </a:br>
            <a:r>
              <a:rPr lang="en-AU" sz="900" dirty="0"/>
              <a:t>&lt;</a:t>
            </a:r>
            <a:r>
              <a:rPr lang="en-AU" sz="900" u="sng" dirty="0">
                <a:hlinkClick r:id="rId8"/>
              </a:rPr>
              <a:t>http://www.aitsl.edu.au/verve/_resources/BCG_Schools_Delivering_Real_Change.pdf</a:t>
            </a:r>
            <a:r>
              <a:rPr lang="en-AU" sz="900" dirty="0" smtClean="0"/>
              <a:t>&gt;.</a:t>
            </a:r>
          </a:p>
          <a:p>
            <a:pPr marL="171450" indent="-171450">
              <a:buFont typeface="Arial" pitchFamily="34" charset="0"/>
              <a:buChar char="•"/>
              <a:defRPr/>
            </a:pPr>
            <a:r>
              <a:rPr lang="en-AU" sz="900" dirty="0"/>
              <a:t>Kruse, S, Louis, K &amp; </a:t>
            </a:r>
            <a:r>
              <a:rPr lang="en-AU" sz="900" dirty="0" err="1"/>
              <a:t>Bryk</a:t>
            </a:r>
            <a:r>
              <a:rPr lang="en-AU" sz="900" dirty="0"/>
              <a:t>, A 1994, ‘Building professional community in schools’, </a:t>
            </a:r>
            <a:r>
              <a:rPr lang="en-AU" sz="900" i="1" dirty="0"/>
              <a:t>Issues in restructuring schools</a:t>
            </a:r>
            <a:r>
              <a:rPr lang="en-AU" sz="900" dirty="0"/>
              <a:t>, issue 6, viewed 30 November 2012, &lt;</a:t>
            </a:r>
            <a:r>
              <a:rPr lang="en-AU" sz="900" u="sng" dirty="0">
                <a:hlinkClick r:id="rId9"/>
              </a:rPr>
              <a:t>http://www.wcer.wisc.edu/archive/cors/Issues_in_Restructuring_Schools/ISSUES_NO_6_SPRING_1994.pdf</a:t>
            </a:r>
            <a:r>
              <a:rPr lang="en-AU" sz="900" dirty="0"/>
              <a:t>&gt;.</a:t>
            </a:r>
            <a:endParaRPr lang="en-AU" sz="900" dirty="0" smtClean="0"/>
          </a:p>
          <a:p>
            <a:pPr marL="171450" indent="-171450">
              <a:buFont typeface="Arial" pitchFamily="34" charset="0"/>
              <a:buChar char="•"/>
              <a:defRPr/>
            </a:pPr>
            <a:r>
              <a:rPr lang="en-US" sz="900" dirty="0" err="1" smtClean="0"/>
              <a:t>MCEETYA</a:t>
            </a:r>
            <a:r>
              <a:rPr lang="en-US" sz="900" dirty="0" smtClean="0"/>
              <a:t> </a:t>
            </a:r>
            <a:r>
              <a:rPr lang="en-US" sz="900" dirty="0"/>
              <a:t>2008, </a:t>
            </a:r>
            <a:r>
              <a:rPr lang="en-AU" sz="900" i="1" dirty="0"/>
              <a:t>Melbourne Declaration on Educational Goals for Young Australians, </a:t>
            </a:r>
            <a:r>
              <a:rPr lang="en-AU" sz="900" dirty="0"/>
              <a:t>Ministerial Council on Education, Employment, Training and Youth Affairs, Melbourne. </a:t>
            </a:r>
          </a:p>
          <a:p>
            <a:pPr marL="171450" indent="-171450">
              <a:buFont typeface="Arial" pitchFamily="34" charset="0"/>
              <a:buChar char="•"/>
              <a:defRPr/>
            </a:pPr>
            <a:r>
              <a:rPr lang="en-AU" sz="900" dirty="0"/>
              <a:t>OECD 2009, </a:t>
            </a:r>
            <a:r>
              <a:rPr lang="en-AU" sz="900" i="1" dirty="0"/>
              <a:t>Creating effective teaching and learning environments:</a:t>
            </a:r>
            <a:r>
              <a:rPr lang="en-AU" sz="900" b="1" i="1" dirty="0"/>
              <a:t> </a:t>
            </a:r>
            <a:r>
              <a:rPr lang="en-AU" sz="900" i="1" dirty="0"/>
              <a:t>First results from TALIS</a:t>
            </a:r>
            <a:r>
              <a:rPr lang="en-AU" sz="900" dirty="0"/>
              <a:t>, OECD, viewed 30 November 2012, &lt;</a:t>
            </a:r>
            <a:r>
              <a:rPr lang="en-AU" sz="900" u="sng" dirty="0">
                <a:hlinkClick r:id="rId10"/>
              </a:rPr>
              <a:t>http://www.oecd.org/education/preschoolandschool/43023606.pdf</a:t>
            </a:r>
            <a:r>
              <a:rPr lang="en-AU" sz="900" dirty="0" smtClean="0"/>
              <a:t>&gt;.</a:t>
            </a:r>
          </a:p>
          <a:p>
            <a:pPr marL="171450" indent="-171450">
              <a:buFont typeface="Arial" pitchFamily="34" charset="0"/>
              <a:buChar char="•"/>
              <a:defRPr/>
            </a:pPr>
            <a:r>
              <a:rPr lang="en-AU" sz="900" dirty="0"/>
              <a:t>OECD 2012, </a:t>
            </a:r>
            <a:r>
              <a:rPr lang="en-AU" sz="900" i="1" dirty="0"/>
              <a:t>Teaching in focus</a:t>
            </a:r>
            <a:r>
              <a:rPr lang="en-AU" sz="900" dirty="0"/>
              <a:t>,</a:t>
            </a:r>
            <a:r>
              <a:rPr lang="en-AU" sz="900" i="1" dirty="0"/>
              <a:t> </a:t>
            </a:r>
            <a:r>
              <a:rPr lang="en-AU" sz="900" dirty="0"/>
              <a:t>viewed 30 November 2012, &lt;</a:t>
            </a:r>
            <a:r>
              <a:rPr lang="en-AU" sz="900" u="sng" dirty="0">
                <a:hlinkClick r:id="rId11"/>
              </a:rPr>
              <a:t>http://www.oecd.org/edu/preschoolandschool/50446648.pdf</a:t>
            </a:r>
            <a:r>
              <a:rPr lang="en-AU" sz="900" dirty="0" smtClean="0"/>
              <a:t>&gt;.</a:t>
            </a:r>
          </a:p>
          <a:p>
            <a:pPr marL="171450" indent="-171450">
              <a:buFont typeface="Arial" pitchFamily="34" charset="0"/>
              <a:buChar char="•"/>
              <a:defRPr/>
            </a:pPr>
            <a:r>
              <a:rPr lang="en-AU" sz="900" dirty="0"/>
              <a:t>Santiago, P, Donaldson, G, Herman, J &amp; </a:t>
            </a:r>
            <a:r>
              <a:rPr lang="en-AU" sz="900" dirty="0" err="1"/>
              <a:t>Shewbridge</a:t>
            </a:r>
            <a:r>
              <a:rPr lang="en-AU" sz="900" dirty="0"/>
              <a:t>, C 2011, </a:t>
            </a:r>
            <a:r>
              <a:rPr lang="en-AU" sz="900" i="1" dirty="0"/>
              <a:t>OECD Reviews of evaluation and assessment in education: Australia</a:t>
            </a:r>
            <a:r>
              <a:rPr lang="en-AU" sz="900" dirty="0"/>
              <a:t>, OECD, Paris, viewed 30 November 2012 &lt;</a:t>
            </a:r>
            <a:r>
              <a:rPr lang="en-AU" sz="900" u="sng" dirty="0">
                <a:hlinkClick r:id="rId12"/>
              </a:rPr>
              <a:t>http://www.oecd.org/education/preschoolandschool/48519807.pdf</a:t>
            </a:r>
            <a:r>
              <a:rPr lang="en-AU" sz="900" dirty="0"/>
              <a:t>&gt;. </a:t>
            </a:r>
            <a:endParaRPr lang="en-AU" sz="900" dirty="0" smtClean="0"/>
          </a:p>
          <a:p>
            <a:pPr marL="171450" indent="-171450">
              <a:buFont typeface="Arial" pitchFamily="34" charset="0"/>
              <a:buChar char="•"/>
              <a:defRPr/>
            </a:pPr>
            <a:endParaRPr lang="en-AU" sz="900" dirty="0"/>
          </a:p>
          <a:p>
            <a:pPr marL="171450" indent="-171450">
              <a:buFont typeface="Arial" pitchFamily="34" charset="0"/>
              <a:buChar char="•"/>
              <a:defRPr/>
            </a:pPr>
            <a:endParaRPr lang="en-AU" sz="9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D3AD0788-40AF-445D-B936-4FFF01E81DF9}" type="slidenum">
              <a:rPr lang="en-AU">
                <a:solidFill>
                  <a:prstClr val="black"/>
                </a:solidFill>
                <a:latin typeface="Calibri"/>
              </a:rPr>
              <a:pPr/>
              <a:t>23</a:t>
            </a:fld>
            <a:endParaRPr lang="en-AU" dirty="0">
              <a:solidFill>
                <a:prstClr val="black"/>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25" y="500063"/>
            <a:ext cx="4967288" cy="3724275"/>
          </a:xfrm>
        </p:spPr>
      </p:sp>
      <p:sp>
        <p:nvSpPr>
          <p:cNvPr id="3" name="Notes Placeholder 2"/>
          <p:cNvSpPr>
            <a:spLocks noGrp="1"/>
          </p:cNvSpPr>
          <p:nvPr>
            <p:ph type="body" idx="1"/>
          </p:nvPr>
        </p:nvSpPr>
        <p:spPr/>
        <p:txBody>
          <a:bodyPr>
            <a:normAutofit/>
          </a:bodyPr>
          <a:lstStyle/>
          <a:p>
            <a:r>
              <a:rPr lang="en-AU" sz="900" b="1" dirty="0"/>
              <a:t>Purpose</a:t>
            </a:r>
          </a:p>
          <a:p>
            <a:pPr marL="171423" indent="-171423">
              <a:buFont typeface="Arial" pitchFamily="34" charset="0"/>
              <a:buChar char="•"/>
            </a:pPr>
            <a:r>
              <a:rPr lang="en-AU" sz="900" dirty="0" smtClean="0"/>
              <a:t>To highlight that </a:t>
            </a:r>
            <a:r>
              <a:rPr lang="en-AU" sz="900" dirty="0"/>
              <a:t>Australia is positioning itself to be a world leader in education.</a:t>
            </a:r>
          </a:p>
          <a:p>
            <a:endParaRPr lang="en-AU" sz="900" b="1" dirty="0"/>
          </a:p>
          <a:p>
            <a:r>
              <a:rPr lang="en-AU" sz="900" b="1" dirty="0"/>
              <a:t>Key points to share</a:t>
            </a:r>
          </a:p>
          <a:p>
            <a:pPr marL="171423" indent="-171423">
              <a:buFont typeface="Arial" pitchFamily="34" charset="0"/>
              <a:buChar char="•"/>
              <a:defRPr/>
            </a:pPr>
            <a:r>
              <a:rPr lang="en-AU" sz="900" dirty="0"/>
              <a:t>Australia holds an enviable position globally. Not only do we have </a:t>
            </a:r>
            <a:r>
              <a:rPr lang="en-AU" sz="900" i="1" dirty="0"/>
              <a:t>Australian Professional Standards for Teachers </a:t>
            </a:r>
            <a:r>
              <a:rPr lang="en-AU" sz="900" dirty="0"/>
              <a:t>and </a:t>
            </a:r>
            <a:r>
              <a:rPr lang="en-AU" sz="900" i="1" dirty="0"/>
              <a:t>Principals</a:t>
            </a:r>
            <a:r>
              <a:rPr lang="en-AU" sz="900" dirty="0"/>
              <a:t> developed </a:t>
            </a:r>
            <a:r>
              <a:rPr lang="en-AU" sz="900" i="1" dirty="0"/>
              <a:t>and</a:t>
            </a:r>
            <a:r>
              <a:rPr lang="en-AU" sz="900" dirty="0"/>
              <a:t> endorsed by the profession, we can now also take pride in a national vision for teacher performance that is firmly grounded in development and professional learning.</a:t>
            </a:r>
          </a:p>
          <a:p>
            <a:pPr marL="171423" indent="-171423">
              <a:buFont typeface="Arial" pitchFamily="34" charset="0"/>
              <a:buChar char="•"/>
            </a:pPr>
            <a:r>
              <a:rPr lang="en-AU" sz="900" dirty="0"/>
              <a:t>The national education reform agenda has resulted in the following policies which demonstrate a consistent approach in all jurisdictions for all teachers across the country including, but not limited to, the following:</a:t>
            </a:r>
          </a:p>
          <a:p>
            <a:pPr marL="628553" lvl="2" indent="-171423">
              <a:buFont typeface="Arial" pitchFamily="34" charset="0"/>
              <a:buChar char="–"/>
            </a:pPr>
            <a:r>
              <a:rPr lang="en-AU" sz="900" dirty="0"/>
              <a:t>Australian Professional Standards for </a:t>
            </a:r>
            <a:r>
              <a:rPr lang="en-AU" sz="900" dirty="0" smtClean="0"/>
              <a:t>Teachers</a:t>
            </a:r>
            <a:endParaRPr lang="en-AU" sz="900" dirty="0"/>
          </a:p>
          <a:p>
            <a:pPr marL="628553" lvl="2" indent="-171423">
              <a:buFont typeface="Arial" pitchFamily="34" charset="0"/>
              <a:buChar char="–"/>
            </a:pPr>
            <a:r>
              <a:rPr lang="en-AU" sz="900" dirty="0"/>
              <a:t>Australian Professional Standard for </a:t>
            </a:r>
            <a:r>
              <a:rPr lang="en-AU" sz="900" dirty="0" smtClean="0"/>
              <a:t>Principals</a:t>
            </a:r>
            <a:endParaRPr lang="en-AU" sz="900" dirty="0"/>
          </a:p>
          <a:p>
            <a:pPr marL="628553" lvl="1" indent="-171423">
              <a:buFont typeface="Arial" pitchFamily="34" charset="0"/>
              <a:buChar char="–"/>
            </a:pPr>
            <a:r>
              <a:rPr lang="en-AU" sz="900" dirty="0"/>
              <a:t>Accreditation of Initial Teacher Education Programs in Australia: Standards and </a:t>
            </a:r>
            <a:r>
              <a:rPr lang="en-AU" sz="900" dirty="0" smtClean="0"/>
              <a:t>Procedures</a:t>
            </a:r>
            <a:endParaRPr lang="en-AU" sz="900" dirty="0"/>
          </a:p>
          <a:p>
            <a:pPr marL="628553" lvl="1" indent="-171423">
              <a:buFont typeface="Arial" pitchFamily="34" charset="0"/>
              <a:buChar char="–"/>
            </a:pPr>
            <a:r>
              <a:rPr lang="en-AU" sz="900" dirty="0"/>
              <a:t>Nationally Consistent Registration of Teachers in </a:t>
            </a:r>
            <a:r>
              <a:rPr lang="en-AU" sz="900" dirty="0" smtClean="0"/>
              <a:t>Australia</a:t>
            </a:r>
          </a:p>
          <a:p>
            <a:pPr marL="628553" lvl="1" indent="-171423">
              <a:buFont typeface="Arial" pitchFamily="34" charset="0"/>
              <a:buChar char="–"/>
            </a:pPr>
            <a:r>
              <a:rPr lang="en-AU" sz="900" dirty="0" smtClean="0"/>
              <a:t>Certification of Highly Accomplished and Lead Teachers in Australia</a:t>
            </a:r>
            <a:endParaRPr lang="en-AU" sz="900" dirty="0"/>
          </a:p>
          <a:p>
            <a:pPr marL="628553" lvl="2" indent="-171423">
              <a:buFont typeface="Arial" pitchFamily="34" charset="0"/>
              <a:buChar char="–"/>
            </a:pPr>
            <a:r>
              <a:rPr lang="en-AU" sz="900" dirty="0"/>
              <a:t>Australian Teacher Performance and Development </a:t>
            </a:r>
            <a:r>
              <a:rPr lang="en-AU" sz="900" dirty="0" smtClean="0"/>
              <a:t>Framework</a:t>
            </a:r>
            <a:endParaRPr lang="en-AU" sz="900" dirty="0"/>
          </a:p>
          <a:p>
            <a:pPr marL="628553" lvl="2" indent="-171423">
              <a:buFont typeface="Arial" pitchFamily="34" charset="0"/>
              <a:buChar char="–"/>
            </a:pPr>
            <a:r>
              <a:rPr lang="en-AU" sz="900" dirty="0"/>
              <a:t>Australian Charter for the Professional Learning of Teachers and School </a:t>
            </a:r>
            <a:r>
              <a:rPr lang="en-AU" sz="900" dirty="0" smtClean="0"/>
              <a:t>Leaders</a:t>
            </a:r>
            <a:endParaRPr lang="en-AU" sz="900" dirty="0"/>
          </a:p>
          <a:p>
            <a:pPr marL="628553" lvl="2" indent="-171423">
              <a:buFont typeface="Arial" pitchFamily="34" charset="0"/>
              <a:buChar char="–"/>
            </a:pPr>
            <a:r>
              <a:rPr lang="en-AU" sz="900" dirty="0"/>
              <a:t>National Plan for School </a:t>
            </a:r>
            <a:r>
              <a:rPr lang="en-AU" sz="900" dirty="0" smtClean="0"/>
              <a:t>Improvement</a:t>
            </a:r>
            <a:endParaRPr lang="en-AU" sz="900" dirty="0"/>
          </a:p>
          <a:p>
            <a:pPr marL="628553" lvl="2" indent="-171423">
              <a:buFont typeface="Arial" pitchFamily="34" charset="0"/>
              <a:buChar char="–"/>
            </a:pPr>
            <a:r>
              <a:rPr lang="en-AU" sz="900" dirty="0"/>
              <a:t>The Australian </a:t>
            </a:r>
            <a:r>
              <a:rPr lang="en-AU" sz="900" dirty="0" smtClean="0"/>
              <a:t>Curriculum</a:t>
            </a:r>
            <a:endParaRPr lang="en-AU" sz="900" dirty="0"/>
          </a:p>
          <a:p>
            <a:pPr marL="628553" lvl="2" indent="-171423">
              <a:buFont typeface="Arial" pitchFamily="34" charset="0"/>
              <a:buChar char="–"/>
            </a:pPr>
            <a:r>
              <a:rPr lang="en-AU" sz="900" dirty="0"/>
              <a:t>National Quality Framework for Early Childhood Education and </a:t>
            </a:r>
            <a:r>
              <a:rPr lang="en-AU" sz="900" dirty="0" smtClean="0"/>
              <a:t>Care</a:t>
            </a:r>
            <a:endParaRPr lang="en-AU" sz="900" dirty="0"/>
          </a:p>
          <a:p>
            <a:pPr marL="628553" lvl="2" indent="-171423">
              <a:buFont typeface="Arial" pitchFamily="34" charset="0"/>
              <a:buChar char="–"/>
            </a:pPr>
            <a:r>
              <a:rPr lang="en-AU" sz="900" dirty="0"/>
              <a:t>Early Years Learning Framework and National Quality </a:t>
            </a:r>
            <a:r>
              <a:rPr lang="en-AU" sz="900" dirty="0" smtClean="0"/>
              <a:t>Standard.</a:t>
            </a:r>
            <a:endParaRPr lang="en-AU" sz="900" dirty="0"/>
          </a:p>
          <a:p>
            <a:pPr marL="457130" lvl="2">
              <a:buFont typeface="Arial" pitchFamily="34" charset="0"/>
              <a:buChar char="–"/>
            </a:pPr>
            <a:endParaRPr lang="en-AU" sz="900" dirty="0"/>
          </a:p>
          <a:p>
            <a:pPr marL="0" lvl="1"/>
            <a:r>
              <a:rPr lang="en-AU" sz="900" b="1" dirty="0"/>
              <a:t>Research</a:t>
            </a:r>
          </a:p>
          <a:p>
            <a:pPr marL="171423" indent="-171423">
              <a:buFont typeface="Arial" pitchFamily="34" charset="0"/>
              <a:buChar char="•"/>
            </a:pPr>
            <a:r>
              <a:rPr lang="en-AU" sz="900" dirty="0" smtClean="0"/>
              <a:t>‘Over </a:t>
            </a:r>
            <a:r>
              <a:rPr lang="en-AU" sz="900" dirty="0"/>
              <a:t>the next decade Australia should aspire to improve outcomes for all young Australians to become second to none amongst the world’s best school </a:t>
            </a:r>
            <a:r>
              <a:rPr lang="en-AU" sz="900" dirty="0" smtClean="0"/>
              <a:t>systems’ (</a:t>
            </a:r>
            <a:r>
              <a:rPr lang="en-US" sz="900" dirty="0" smtClean="0"/>
              <a:t>MCEETYA 2008 </a:t>
            </a:r>
            <a:r>
              <a:rPr lang="en-US" sz="900" dirty="0"/>
              <a:t>p 5</a:t>
            </a:r>
            <a:r>
              <a:rPr lang="en-US" sz="900" dirty="0" smtClean="0"/>
              <a:t>)</a:t>
            </a:r>
            <a:r>
              <a:rPr lang="en-AU" sz="900" dirty="0" smtClean="0"/>
              <a:t>.</a:t>
            </a:r>
            <a:endParaRPr lang="en-AU" sz="900" dirty="0"/>
          </a:p>
          <a:p>
            <a:pPr marL="171423" indent="-171423">
              <a:buFont typeface="Arial" pitchFamily="34" charset="0"/>
              <a:buChar char="•"/>
              <a:defRPr/>
            </a:pPr>
            <a:r>
              <a:rPr lang="en-AU" sz="900" dirty="0" smtClean="0"/>
              <a:t>‘Together</a:t>
            </a:r>
            <a:r>
              <a:rPr lang="en-AU" sz="900" dirty="0"/>
              <a:t>, all Australian governments commit to working with all school sectors and the broader community to achieve the educational goals for young </a:t>
            </a:r>
            <a:r>
              <a:rPr lang="en-AU" sz="900" dirty="0" smtClean="0"/>
              <a:t>Australians’ (</a:t>
            </a:r>
            <a:r>
              <a:rPr lang="en-US" sz="900" dirty="0" smtClean="0"/>
              <a:t>MCEETYA 2008 p. 10).</a:t>
            </a:r>
            <a:endParaRPr lang="en-AU" sz="850" dirty="0" smtClean="0"/>
          </a:p>
          <a:p>
            <a:pPr marL="171423" indent="-171423">
              <a:defRPr/>
            </a:pPr>
            <a:endParaRPr lang="en-AU" sz="900" b="1" dirty="0"/>
          </a:p>
          <a:p>
            <a:r>
              <a:rPr lang="en-AU" sz="900" b="1" dirty="0" smtClean="0"/>
              <a:t>Activity Cards</a:t>
            </a:r>
          </a:p>
          <a:p>
            <a:pPr marL="171450" indent="-171450">
              <a:buFont typeface="Arial" pitchFamily="34" charset="0"/>
              <a:buChar char="•"/>
            </a:pPr>
            <a:r>
              <a:rPr lang="en-AU" sz="900" dirty="0" smtClean="0"/>
              <a:t>There are related Activity Cards for the topics in this slide available at aitsl.edu.au</a:t>
            </a:r>
          </a:p>
          <a:p>
            <a:pPr marL="171450" indent="-171450">
              <a:buFont typeface="Arial" pitchFamily="34" charset="0"/>
              <a:buChar char="•"/>
            </a:pPr>
            <a:endParaRPr lang="en-AU" sz="900" b="1" dirty="0" smtClean="0"/>
          </a:p>
          <a:p>
            <a:pPr marL="457130" lvl="2">
              <a:buFont typeface="Arial" pitchFamily="34" charset="0"/>
              <a:buChar char="–"/>
            </a:pPr>
            <a:endParaRPr lang="en-AU" dirty="0" smtClean="0"/>
          </a:p>
          <a:p>
            <a:endParaRPr lang="en-AU" dirty="0" smtClean="0"/>
          </a:p>
        </p:txBody>
      </p:sp>
      <p:sp>
        <p:nvSpPr>
          <p:cNvPr id="4" name="Slide Number Placeholder 3"/>
          <p:cNvSpPr>
            <a:spLocks noGrp="1"/>
          </p:cNvSpPr>
          <p:nvPr>
            <p:ph type="sldNum" sz="quarter" idx="10"/>
          </p:nvPr>
        </p:nvSpPr>
        <p:spPr/>
        <p:txBody>
          <a:bodyPr/>
          <a:lstStyle/>
          <a:p>
            <a:fld id="{FE918C3E-D773-41AE-B3E4-79E2DCC1FD41}" type="slidenum">
              <a:rPr lang="en-AU" smtClean="0">
                <a:solidFill>
                  <a:prstClr val="black"/>
                </a:solidFill>
                <a:latin typeface="Calibri"/>
              </a:rPr>
              <a:pPr/>
              <a:t>3</a:t>
            </a:fld>
            <a:endParaRPr lang="en-AU" dirty="0">
              <a:solidFill>
                <a:prstClr val="black"/>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25" y="500063"/>
            <a:ext cx="4967288" cy="3724275"/>
          </a:xfrm>
        </p:spPr>
      </p:sp>
      <p:sp>
        <p:nvSpPr>
          <p:cNvPr id="3" name="Notes Placeholder 2"/>
          <p:cNvSpPr>
            <a:spLocks noGrp="1"/>
          </p:cNvSpPr>
          <p:nvPr>
            <p:ph type="body" idx="1"/>
          </p:nvPr>
        </p:nvSpPr>
        <p:spPr/>
        <p:txBody>
          <a:bodyPr>
            <a:noAutofit/>
          </a:bodyPr>
          <a:lstStyle/>
          <a:p>
            <a:r>
              <a:rPr lang="en-AU" sz="900" b="1" dirty="0"/>
              <a:t>Purpose</a:t>
            </a:r>
          </a:p>
          <a:p>
            <a:pPr marL="171423" indent="-171423">
              <a:buFont typeface="Arial" pitchFamily="34" charset="0"/>
              <a:buChar char="•"/>
            </a:pPr>
            <a:r>
              <a:rPr lang="en-AU" sz="900" dirty="0"/>
              <a:t>To </a:t>
            </a:r>
            <a:r>
              <a:rPr lang="en-AU" sz="900" dirty="0" smtClean="0"/>
              <a:t>emphasise that </a:t>
            </a:r>
            <a:r>
              <a:rPr lang="en-AU" sz="900" dirty="0"/>
              <a:t>a focus on performance and development is being called for by Australian teachers and the education community across the </a:t>
            </a:r>
            <a:r>
              <a:rPr lang="en-AU" sz="900" dirty="0" smtClean="0"/>
              <a:t>nation.</a:t>
            </a:r>
            <a:endParaRPr lang="en-AU" sz="900" dirty="0"/>
          </a:p>
          <a:p>
            <a:pPr marL="171423" indent="-171423">
              <a:buFont typeface="Arial" pitchFamily="34" charset="0"/>
              <a:buChar char="•"/>
            </a:pPr>
            <a:endParaRPr lang="en-AU" sz="900" b="1" dirty="0"/>
          </a:p>
          <a:p>
            <a:r>
              <a:rPr lang="en-AU" sz="900" b="1" dirty="0"/>
              <a:t>Key points to share</a:t>
            </a:r>
          </a:p>
          <a:p>
            <a:pPr marL="171423" indent="-171423">
              <a:buFont typeface="Arial" pitchFamily="34" charset="0"/>
              <a:buChar char="•"/>
            </a:pPr>
            <a:r>
              <a:rPr lang="en-AU" sz="900" dirty="0" smtClean="0"/>
              <a:t>‘All studies show that the key to higher performing students is the effectiveness of their teachers. Conservative estimates suggest that students with a highly effective teacher learn twice as much as students with a less effective teacher. Systems of teacher appraisal and feedback that are directly linked to improved classroom teaching and student performance can increase teacher effectiveness by as much as 20 to 30%. This would lift the performance of Australia’s students to the best in the world’ (Jensen, B &amp; Reichl, J 2011 p. 6).</a:t>
            </a:r>
          </a:p>
          <a:p>
            <a:pPr marL="171423" indent="-171423">
              <a:buFont typeface="Arial" pitchFamily="34" charset="0"/>
              <a:buChar char="•"/>
            </a:pPr>
            <a:r>
              <a:rPr lang="en-AU" sz="900" dirty="0" smtClean="0"/>
              <a:t>Emphasis </a:t>
            </a:r>
            <a:r>
              <a:rPr lang="en-AU" sz="900" dirty="0"/>
              <a:t>needs to be placed not on the figures but on the needs being expressed by the teachers – more focused feedback and more targeted </a:t>
            </a:r>
            <a:r>
              <a:rPr lang="en-AU" sz="900" dirty="0" smtClean="0"/>
              <a:t>support.</a:t>
            </a:r>
            <a:endParaRPr lang="en-AU" sz="900" dirty="0"/>
          </a:p>
          <a:p>
            <a:pPr marL="628623" lvl="1" indent="-171423">
              <a:buFont typeface="Arial" pitchFamily="34" charset="0"/>
              <a:buChar char="•"/>
            </a:pPr>
            <a:r>
              <a:rPr lang="en-AU" sz="900" dirty="0"/>
              <a:t>63% of teachers believe that appraisals of their work are done purely to meet administrative </a:t>
            </a:r>
            <a:r>
              <a:rPr lang="en-AU" sz="900" dirty="0" smtClean="0"/>
              <a:t>requirements.</a:t>
            </a:r>
            <a:endParaRPr lang="en-AU" sz="900" dirty="0"/>
          </a:p>
          <a:p>
            <a:pPr marL="628650" lvl="1" indent="-171450">
              <a:buFont typeface="Arial" pitchFamily="34" charset="0"/>
              <a:buChar char="•"/>
            </a:pPr>
            <a:r>
              <a:rPr lang="en-AU" sz="900" dirty="0"/>
              <a:t>61% of teachers report that teacher appraisal has little impact on the way they teach in the classroom and provides them with little or no idea of how to improve their performance  </a:t>
            </a:r>
            <a:r>
              <a:rPr lang="en-AU" sz="900" dirty="0" smtClean="0"/>
              <a:t>(Santiago</a:t>
            </a:r>
            <a:r>
              <a:rPr lang="en-AU" sz="900" dirty="0"/>
              <a:t>, </a:t>
            </a:r>
            <a:r>
              <a:rPr lang="en-AU" sz="900" dirty="0" smtClean="0"/>
              <a:t>P et al 2011, pp. 86-7).</a:t>
            </a:r>
            <a:endParaRPr lang="en-AU" sz="900" dirty="0"/>
          </a:p>
          <a:p>
            <a:pPr marL="171450" indent="-171450">
              <a:buFont typeface="Arial" pitchFamily="34" charset="0"/>
              <a:buChar char="•"/>
            </a:pPr>
            <a:r>
              <a:rPr lang="en-AU" sz="900" dirty="0"/>
              <a:t>‘Focusing on student learning needs helped teachers to identify what they needed to learn to improve outcomes for students and gave them a compelling reason to engage in research. The most powerful element of the process was checking whether any changes in practice were having the desired impact on valued student outcomes’ (Bell, M et al  2010 p. 38).</a:t>
            </a:r>
          </a:p>
          <a:p>
            <a:pPr marL="171423" indent="-171423">
              <a:buFont typeface="Arial" pitchFamily="34" charset="0"/>
              <a:buChar char="•"/>
            </a:pPr>
            <a:endParaRPr lang="en-AU" sz="900" b="1" dirty="0"/>
          </a:p>
          <a:p>
            <a:r>
              <a:rPr lang="en-AU" sz="900" b="1" dirty="0" smtClean="0"/>
              <a:t>Expected outcomes</a:t>
            </a:r>
          </a:p>
          <a:p>
            <a:pPr marL="171423" indent="-171423">
              <a:buFont typeface="Arial" pitchFamily="34" charset="0"/>
              <a:buChar char="•"/>
            </a:pPr>
            <a:r>
              <a:rPr lang="en-AU" sz="900" dirty="0" smtClean="0"/>
              <a:t>Building </a:t>
            </a:r>
            <a:r>
              <a:rPr lang="en-AU" sz="900" dirty="0"/>
              <a:t>a shared </a:t>
            </a:r>
            <a:r>
              <a:rPr lang="en-AU" sz="900" dirty="0" smtClean="0"/>
              <a:t>commitment and enthusiasm for </a:t>
            </a:r>
            <a:r>
              <a:rPr lang="en-AU" sz="900" dirty="0"/>
              <a:t>effective professional dialogue across the </a:t>
            </a:r>
            <a:r>
              <a:rPr lang="en-AU" sz="900" dirty="0" smtClean="0"/>
              <a:t>nation.</a:t>
            </a:r>
            <a:endParaRPr lang="en-AU" sz="900" dirty="0"/>
          </a:p>
          <a:p>
            <a:pPr marL="171423" indent="-171423" defTabSz="914259">
              <a:defRPr/>
            </a:pPr>
            <a:endParaRPr lang="en-AU" sz="900" dirty="0"/>
          </a:p>
          <a:p>
            <a:endParaRPr lang="en-AU" sz="900" dirty="0" smtClean="0"/>
          </a:p>
          <a:p>
            <a:pPr marL="171423" indent="-171423">
              <a:buFont typeface="Arial" pitchFamily="34" charset="0"/>
              <a:buChar char="•"/>
            </a:pPr>
            <a:endParaRPr lang="en-AU" sz="900" dirty="0"/>
          </a:p>
          <a:p>
            <a:r>
              <a:rPr lang="en-AU" sz="900" b="1" dirty="0"/>
              <a:t>Activity Cards</a:t>
            </a:r>
          </a:p>
          <a:p>
            <a:pPr marL="171450" indent="-171450">
              <a:buFont typeface="Arial" pitchFamily="34" charset="0"/>
              <a:buChar char="•"/>
            </a:pPr>
            <a:r>
              <a:rPr lang="en-AU" sz="900" dirty="0" smtClean="0"/>
              <a:t>There are related Activity Cards for the topics in this slide available at aitsl.edu.au</a:t>
            </a:r>
            <a:endParaRPr lang="en-AU" sz="900" dirty="0"/>
          </a:p>
        </p:txBody>
      </p:sp>
      <p:sp>
        <p:nvSpPr>
          <p:cNvPr id="4" name="Slide Number Placeholder 3"/>
          <p:cNvSpPr>
            <a:spLocks noGrp="1"/>
          </p:cNvSpPr>
          <p:nvPr>
            <p:ph type="sldNum" sz="quarter" idx="10"/>
          </p:nvPr>
        </p:nvSpPr>
        <p:spPr/>
        <p:txBody>
          <a:bodyPr/>
          <a:lstStyle/>
          <a:p>
            <a:fld id="{5303A82D-0FFE-42EE-97A1-658F6D99F71F}" type="slidenum">
              <a:rPr lang="en-AU" smtClean="0"/>
              <a:pPr/>
              <a:t>4</a:t>
            </a:fld>
            <a:endParaRPr lang="en-A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25" y="500063"/>
            <a:ext cx="4967288" cy="3724275"/>
          </a:xfrm>
        </p:spPr>
      </p:sp>
      <p:sp>
        <p:nvSpPr>
          <p:cNvPr id="3" name="Notes Placeholder 2"/>
          <p:cNvSpPr>
            <a:spLocks noGrp="1"/>
          </p:cNvSpPr>
          <p:nvPr>
            <p:ph type="body" idx="1"/>
          </p:nvPr>
        </p:nvSpPr>
        <p:spPr/>
        <p:txBody>
          <a:bodyPr>
            <a:noAutofit/>
          </a:bodyPr>
          <a:lstStyle/>
          <a:p>
            <a:r>
              <a:rPr lang="en-AU" sz="900" b="1" dirty="0"/>
              <a:t>Purpose</a:t>
            </a:r>
          </a:p>
          <a:p>
            <a:pPr marL="171423" indent="-171423">
              <a:buFont typeface="Arial" pitchFamily="34" charset="0"/>
              <a:buChar char="•"/>
            </a:pPr>
            <a:r>
              <a:rPr lang="en-AU" sz="900" dirty="0" smtClean="0"/>
              <a:t>To draw </a:t>
            </a:r>
            <a:r>
              <a:rPr lang="en-AU" sz="900" dirty="0"/>
              <a:t>attention to the </a:t>
            </a:r>
            <a:r>
              <a:rPr lang="en-AU" sz="900" i="1" dirty="0"/>
              <a:t>Melbourne Declaration on Educational Goals for Young Australians  </a:t>
            </a:r>
            <a:r>
              <a:rPr lang="en-AU" sz="900" dirty="0"/>
              <a:t>which is </a:t>
            </a:r>
            <a:r>
              <a:rPr lang="en-AU" sz="900" dirty="0" smtClean="0"/>
              <a:t>a public statement of all  Australian Education Ministers’ commitment and a policy </a:t>
            </a:r>
            <a:r>
              <a:rPr lang="en-AU" sz="900" dirty="0"/>
              <a:t>driver for the national education reforms taking </a:t>
            </a:r>
            <a:r>
              <a:rPr lang="en-AU" sz="900" dirty="0" smtClean="0"/>
              <a:t>place.</a:t>
            </a:r>
            <a:endParaRPr lang="en-AU" sz="900" b="1" dirty="0"/>
          </a:p>
          <a:p>
            <a:endParaRPr lang="en-AU" sz="900" b="1" dirty="0"/>
          </a:p>
          <a:p>
            <a:r>
              <a:rPr lang="en-AU" sz="900" b="1" dirty="0"/>
              <a:t>Key points to share</a:t>
            </a:r>
          </a:p>
          <a:p>
            <a:pPr marL="171423" indent="-171423" defTabSz="914259">
              <a:buFont typeface="Arial" pitchFamily="34" charset="0"/>
              <a:buChar char="•"/>
              <a:defRPr/>
            </a:pPr>
            <a:r>
              <a:rPr lang="en-AU" sz="900" dirty="0"/>
              <a:t>The </a:t>
            </a:r>
            <a:r>
              <a:rPr lang="en-AU" sz="900" i="1" dirty="0"/>
              <a:t>Melbourne Declaration on Educational Goals for Young Australians </a:t>
            </a:r>
            <a:r>
              <a:rPr lang="en-AU" sz="900" dirty="0"/>
              <a:t>makes clear that Australia aspires not to be among the best in the world, but to be the best. It acknowledges the challenges and opportunities of the 21st century and provides two simple, but powerful, goals to guide Australian education – see </a:t>
            </a:r>
            <a:r>
              <a:rPr lang="en-AU" sz="900" dirty="0" smtClean="0"/>
              <a:t>slide.</a:t>
            </a:r>
            <a:endParaRPr lang="en-AU" sz="900" dirty="0"/>
          </a:p>
          <a:p>
            <a:pPr marL="171423" indent="-171423">
              <a:buFont typeface="Arial" pitchFamily="34" charset="0"/>
              <a:buChar char="•"/>
            </a:pPr>
            <a:r>
              <a:rPr lang="en-AU" sz="900" dirty="0"/>
              <a:t>This speaks to the unequivocal evidence that the quality of teaching is the most significant in-school factor affecting student outcomes.</a:t>
            </a:r>
          </a:p>
          <a:p>
            <a:pPr marL="171423" indent="-171423">
              <a:buFont typeface="Arial" pitchFamily="34" charset="0"/>
              <a:buChar char="•"/>
            </a:pPr>
            <a:r>
              <a:rPr lang="en-AU" sz="900" dirty="0"/>
              <a:t>In the 21st century Australia’s capacity to provide a high quality of life for all will depend on the ability to compete in the global economy on knowledge and innovation. Education equips young people with the knowledge, understanding, skills and values to take advantage of opportunities and to face the challenges of this era with confidence. </a:t>
            </a:r>
          </a:p>
          <a:p>
            <a:pPr marL="171423" indent="-171423">
              <a:buFont typeface="Arial" pitchFamily="34" charset="0"/>
              <a:buChar char="•"/>
            </a:pPr>
            <a:r>
              <a:rPr lang="en-AU" sz="900" dirty="0"/>
              <a:t>Schools play a vital role in promoting the intellectual, physical, social, emotional, moral, spiritual and aesthetic development and wellbeing of young Australians, and in ensuring the nation’s ongoing economic prosperity and social cohesion. </a:t>
            </a:r>
            <a:endParaRPr lang="en-AU" sz="900" dirty="0" smtClean="0"/>
          </a:p>
          <a:p>
            <a:pPr marL="171423" indent="-171423">
              <a:buFont typeface="Arial" pitchFamily="34" charset="0"/>
              <a:buChar char="•"/>
            </a:pPr>
            <a:r>
              <a:rPr lang="en-AU" sz="900" dirty="0" smtClean="0"/>
              <a:t>Schools </a:t>
            </a:r>
            <a:r>
              <a:rPr lang="en-AU" sz="900" dirty="0"/>
              <a:t>share this responsibility with students, parents, carers, families, the community, business and other education and training providers.</a:t>
            </a:r>
          </a:p>
          <a:p>
            <a:pPr marL="171423" indent="-171423">
              <a:buFont typeface="Arial" pitchFamily="34" charset="0"/>
              <a:buChar char="•"/>
            </a:pPr>
            <a:r>
              <a:rPr lang="en-AU" sz="900" dirty="0"/>
              <a:t>In recognition of this collective responsibility, this </a:t>
            </a:r>
            <a:r>
              <a:rPr lang="en-AU" sz="900" dirty="0" smtClean="0"/>
              <a:t>Declaration</a:t>
            </a:r>
            <a:r>
              <a:rPr lang="en-AU" sz="900" dirty="0"/>
              <a:t>, in contrast to earlier declarations on schooling, has a broader frame and sets out educational goals for young Australians.</a:t>
            </a:r>
          </a:p>
          <a:p>
            <a:endParaRPr lang="en-AU" sz="900" b="1" dirty="0"/>
          </a:p>
          <a:p>
            <a:r>
              <a:rPr lang="en-AU" sz="900" b="1" dirty="0"/>
              <a:t>Materials required</a:t>
            </a:r>
          </a:p>
          <a:p>
            <a:pPr marL="171450" indent="-171450">
              <a:buFont typeface="Arial" pitchFamily="34" charset="0"/>
              <a:buChar char="•"/>
            </a:pPr>
            <a:r>
              <a:rPr lang="en-AU" sz="900" dirty="0"/>
              <a:t>(</a:t>
            </a:r>
            <a:r>
              <a:rPr lang="en-US" sz="900" dirty="0"/>
              <a:t>MCEETYA 2008, </a:t>
            </a:r>
            <a:r>
              <a:rPr lang="en-AU" sz="900" i="1" dirty="0"/>
              <a:t>Melbourne Declaration on Educational Goals for Young Australians, </a:t>
            </a:r>
            <a:r>
              <a:rPr lang="en-AU" sz="900" dirty="0"/>
              <a:t>viewed 1 December 2012, </a:t>
            </a:r>
            <a:r>
              <a:rPr lang="en-AU" sz="900" u="sng" dirty="0" smtClean="0">
                <a:hlinkClick r:id="rId3"/>
              </a:rPr>
              <a:t>http</a:t>
            </a:r>
            <a:r>
              <a:rPr lang="en-AU" sz="900" u="sng" dirty="0">
                <a:hlinkClick r:id="rId3"/>
              </a:rPr>
              <a:t>://www.mceecdya.edu.au/verve/_</a:t>
            </a:r>
            <a:r>
              <a:rPr lang="en-AU" sz="900" u="sng" dirty="0" smtClean="0">
                <a:hlinkClick r:id="rId3"/>
              </a:rPr>
              <a:t>resources/National_Declaration_on_the_Educational_Goals_for_Young_Australians.pdf</a:t>
            </a:r>
            <a:r>
              <a:rPr lang="en-AU" sz="900" u="sng" dirty="0" smtClean="0"/>
              <a:t>)</a:t>
            </a:r>
            <a:endParaRPr lang="en-AU" sz="900" dirty="0"/>
          </a:p>
          <a:p>
            <a:pPr>
              <a:buFont typeface="Arial" pitchFamily="34" charset="0"/>
              <a:buChar char="•"/>
            </a:pPr>
            <a:endParaRPr lang="en-AU" sz="900" b="1" dirty="0"/>
          </a:p>
          <a:p>
            <a:r>
              <a:rPr lang="en-AU" sz="900" b="1" dirty="0"/>
              <a:t>Background research</a:t>
            </a:r>
          </a:p>
          <a:p>
            <a:pPr marL="171423" indent="-171423" defTabSz="914259">
              <a:buFont typeface="Arial" pitchFamily="34" charset="0"/>
              <a:buChar char="•"/>
              <a:defRPr/>
            </a:pPr>
            <a:r>
              <a:rPr lang="en-AU" sz="900" dirty="0" smtClean="0"/>
              <a:t>‘The </a:t>
            </a:r>
            <a:r>
              <a:rPr lang="en-AU" sz="900" dirty="0"/>
              <a:t>teachers and leaders who work in Australia’s schools and educate young people are of fundamental importance to achieving these educational goals for young Australians. Excellent teachers have the capacity to transform the lives of students and to inspire and nurture their development as learners, individuals and citizens. They provide an additional source of encouragement, advice and support for students outside the home, shaping teaching around the ways different students learn and nurturing the unique talents of every </a:t>
            </a:r>
            <a:r>
              <a:rPr lang="en-AU" sz="900" dirty="0" smtClean="0"/>
              <a:t>student’ (MCEETYA 2008 p. 11).</a:t>
            </a:r>
          </a:p>
          <a:p>
            <a:pPr marL="171423" indent="-171423" defTabSz="914259">
              <a:buFont typeface="Arial" pitchFamily="34" charset="0"/>
              <a:buChar char="•"/>
              <a:defRPr/>
            </a:pPr>
            <a:endParaRPr lang="en-AU" sz="900" dirty="0"/>
          </a:p>
          <a:p>
            <a:r>
              <a:rPr lang="en-AU" sz="900" b="1" dirty="0"/>
              <a:t>Activity Cards</a:t>
            </a:r>
          </a:p>
          <a:p>
            <a:pPr marL="171450" indent="-171450">
              <a:buFont typeface="Arial" pitchFamily="34" charset="0"/>
              <a:buChar char="•"/>
            </a:pPr>
            <a:r>
              <a:rPr lang="en-AU" sz="900" dirty="0" smtClean="0"/>
              <a:t>There are related Activity Cards for the topics in this slide available at aitsl.edu.au</a:t>
            </a:r>
            <a:endParaRPr lang="en-AU" sz="900" dirty="0"/>
          </a:p>
          <a:p>
            <a:pPr marL="171423" indent="-171423" defTabSz="914259">
              <a:buFont typeface="Arial" pitchFamily="34" charset="0"/>
              <a:buChar char="•"/>
              <a:defRPr/>
            </a:pPr>
            <a:endParaRPr lang="en-AU" sz="900" dirty="0"/>
          </a:p>
          <a:p>
            <a:pPr defTabSz="914259">
              <a:defRPr/>
            </a:pPr>
            <a:endParaRPr lang="en-AU" sz="900" dirty="0"/>
          </a:p>
          <a:p>
            <a:endParaRPr lang="en-AU" sz="900" b="1" dirty="0"/>
          </a:p>
          <a:p>
            <a:endParaRPr lang="en-AU" sz="900" b="1" dirty="0"/>
          </a:p>
        </p:txBody>
      </p:sp>
      <p:sp>
        <p:nvSpPr>
          <p:cNvPr id="4" name="Slide Number Placeholder 3"/>
          <p:cNvSpPr>
            <a:spLocks noGrp="1"/>
          </p:cNvSpPr>
          <p:nvPr>
            <p:ph type="sldNum" sz="quarter" idx="10"/>
          </p:nvPr>
        </p:nvSpPr>
        <p:spPr/>
        <p:txBody>
          <a:bodyPr/>
          <a:lstStyle/>
          <a:p>
            <a:fld id="{5303A82D-0FFE-42EE-97A1-658F6D99F71F}" type="slidenum">
              <a:rPr lang="en-AU" smtClean="0">
                <a:solidFill>
                  <a:prstClr val="black"/>
                </a:solidFill>
              </a:rPr>
              <a:pPr/>
              <a:t>5</a:t>
            </a:fld>
            <a:endParaRPr lang="en-AU"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25" y="500063"/>
            <a:ext cx="4967288" cy="3724275"/>
          </a:xfrm>
        </p:spPr>
      </p:sp>
      <p:sp>
        <p:nvSpPr>
          <p:cNvPr id="3" name="Notes Placeholder 2"/>
          <p:cNvSpPr>
            <a:spLocks noGrp="1"/>
          </p:cNvSpPr>
          <p:nvPr>
            <p:ph type="body" idx="1"/>
          </p:nvPr>
        </p:nvSpPr>
        <p:spPr>
          <a:xfrm>
            <a:off x="0" y="4532400"/>
            <a:ext cx="6789600" cy="4608970"/>
          </a:xfrm>
        </p:spPr>
        <p:txBody>
          <a:bodyPr/>
          <a:lstStyle/>
          <a:p>
            <a:r>
              <a:rPr lang="en-AU" sz="900" b="1" dirty="0"/>
              <a:t>Purpose</a:t>
            </a:r>
          </a:p>
          <a:p>
            <a:pPr marL="171423" indent="-171423">
              <a:buFont typeface="Arial" pitchFamily="34" charset="0"/>
              <a:buChar char="•"/>
            </a:pPr>
            <a:r>
              <a:rPr lang="en-AU" sz="900" dirty="0" smtClean="0"/>
              <a:t>To place </a:t>
            </a:r>
            <a:r>
              <a:rPr lang="en-AU" sz="900" dirty="0"/>
              <a:t>an emphasis on the effect of quality teaching and importance of appraisal and </a:t>
            </a:r>
            <a:r>
              <a:rPr lang="en-AU" sz="900" dirty="0" smtClean="0"/>
              <a:t>feedback.</a:t>
            </a:r>
          </a:p>
          <a:p>
            <a:pPr marL="171423" indent="-171423">
              <a:buFont typeface="Arial" pitchFamily="34" charset="0"/>
              <a:buChar char="•"/>
            </a:pPr>
            <a:r>
              <a:rPr lang="en-AU" sz="900" dirty="0" smtClean="0"/>
              <a:t>To highlight that </a:t>
            </a:r>
            <a:r>
              <a:rPr lang="en-AU" sz="900" dirty="0"/>
              <a:t>appraisal and feedback is very </a:t>
            </a:r>
            <a:r>
              <a:rPr lang="en-AU" sz="900" dirty="0" smtClean="0"/>
              <a:t>effective in </a:t>
            </a:r>
            <a:r>
              <a:rPr lang="en-AU" sz="900" dirty="0"/>
              <a:t>some schools and systems but is not currently </a:t>
            </a:r>
            <a:r>
              <a:rPr lang="en-AU" sz="900" dirty="0" smtClean="0"/>
              <a:t>provided and available for </a:t>
            </a:r>
            <a:r>
              <a:rPr lang="en-AU" sz="900" b="1" dirty="0"/>
              <a:t>all</a:t>
            </a:r>
            <a:r>
              <a:rPr lang="en-AU" sz="900" dirty="0"/>
              <a:t> Australian teachers.</a:t>
            </a:r>
            <a:endParaRPr lang="en-AU" sz="900" b="1" dirty="0"/>
          </a:p>
          <a:p>
            <a:endParaRPr lang="en-AU" sz="900" b="1" dirty="0"/>
          </a:p>
          <a:p>
            <a:r>
              <a:rPr lang="en-AU" sz="900" b="1" dirty="0"/>
              <a:t>Key points to share</a:t>
            </a:r>
          </a:p>
          <a:p>
            <a:pPr marL="171423" indent="-171423" defTabSz="914259">
              <a:buFont typeface="Arial" pitchFamily="34" charset="0"/>
              <a:buChar char="•"/>
              <a:defRPr/>
            </a:pPr>
            <a:r>
              <a:rPr lang="en-AU" sz="900" dirty="0"/>
              <a:t>As discussed at slide 5, there is also strong evidence that better appraisal and feedback leading to targeted development can improve teacher </a:t>
            </a:r>
            <a:r>
              <a:rPr lang="en-AU" sz="900" dirty="0" smtClean="0"/>
              <a:t>performance.</a:t>
            </a:r>
            <a:endParaRPr lang="en-AU" sz="900" dirty="0"/>
          </a:p>
          <a:p>
            <a:pPr marL="171423" indent="-171423">
              <a:buFont typeface="Arial" pitchFamily="34" charset="0"/>
              <a:buChar char="•"/>
            </a:pPr>
            <a:r>
              <a:rPr lang="en-AU" sz="900" dirty="0"/>
              <a:t>Positive message:</a:t>
            </a:r>
          </a:p>
          <a:p>
            <a:pPr marL="628553" lvl="2" indent="-171423">
              <a:buFont typeface="Arial" pitchFamily="34" charset="0"/>
              <a:buChar char="–"/>
            </a:pPr>
            <a:r>
              <a:rPr lang="en-AU" sz="900" dirty="0"/>
              <a:t>teachers want effective </a:t>
            </a:r>
            <a:r>
              <a:rPr lang="en-AU" sz="900" dirty="0" smtClean="0"/>
              <a:t>feedback</a:t>
            </a:r>
            <a:endParaRPr lang="en-AU" sz="900" dirty="0"/>
          </a:p>
          <a:p>
            <a:pPr marL="628553" lvl="2" indent="-171423">
              <a:buFont typeface="Arial" pitchFamily="34" charset="0"/>
              <a:buChar char="–"/>
            </a:pPr>
            <a:r>
              <a:rPr lang="en-AU" sz="900" dirty="0"/>
              <a:t>teachers want support to develop and improve (both newly qualified and experienced teachers</a:t>
            </a:r>
            <a:r>
              <a:rPr lang="en-AU" sz="900" dirty="0" smtClean="0"/>
              <a:t>).</a:t>
            </a:r>
          </a:p>
          <a:p>
            <a:pPr marL="171450" indent="-171450">
              <a:buFont typeface="Arial" pitchFamily="34" charset="0"/>
              <a:buChar char="•"/>
            </a:pPr>
            <a:r>
              <a:rPr lang="en-AU" sz="900" dirty="0" smtClean="0"/>
              <a:t>Teachers who do receive appraisal and feedback view it positively: they want both to help them develop their practices. The vast majority of teachers agree that the appraisal and feedback they have received are fair (83%) and helpful in the development of their work (79%) (</a:t>
            </a:r>
            <a:r>
              <a:rPr lang="en-AU" sz="900" dirty="0"/>
              <a:t>OECD </a:t>
            </a:r>
            <a:r>
              <a:rPr lang="en-AU" sz="900" dirty="0" smtClean="0"/>
              <a:t>2012, p. 2).</a:t>
            </a:r>
            <a:endParaRPr lang="en-AU" sz="900" dirty="0"/>
          </a:p>
          <a:p>
            <a:pPr marL="171423" indent="-171423">
              <a:buFont typeface="Arial" pitchFamily="34" charset="0"/>
              <a:buChar char="•"/>
            </a:pPr>
            <a:r>
              <a:rPr lang="en-AU" sz="900" dirty="0" smtClean="0"/>
              <a:t>Although </a:t>
            </a:r>
            <a:r>
              <a:rPr lang="en-AU" sz="900" dirty="0"/>
              <a:t>Australian teachers, according to OECD research, are not receiving the effective feedback they require, Australia is not alone in this – most OECD countries are the same, although there are pockets of excellence across sectors (TALIS, 2009) (statistics included in notes on slide 5</a:t>
            </a:r>
            <a:r>
              <a:rPr lang="en-AU" sz="900" dirty="0" smtClean="0"/>
              <a:t>).</a:t>
            </a:r>
            <a:endParaRPr lang="en-AU" sz="900" dirty="0"/>
          </a:p>
          <a:p>
            <a:endParaRPr lang="en-AU" sz="900" b="1" dirty="0"/>
          </a:p>
          <a:p>
            <a:r>
              <a:rPr lang="en-AU" sz="900" b="1" dirty="0"/>
              <a:t>Expected outcomes</a:t>
            </a:r>
          </a:p>
          <a:p>
            <a:pPr marL="171423" indent="-171423">
              <a:buFont typeface="Arial" pitchFamily="34" charset="0"/>
              <a:buChar char="•"/>
            </a:pPr>
            <a:r>
              <a:rPr lang="en-AU" sz="900" dirty="0"/>
              <a:t>Participants to see the need for a national </a:t>
            </a:r>
            <a:r>
              <a:rPr lang="en-AU" sz="900" dirty="0" smtClean="0"/>
              <a:t>Framework.</a:t>
            </a:r>
            <a:endParaRPr lang="en-AU" sz="900" dirty="0"/>
          </a:p>
          <a:p>
            <a:pPr defTabSz="914259">
              <a:defRPr/>
            </a:pPr>
            <a:endParaRPr lang="en-AU" sz="900" dirty="0"/>
          </a:p>
          <a:p>
            <a:pPr defTabSz="914259">
              <a:defRPr/>
            </a:pPr>
            <a:r>
              <a:rPr lang="en-AU" sz="900" b="1" dirty="0"/>
              <a:t>Research</a:t>
            </a:r>
            <a:endParaRPr lang="en-AU" sz="900" dirty="0"/>
          </a:p>
          <a:p>
            <a:pPr marL="171450" indent="-171450">
              <a:buFont typeface="Arial" pitchFamily="34" charset="0"/>
              <a:buChar char="•"/>
            </a:pPr>
            <a:r>
              <a:rPr lang="en-AU" sz="900" dirty="0" smtClean="0"/>
              <a:t>‘Teachers </a:t>
            </a:r>
            <a:r>
              <a:rPr lang="en-AU" sz="900" dirty="0"/>
              <a:t>are telling us that they work in systems that do not develop their skills or address weaknesses in their schools. They are bearing the burden of systems that fail to recognise effectiveness and therefore reward ineffectiveness. Change is clearly needed if we are to revitalise our school education system. We will lose our best teachers if change does not occur and we will continue to fail to attract the best and brightest into teaching. And the greatest impact will be on students. Students gain the greatest benefit from effective teaching and they lose the most from ineffective </a:t>
            </a:r>
            <a:r>
              <a:rPr lang="en-AU" sz="900" dirty="0" smtClean="0"/>
              <a:t>teaching’ (Jensen</a:t>
            </a:r>
            <a:r>
              <a:rPr lang="en-AU" sz="900" dirty="0"/>
              <a:t>, B </a:t>
            </a:r>
            <a:r>
              <a:rPr lang="en-AU" sz="900" dirty="0" smtClean="0"/>
              <a:t>2010 p. 27).</a:t>
            </a:r>
            <a:endParaRPr lang="en-AU" sz="900" dirty="0"/>
          </a:p>
          <a:p>
            <a:pPr marL="171423" indent="-171423">
              <a:buFont typeface="Arial" pitchFamily="34" charset="0"/>
              <a:buChar char="•"/>
              <a:defRPr/>
            </a:pPr>
            <a:endParaRPr lang="en-AU" sz="900" dirty="0" smtClean="0"/>
          </a:p>
          <a:p>
            <a:r>
              <a:rPr lang="en-AU" sz="900" b="1" dirty="0"/>
              <a:t>Activity Cards</a:t>
            </a:r>
          </a:p>
          <a:p>
            <a:pPr marL="171450" indent="-171450">
              <a:buFont typeface="Arial" pitchFamily="34" charset="0"/>
              <a:buChar char="•"/>
            </a:pPr>
            <a:r>
              <a:rPr lang="en-AU" sz="900" dirty="0" smtClean="0"/>
              <a:t>There are related Activity Cards for the topics in this slide available at aitsl.edu.au</a:t>
            </a:r>
            <a:endParaRPr lang="en-AU" sz="900" dirty="0"/>
          </a:p>
          <a:p>
            <a:pPr defTabSz="914259">
              <a:defRPr/>
            </a:pPr>
            <a:endParaRPr lang="en-AU" sz="900" dirty="0"/>
          </a:p>
          <a:p>
            <a:pPr>
              <a:buFont typeface="Arial" pitchFamily="34" charset="0"/>
              <a:buChar char="•"/>
            </a:pPr>
            <a:endParaRPr lang="en-AU" sz="900" dirty="0"/>
          </a:p>
        </p:txBody>
      </p:sp>
      <p:sp>
        <p:nvSpPr>
          <p:cNvPr id="4" name="Slide Number Placeholder 3"/>
          <p:cNvSpPr>
            <a:spLocks noGrp="1"/>
          </p:cNvSpPr>
          <p:nvPr>
            <p:ph type="sldNum" sz="quarter" idx="10"/>
          </p:nvPr>
        </p:nvSpPr>
        <p:spPr/>
        <p:txBody>
          <a:bodyPr/>
          <a:lstStyle/>
          <a:p>
            <a:fld id="{5303A82D-0FFE-42EE-97A1-658F6D99F71F}" type="slidenum">
              <a:rPr lang="en-AU" smtClean="0"/>
              <a:pPr/>
              <a:t>6</a:t>
            </a:fld>
            <a:endParaRPr lang="en-AU" dirty="0"/>
          </a:p>
        </p:txBody>
      </p:sp>
    </p:spTree>
    <p:extLst>
      <p:ext uri="{BB962C8B-B14F-4D97-AF65-F5344CB8AC3E}">
        <p14:creationId xmlns:p14="http://schemas.microsoft.com/office/powerpoint/2010/main" val="1967314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25" y="500063"/>
            <a:ext cx="4967288" cy="3724275"/>
          </a:xfrm>
        </p:spPr>
      </p:sp>
      <p:sp>
        <p:nvSpPr>
          <p:cNvPr id="3" name="Notes Placeholder 2"/>
          <p:cNvSpPr>
            <a:spLocks noGrp="1"/>
          </p:cNvSpPr>
          <p:nvPr>
            <p:ph type="body" idx="1"/>
          </p:nvPr>
        </p:nvSpPr>
        <p:spPr>
          <a:xfrm>
            <a:off x="0" y="4532400"/>
            <a:ext cx="6789600" cy="5041018"/>
          </a:xfrm>
        </p:spPr>
        <p:txBody>
          <a:bodyPr>
            <a:normAutofit/>
          </a:bodyPr>
          <a:lstStyle/>
          <a:p>
            <a:r>
              <a:rPr lang="en-AU" sz="900" b="1" dirty="0"/>
              <a:t>Purpose</a:t>
            </a:r>
          </a:p>
          <a:p>
            <a:pPr marL="171423" indent="-171423">
              <a:buFont typeface="Arial" pitchFamily="34" charset="0"/>
              <a:buChar char="•"/>
            </a:pPr>
            <a:r>
              <a:rPr lang="en-AU" sz="900" dirty="0" smtClean="0"/>
              <a:t>To introduce </a:t>
            </a:r>
            <a:r>
              <a:rPr lang="en-AU" sz="900" dirty="0"/>
              <a:t> </a:t>
            </a:r>
            <a:r>
              <a:rPr lang="en-AU" sz="900" dirty="0" smtClean="0"/>
              <a:t>the </a:t>
            </a:r>
            <a:r>
              <a:rPr lang="en-AU" sz="900" dirty="0"/>
              <a:t>Framework in a visually </a:t>
            </a:r>
            <a:r>
              <a:rPr lang="en-AU" sz="900" dirty="0" smtClean="0"/>
              <a:t>engaging way</a:t>
            </a:r>
            <a:r>
              <a:rPr lang="en-AU" sz="900" dirty="0"/>
              <a:t>, </a:t>
            </a:r>
            <a:r>
              <a:rPr lang="en-AU" sz="900" dirty="0" smtClean="0"/>
              <a:t>providing participants an </a:t>
            </a:r>
            <a:r>
              <a:rPr lang="en-AU" sz="900" dirty="0"/>
              <a:t>overview of its key features and a context in which to understand </a:t>
            </a:r>
            <a:r>
              <a:rPr lang="en-AU" sz="900" dirty="0" smtClean="0"/>
              <a:t>the Framework.</a:t>
            </a:r>
            <a:endParaRPr lang="en-AU" sz="900" dirty="0"/>
          </a:p>
          <a:p>
            <a:endParaRPr lang="en-AU" sz="900" b="1" dirty="0">
              <a:solidFill>
                <a:srgbClr val="C00000"/>
              </a:solidFill>
            </a:endParaRPr>
          </a:p>
          <a:p>
            <a:r>
              <a:rPr lang="en-AU" sz="900" b="1" dirty="0"/>
              <a:t>Key points to share</a:t>
            </a:r>
          </a:p>
          <a:p>
            <a:pPr marL="171423" indent="-171423" defTabSz="914259">
              <a:buFont typeface="Arial" pitchFamily="34" charset="0"/>
              <a:buChar char="•"/>
              <a:defRPr/>
            </a:pPr>
            <a:r>
              <a:rPr lang="en-AU" sz="900" dirty="0"/>
              <a:t>As discussed in the introduction </a:t>
            </a:r>
            <a:r>
              <a:rPr lang="en-AU" sz="900" dirty="0" smtClean="0"/>
              <a:t>(</a:t>
            </a:r>
            <a:r>
              <a:rPr lang="en-AU" sz="900" dirty="0"/>
              <a:t>slide 1) AITSL has collaborated with education stakeholders to develop the </a:t>
            </a:r>
            <a:r>
              <a:rPr lang="en-AU" sz="900" i="1" dirty="0"/>
              <a:t>Australian Teacher Performance and Development Framework</a:t>
            </a:r>
            <a:r>
              <a:rPr lang="en-AU" sz="900" dirty="0"/>
              <a:t>. The Framework has been developed based on research, national mapping and analysis of existing practices, advice from national and international experts, and national consultation.  </a:t>
            </a:r>
          </a:p>
          <a:p>
            <a:pPr marL="171423" indent="-171423" defTabSz="914259">
              <a:buFont typeface="Arial" pitchFamily="34" charset="0"/>
              <a:buChar char="•"/>
              <a:defRPr/>
            </a:pPr>
            <a:r>
              <a:rPr lang="en-AU" sz="900" dirty="0"/>
              <a:t>Through national consultation on implementation </a:t>
            </a:r>
            <a:r>
              <a:rPr lang="en-AU" sz="900" dirty="0" smtClean="0"/>
              <a:t>of the Framework, examples </a:t>
            </a:r>
            <a:r>
              <a:rPr lang="en-AU" sz="900" dirty="0"/>
              <a:t>of existing best practices have been identified, and </a:t>
            </a:r>
            <a:r>
              <a:rPr lang="en-AU" sz="900" dirty="0" smtClean="0"/>
              <a:t>a national </a:t>
            </a:r>
            <a:r>
              <a:rPr lang="en-AU" sz="900" dirty="0"/>
              <a:t>conversation in education has begun to build a groundswell, creating a national culture that values the performance and development of teachers, and </a:t>
            </a:r>
            <a:r>
              <a:rPr lang="en-AU" sz="900" dirty="0" smtClean="0"/>
              <a:t>generating a </a:t>
            </a:r>
            <a:r>
              <a:rPr lang="en-AU" sz="900" dirty="0"/>
              <a:t>genuine and effective environment for the implementation of effective teacher performance and development practices across the nation.  </a:t>
            </a:r>
          </a:p>
          <a:p>
            <a:pPr marL="171423" indent="-171423" defTabSz="914259">
              <a:buFont typeface="Arial" pitchFamily="34" charset="0"/>
              <a:buChar char="•"/>
              <a:defRPr/>
            </a:pPr>
            <a:r>
              <a:rPr lang="en-AU" sz="900" dirty="0"/>
              <a:t>The Framework highlights what is required to build a comprehensive and effective approach to high teacher performance and development.  </a:t>
            </a:r>
          </a:p>
          <a:p>
            <a:pPr marL="171423" indent="-171423" defTabSz="914259">
              <a:buFont typeface="Arial" pitchFamily="34" charset="0"/>
              <a:buChar char="•"/>
              <a:defRPr/>
            </a:pPr>
            <a:r>
              <a:rPr lang="en-AU" sz="900" dirty="0"/>
              <a:t>It outlines the components of a successful system and the culture that needs to be in place for sustained improvements to occur in schools.</a:t>
            </a:r>
          </a:p>
          <a:p>
            <a:pPr marL="171423" indent="-171423" defTabSz="914259">
              <a:buFont typeface="Arial" pitchFamily="34" charset="0"/>
              <a:buChar char="•"/>
              <a:defRPr/>
            </a:pPr>
            <a:r>
              <a:rPr lang="en-AU" sz="900" dirty="0"/>
              <a:t>It describes the characteristics of an effective performance and development cycle, including the elements of the cycle that are essential for success and should be implemented in </a:t>
            </a:r>
            <a:r>
              <a:rPr lang="en-AU" sz="900" b="1" dirty="0"/>
              <a:t>all</a:t>
            </a:r>
            <a:r>
              <a:rPr lang="en-AU" sz="900" dirty="0"/>
              <a:t> Australian schools. </a:t>
            </a:r>
          </a:p>
          <a:p>
            <a:pPr marL="171423" indent="-171423" defTabSz="914259">
              <a:buFont typeface="Arial" pitchFamily="34" charset="0"/>
              <a:buChar char="•"/>
              <a:defRPr/>
            </a:pPr>
            <a:r>
              <a:rPr lang="en-AU" sz="900" dirty="0"/>
              <a:t>The Framework will provide a structure for appraising, developing and improving teaching practice as well as recognising the entitlement of teachers to meaningful feedback and support</a:t>
            </a:r>
            <a:r>
              <a:rPr lang="en-AU" sz="900" dirty="0" smtClean="0"/>
              <a:t>.</a:t>
            </a:r>
          </a:p>
          <a:p>
            <a:pPr marL="171423" indent="-171423" defTabSz="914259">
              <a:buFont typeface="Arial" pitchFamily="34" charset="0"/>
              <a:buChar char="•"/>
              <a:defRPr/>
            </a:pPr>
            <a:endParaRPr lang="en-AU" sz="900" dirty="0" smtClean="0"/>
          </a:p>
          <a:p>
            <a:r>
              <a:rPr lang="en-AU" sz="900" b="1" dirty="0" smtClean="0"/>
              <a:t>Materials required</a:t>
            </a:r>
          </a:p>
          <a:p>
            <a:pPr marL="171380" lvl="1" indent="-171450">
              <a:buFont typeface="Arial" pitchFamily="34" charset="0"/>
              <a:buChar char="•"/>
            </a:pPr>
            <a:r>
              <a:rPr lang="en-AU" sz="900" dirty="0" smtClean="0"/>
              <a:t>The </a:t>
            </a:r>
            <a:r>
              <a:rPr lang="en-AU" sz="900" dirty="0"/>
              <a:t>Framework Discussion Wheel – printable desktop stimulus resource </a:t>
            </a:r>
          </a:p>
          <a:p>
            <a:pPr marL="171380" lvl="1" indent="-171450">
              <a:buFont typeface="Arial" pitchFamily="34" charset="0"/>
              <a:buChar char="•"/>
            </a:pPr>
            <a:r>
              <a:rPr lang="en-AU" sz="900" dirty="0" smtClean="0"/>
              <a:t>The </a:t>
            </a:r>
            <a:r>
              <a:rPr lang="en-AU" sz="900" dirty="0"/>
              <a:t>Framework Fact Sheet – Animation style</a:t>
            </a:r>
          </a:p>
          <a:p>
            <a:pPr marL="171380" lvl="1" indent="-171450">
              <a:buFont typeface="Arial" pitchFamily="34" charset="0"/>
              <a:buChar char="•"/>
            </a:pPr>
            <a:r>
              <a:rPr lang="en-AU" sz="900" dirty="0"/>
              <a:t>The Framework </a:t>
            </a:r>
            <a:r>
              <a:rPr lang="en-AU" sz="900" dirty="0" err="1"/>
              <a:t>Infographic</a:t>
            </a:r>
            <a:r>
              <a:rPr lang="en-AU" sz="900" dirty="0"/>
              <a:t> – Animation style</a:t>
            </a:r>
          </a:p>
          <a:p>
            <a:pPr marL="171423" indent="-171423" defTabSz="914259">
              <a:buFont typeface="Arial" pitchFamily="34" charset="0"/>
              <a:buChar char="•"/>
              <a:defRPr/>
            </a:pPr>
            <a:endParaRPr lang="en-AU" sz="900" dirty="0"/>
          </a:p>
        </p:txBody>
      </p:sp>
      <p:sp>
        <p:nvSpPr>
          <p:cNvPr id="4" name="Slide Number Placeholder 3"/>
          <p:cNvSpPr>
            <a:spLocks noGrp="1"/>
          </p:cNvSpPr>
          <p:nvPr>
            <p:ph type="sldNum" sz="quarter" idx="10"/>
          </p:nvPr>
        </p:nvSpPr>
        <p:spPr/>
        <p:txBody>
          <a:bodyPr/>
          <a:lstStyle/>
          <a:p>
            <a:fld id="{FE918C3E-D773-41AE-B3E4-79E2DCC1FD41}" type="slidenum">
              <a:rPr lang="en-AU" smtClean="0"/>
              <a:pPr/>
              <a:t>7</a:t>
            </a:fld>
            <a:endParaRPr lang="en-A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25" y="500063"/>
            <a:ext cx="4967288" cy="3724275"/>
          </a:xfrm>
        </p:spPr>
      </p:sp>
      <p:sp>
        <p:nvSpPr>
          <p:cNvPr id="3" name="Notes Placeholder 2"/>
          <p:cNvSpPr>
            <a:spLocks noGrp="1"/>
          </p:cNvSpPr>
          <p:nvPr>
            <p:ph type="body" idx="1"/>
          </p:nvPr>
        </p:nvSpPr>
        <p:spPr/>
        <p:txBody>
          <a:bodyPr/>
          <a:lstStyle/>
          <a:p>
            <a:r>
              <a:rPr lang="en-AU" sz="900" b="1" dirty="0"/>
              <a:t>Purpose</a:t>
            </a:r>
          </a:p>
          <a:p>
            <a:pPr marL="171423" indent="-171423">
              <a:buFont typeface="Arial" pitchFamily="34" charset="0"/>
              <a:buChar char="•"/>
            </a:pPr>
            <a:r>
              <a:rPr lang="en-AU" sz="900" dirty="0" smtClean="0"/>
              <a:t>To generate discussion on </a:t>
            </a:r>
            <a:r>
              <a:rPr lang="en-AU" sz="900" dirty="0"/>
              <a:t>the Framework and to elicit references </a:t>
            </a:r>
            <a:r>
              <a:rPr lang="en-AU" sz="900" dirty="0" smtClean="0"/>
              <a:t>about participants’ school’s mission </a:t>
            </a:r>
            <a:r>
              <a:rPr lang="en-AU" sz="900" dirty="0"/>
              <a:t>/ vision / strategic plan, </a:t>
            </a:r>
            <a:r>
              <a:rPr lang="en-AU" sz="900" dirty="0" smtClean="0"/>
              <a:t>and to reflect </a:t>
            </a:r>
            <a:r>
              <a:rPr lang="en-AU" sz="900" dirty="0"/>
              <a:t>on elements of the school’s profile, and capture their hopes and goals for the </a:t>
            </a:r>
            <a:r>
              <a:rPr lang="en-AU" sz="900" dirty="0" smtClean="0"/>
              <a:t>school’s future</a:t>
            </a:r>
            <a:r>
              <a:rPr lang="en-AU" sz="900" dirty="0"/>
              <a:t>.</a:t>
            </a:r>
          </a:p>
          <a:p>
            <a:pPr marL="171423" indent="-171423">
              <a:buFont typeface="Arial" pitchFamily="34" charset="0"/>
              <a:buChar char="•"/>
            </a:pPr>
            <a:endParaRPr lang="en-AU" sz="900" b="1" dirty="0"/>
          </a:p>
          <a:p>
            <a:r>
              <a:rPr lang="en-AU" sz="900" b="1" dirty="0"/>
              <a:t>Key </a:t>
            </a:r>
            <a:r>
              <a:rPr lang="en-AU" sz="900" b="1" dirty="0" smtClean="0"/>
              <a:t>points to share</a:t>
            </a:r>
            <a:endParaRPr lang="en-AU" sz="900" b="1" dirty="0"/>
          </a:p>
          <a:p>
            <a:pPr marL="171423" indent="-171423">
              <a:buFont typeface="Arial" pitchFamily="34" charset="0"/>
              <a:buChar char="•"/>
            </a:pPr>
            <a:r>
              <a:rPr lang="en-AU" sz="900" dirty="0"/>
              <a:t>Effective </a:t>
            </a:r>
            <a:r>
              <a:rPr lang="en-AU" sz="900" dirty="0" smtClean="0"/>
              <a:t>performance </a:t>
            </a:r>
            <a:r>
              <a:rPr lang="en-AU" sz="900" dirty="0"/>
              <a:t>and development processes are a collective responsibility and the support of the school community as a whole is critical.</a:t>
            </a:r>
          </a:p>
          <a:p>
            <a:endParaRPr lang="en-AU" sz="900" b="1" dirty="0"/>
          </a:p>
          <a:p>
            <a:r>
              <a:rPr lang="en-AU" sz="900" b="1" dirty="0"/>
              <a:t>Expected outcomes</a:t>
            </a:r>
          </a:p>
          <a:p>
            <a:pPr marL="171423" indent="-171423">
              <a:buFont typeface="Arial" pitchFamily="34" charset="0"/>
              <a:buChar char="•"/>
              <a:defRPr/>
            </a:pPr>
            <a:r>
              <a:rPr lang="en-AU" sz="900" dirty="0"/>
              <a:t>Starting </a:t>
            </a:r>
            <a:r>
              <a:rPr lang="en-AU" sz="900" dirty="0" smtClean="0"/>
              <a:t>a dialogue </a:t>
            </a:r>
            <a:r>
              <a:rPr lang="en-AU" sz="900" dirty="0"/>
              <a:t>about the Framework and a shared vision as to how to move forward as a team and acknowledgement of and focus on the school’s priorities.</a:t>
            </a:r>
          </a:p>
          <a:p>
            <a:endParaRPr lang="en-AU" sz="900" b="1" dirty="0"/>
          </a:p>
          <a:p>
            <a:r>
              <a:rPr lang="en-AU" sz="900" b="1" dirty="0"/>
              <a:t>Duration</a:t>
            </a:r>
          </a:p>
          <a:p>
            <a:pPr marL="171423" indent="-171423">
              <a:buFont typeface="Arial" pitchFamily="34" charset="0"/>
              <a:buChar char="•"/>
            </a:pPr>
            <a:r>
              <a:rPr lang="en-AU" sz="900" dirty="0"/>
              <a:t>10 – 15 </a:t>
            </a:r>
            <a:r>
              <a:rPr lang="en-AU" sz="900" dirty="0" smtClean="0"/>
              <a:t>minutes.</a:t>
            </a:r>
            <a:endParaRPr lang="en-AU" sz="900" dirty="0"/>
          </a:p>
          <a:p>
            <a:endParaRPr lang="en-AU" sz="900" b="1" dirty="0"/>
          </a:p>
          <a:p>
            <a:r>
              <a:rPr lang="en-AU" sz="900" b="1" dirty="0"/>
              <a:t>Materials required</a:t>
            </a:r>
          </a:p>
          <a:p>
            <a:pPr marL="171423" indent="-171423" defTabSz="914259">
              <a:buFont typeface="Arial" pitchFamily="34" charset="0"/>
              <a:buChar char="•"/>
              <a:defRPr/>
            </a:pPr>
            <a:r>
              <a:rPr lang="en-AU" sz="900" dirty="0" smtClean="0"/>
              <a:t>Activity: The </a:t>
            </a:r>
            <a:r>
              <a:rPr lang="en-AU" sz="900" dirty="0"/>
              <a:t>‘Vision’ </a:t>
            </a:r>
            <a:endParaRPr lang="en-AU" sz="900" dirty="0" smtClean="0"/>
          </a:p>
          <a:p>
            <a:pPr marL="171423" indent="-171423" defTabSz="914259">
              <a:defRPr/>
            </a:pPr>
            <a:r>
              <a:rPr lang="en-AU" sz="900" dirty="0" smtClean="0"/>
              <a:t>	(</a:t>
            </a:r>
            <a:r>
              <a:rPr lang="en-AU" sz="900" dirty="0"/>
              <a:t>T</a:t>
            </a:r>
            <a:r>
              <a:rPr lang="en-AU" sz="900" dirty="0" smtClean="0"/>
              <a:t>he </a:t>
            </a:r>
            <a:r>
              <a:rPr lang="en-AU" sz="900" dirty="0"/>
              <a:t>best size is A3 to allow the facilitator to collate the ideas from the groups to then display them</a:t>
            </a:r>
            <a:r>
              <a:rPr lang="en-AU" sz="900" dirty="0" smtClean="0"/>
              <a:t>).</a:t>
            </a:r>
            <a:endParaRPr lang="en-AU" sz="900" dirty="0"/>
          </a:p>
          <a:p>
            <a:pPr marL="171423" indent="-171423" defTabSz="914259">
              <a:buFont typeface="Arial" pitchFamily="34" charset="0"/>
              <a:buChar char="•"/>
              <a:defRPr/>
            </a:pPr>
            <a:r>
              <a:rPr lang="en-AU" sz="900" dirty="0"/>
              <a:t>Please note: This question may need to be altered to fit the context for the group with which you are working – i.e. If all participants are not from the same school.</a:t>
            </a:r>
          </a:p>
          <a:p>
            <a:pPr marL="171423" indent="-171423" defTabSz="914259">
              <a:buFont typeface="Arial" pitchFamily="34" charset="0"/>
              <a:buChar char="•"/>
              <a:defRPr/>
            </a:pPr>
            <a:endParaRPr lang="en-AU" sz="900" dirty="0"/>
          </a:p>
          <a:p>
            <a:pPr>
              <a:defRPr/>
            </a:pPr>
            <a:r>
              <a:rPr lang="en-AU" sz="900" b="1" dirty="0"/>
              <a:t>I</a:t>
            </a:r>
            <a:r>
              <a:rPr lang="en-AU" sz="900" b="1" dirty="0" smtClean="0"/>
              <a:t>nstructions</a:t>
            </a:r>
            <a:endParaRPr lang="en-AU" sz="900" b="1" dirty="0"/>
          </a:p>
          <a:p>
            <a:pPr marL="171423" indent="-171423">
              <a:buFont typeface="Arial" pitchFamily="34" charset="0"/>
              <a:buChar char="•"/>
              <a:defRPr/>
            </a:pPr>
            <a:r>
              <a:rPr lang="en-AU" sz="900" dirty="0"/>
              <a:t>Work as a table group to brainstorm your </a:t>
            </a:r>
            <a:r>
              <a:rPr lang="en-AU" sz="900" dirty="0" smtClean="0"/>
              <a:t>responses.</a:t>
            </a:r>
            <a:endParaRPr lang="en-AU" sz="900" dirty="0"/>
          </a:p>
          <a:p>
            <a:pPr marL="171423" indent="-171423">
              <a:buFont typeface="Arial" pitchFamily="34" charset="0"/>
              <a:buChar char="•"/>
              <a:defRPr/>
            </a:pPr>
            <a:r>
              <a:rPr lang="en-AU" sz="900" dirty="0"/>
              <a:t>After 10 minutes, each group to report back with 3 key points to the whole </a:t>
            </a:r>
            <a:r>
              <a:rPr lang="en-AU" sz="900" dirty="0" smtClean="0"/>
              <a:t>workshop.</a:t>
            </a:r>
            <a:endParaRPr lang="en-AU" sz="900" dirty="0"/>
          </a:p>
          <a:p>
            <a:pPr defTabSz="914259">
              <a:defRPr/>
            </a:pPr>
            <a:endParaRPr lang="en-AU" sz="900" b="1" dirty="0"/>
          </a:p>
        </p:txBody>
      </p:sp>
      <p:sp>
        <p:nvSpPr>
          <p:cNvPr id="4" name="Slide Number Placeholder 3"/>
          <p:cNvSpPr>
            <a:spLocks noGrp="1"/>
          </p:cNvSpPr>
          <p:nvPr>
            <p:ph type="sldNum" sz="quarter" idx="10"/>
          </p:nvPr>
        </p:nvSpPr>
        <p:spPr/>
        <p:txBody>
          <a:bodyPr/>
          <a:lstStyle/>
          <a:p>
            <a:fld id="{5303A82D-0FFE-42EE-97A1-658F6D99F71F}" type="slidenum">
              <a:rPr lang="en-AU" smtClean="0"/>
              <a:pPr/>
              <a:t>8</a:t>
            </a:fld>
            <a:endParaRPr lang="en-AU" dirty="0"/>
          </a:p>
        </p:txBody>
      </p:sp>
    </p:spTree>
    <p:extLst>
      <p:ext uri="{BB962C8B-B14F-4D97-AF65-F5344CB8AC3E}">
        <p14:creationId xmlns:p14="http://schemas.microsoft.com/office/powerpoint/2010/main" val="1219243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25" y="500063"/>
            <a:ext cx="4967288" cy="3724275"/>
          </a:xfrm>
        </p:spPr>
      </p:sp>
      <p:sp>
        <p:nvSpPr>
          <p:cNvPr id="3" name="Notes Placeholder 2"/>
          <p:cNvSpPr>
            <a:spLocks noGrp="1"/>
          </p:cNvSpPr>
          <p:nvPr>
            <p:ph type="body" idx="1"/>
          </p:nvPr>
        </p:nvSpPr>
        <p:spPr>
          <a:xfrm>
            <a:off x="0" y="4532400"/>
            <a:ext cx="6789600" cy="4104914"/>
          </a:xfrm>
        </p:spPr>
        <p:txBody>
          <a:bodyPr/>
          <a:lstStyle/>
          <a:p>
            <a:r>
              <a:rPr lang="en-AU" sz="900" b="1" dirty="0"/>
              <a:t>Purpose</a:t>
            </a:r>
          </a:p>
          <a:p>
            <a:pPr marL="171423" indent="-171423">
              <a:buFont typeface="Arial" pitchFamily="34" charset="0"/>
              <a:buChar char="•"/>
            </a:pPr>
            <a:r>
              <a:rPr lang="en-AU" sz="900" dirty="0" smtClean="0"/>
              <a:t>An introduction </a:t>
            </a:r>
            <a:r>
              <a:rPr lang="en-AU" sz="900" dirty="0"/>
              <a:t>to the </a:t>
            </a:r>
            <a:r>
              <a:rPr lang="en-AU" sz="900" dirty="0" smtClean="0"/>
              <a:t>Framework.</a:t>
            </a:r>
            <a:endParaRPr lang="en-AU" sz="900" dirty="0"/>
          </a:p>
          <a:p>
            <a:endParaRPr lang="en-AU" sz="900" b="1" dirty="0"/>
          </a:p>
          <a:p>
            <a:r>
              <a:rPr lang="en-AU" sz="900" b="1" dirty="0"/>
              <a:t>Key points to share</a:t>
            </a:r>
          </a:p>
          <a:p>
            <a:pPr marL="171423" indent="-171423">
              <a:buFont typeface="Arial" pitchFamily="34" charset="0"/>
              <a:buChar char="•"/>
            </a:pPr>
            <a:r>
              <a:rPr lang="en-AU" sz="900" dirty="0"/>
              <a:t>Calls for the creation of a performance and development culture in all </a:t>
            </a:r>
            <a:r>
              <a:rPr lang="en-AU" sz="900" dirty="0" smtClean="0"/>
              <a:t>Australian schools</a:t>
            </a:r>
            <a:r>
              <a:rPr lang="en-AU" sz="900" dirty="0"/>
              <a:t>:</a:t>
            </a:r>
          </a:p>
          <a:p>
            <a:pPr marL="628553" lvl="2" indent="-171423">
              <a:buFont typeface="Arial" pitchFamily="34" charset="0"/>
              <a:buChar char="–"/>
            </a:pPr>
            <a:r>
              <a:rPr lang="en-AU" sz="900" dirty="0"/>
              <a:t>with a clear focus on improving </a:t>
            </a:r>
            <a:r>
              <a:rPr lang="en-AU" sz="900" dirty="0" smtClean="0"/>
              <a:t>teaching.</a:t>
            </a:r>
            <a:endParaRPr lang="en-AU" sz="900" dirty="0"/>
          </a:p>
          <a:p>
            <a:pPr marL="628553" lvl="2" indent="-171423">
              <a:buFont typeface="Arial" pitchFamily="34" charset="0"/>
              <a:buChar char="–"/>
            </a:pPr>
            <a:r>
              <a:rPr lang="en-AU" sz="900" dirty="0"/>
              <a:t>as the means of improving student </a:t>
            </a:r>
            <a:r>
              <a:rPr lang="en-AU" sz="900" dirty="0" smtClean="0"/>
              <a:t>outcomes.</a:t>
            </a:r>
            <a:endParaRPr lang="en-AU" sz="900" dirty="0"/>
          </a:p>
          <a:p>
            <a:pPr marL="171423" lvl="1" indent="-171423">
              <a:buFont typeface="Arial" pitchFamily="34" charset="0"/>
              <a:buChar char="•"/>
            </a:pPr>
            <a:r>
              <a:rPr lang="en-AU" sz="900" dirty="0"/>
              <a:t>And requires that teachers;</a:t>
            </a:r>
          </a:p>
          <a:p>
            <a:pPr marL="628553" lvl="2" indent="-171423">
              <a:buFont typeface="Arial" pitchFamily="34" charset="0"/>
              <a:buChar char="–"/>
            </a:pPr>
            <a:r>
              <a:rPr lang="en-AU" sz="900" dirty="0"/>
              <a:t>know what is expected of </a:t>
            </a:r>
            <a:r>
              <a:rPr lang="en-AU" sz="900" dirty="0" smtClean="0"/>
              <a:t>them</a:t>
            </a:r>
            <a:endParaRPr lang="en-AU" sz="900" dirty="0"/>
          </a:p>
          <a:p>
            <a:pPr marL="628553" lvl="3" indent="-171423">
              <a:buFont typeface="Arial" pitchFamily="34" charset="0"/>
              <a:buChar char="–"/>
            </a:pPr>
            <a:r>
              <a:rPr lang="en-AU" sz="900" dirty="0"/>
              <a:t>receive frequent </a:t>
            </a:r>
            <a:r>
              <a:rPr lang="en-AU" sz="900" dirty="0" smtClean="0"/>
              <a:t>feedback</a:t>
            </a:r>
            <a:endParaRPr lang="en-AU" sz="900" dirty="0"/>
          </a:p>
          <a:p>
            <a:pPr marL="628553" lvl="3" indent="-171423">
              <a:buFont typeface="Arial" pitchFamily="34" charset="0"/>
              <a:buChar char="–"/>
            </a:pPr>
            <a:r>
              <a:rPr lang="en-AU" sz="900" dirty="0"/>
              <a:t>have access to high quality </a:t>
            </a:r>
            <a:r>
              <a:rPr lang="en-AU" sz="900" dirty="0" smtClean="0"/>
              <a:t>support.</a:t>
            </a:r>
            <a:endParaRPr lang="en-AU" sz="900" dirty="0"/>
          </a:p>
          <a:p>
            <a:pPr marL="171423" indent="-171423">
              <a:buFont typeface="Arial" pitchFamily="34" charset="0"/>
              <a:buChar char="•"/>
            </a:pPr>
            <a:r>
              <a:rPr lang="en-AU" sz="900" dirty="0"/>
              <a:t>Aims to promote genuine professional </a:t>
            </a:r>
            <a:r>
              <a:rPr lang="en-AU" sz="900" dirty="0" smtClean="0"/>
              <a:t>conversations.</a:t>
            </a:r>
            <a:endParaRPr lang="en-AU" sz="900" dirty="0"/>
          </a:p>
          <a:p>
            <a:endParaRPr lang="en-AU" sz="900" b="1" dirty="0"/>
          </a:p>
          <a:p>
            <a:r>
              <a:rPr lang="en-AU" sz="900" b="1" dirty="0"/>
              <a:t>Materials required</a:t>
            </a:r>
          </a:p>
          <a:p>
            <a:pPr marL="171423" indent="-171423" defTabSz="914259">
              <a:buFont typeface="Arial" pitchFamily="34" charset="0"/>
              <a:buChar char="•"/>
              <a:defRPr/>
            </a:pPr>
            <a:r>
              <a:rPr lang="en-AU" sz="900" dirty="0"/>
              <a:t>Read page 2 of the </a:t>
            </a:r>
            <a:r>
              <a:rPr lang="en-AU" sz="900" dirty="0" smtClean="0"/>
              <a:t>Framework.</a:t>
            </a:r>
            <a:endParaRPr lang="en-AU" sz="900" dirty="0"/>
          </a:p>
          <a:p>
            <a:pPr marL="171423" indent="-171423" defTabSz="914259">
              <a:defRPr/>
            </a:pPr>
            <a:endParaRPr lang="en-AU" sz="900" dirty="0"/>
          </a:p>
          <a:p>
            <a:pPr defTabSz="914259">
              <a:defRPr/>
            </a:pPr>
            <a:r>
              <a:rPr lang="en-AU" sz="900" b="1" dirty="0"/>
              <a:t>Research</a:t>
            </a:r>
            <a:endParaRPr lang="en-AU" sz="900" dirty="0"/>
          </a:p>
          <a:p>
            <a:pPr marL="171423" indent="-171423" defTabSz="914259">
              <a:buFont typeface="Arial" pitchFamily="34" charset="0"/>
              <a:buChar char="•"/>
              <a:defRPr/>
            </a:pPr>
            <a:r>
              <a:rPr lang="en-AU" sz="900" dirty="0" smtClean="0"/>
              <a:t>‘Ultimately</a:t>
            </a:r>
            <a:r>
              <a:rPr lang="en-AU" sz="900" dirty="0"/>
              <a:t>, culture and leadership are going to be reinforced by successful outcomes. Where a robust framework is supported by enabling factors and strong local leadership in a conducive culture, it is likely that performance and development discussion will lead to growth, development and improvement in teachers and in turn to improving student </a:t>
            </a:r>
            <a:r>
              <a:rPr lang="en-AU" sz="900" dirty="0" smtClean="0"/>
              <a:t>learning’ (Hay </a:t>
            </a:r>
            <a:r>
              <a:rPr lang="en-AU" sz="900" dirty="0"/>
              <a:t>Group </a:t>
            </a:r>
            <a:r>
              <a:rPr lang="en-AU" sz="900" dirty="0" smtClean="0"/>
              <a:t>2012, p. 21).</a:t>
            </a:r>
            <a:endParaRPr lang="en-AU" sz="900" dirty="0"/>
          </a:p>
          <a:p>
            <a:pPr marL="171450" indent="-171450">
              <a:buFont typeface="Arial" pitchFamily="34" charset="0"/>
              <a:buChar char="•"/>
            </a:pPr>
            <a:r>
              <a:rPr lang="en-AU" sz="900" dirty="0" smtClean="0"/>
              <a:t>‘For </a:t>
            </a:r>
            <a:r>
              <a:rPr lang="en-AU" sz="900" dirty="0"/>
              <a:t>teachers who report receiving appraisal and feedback, many report changes in their teaching practices, especially on their emphasis on improving student test scores, student discipline, and classroom </a:t>
            </a:r>
            <a:r>
              <a:rPr lang="en-AU" sz="900" dirty="0" smtClean="0"/>
              <a:t>management’ (OECD 2012, p. 3). </a:t>
            </a:r>
            <a:endParaRPr lang="en-AU" sz="900" dirty="0"/>
          </a:p>
          <a:p>
            <a:pPr marL="171450" indent="-171450">
              <a:buFont typeface="Arial" pitchFamily="34" charset="0"/>
              <a:buChar char="•"/>
            </a:pPr>
            <a:endParaRPr lang="en-AU" sz="900" dirty="0"/>
          </a:p>
          <a:p>
            <a:r>
              <a:rPr lang="en-AU" sz="900" b="1" dirty="0"/>
              <a:t>Activity Cards</a:t>
            </a:r>
          </a:p>
          <a:p>
            <a:pPr marL="171450" indent="-171450">
              <a:buFont typeface="Arial" pitchFamily="34" charset="0"/>
              <a:buChar char="•"/>
            </a:pPr>
            <a:r>
              <a:rPr lang="en-AU" sz="900" dirty="0" smtClean="0"/>
              <a:t>There are related Activity Cards for the topics in this slide available at aitsl.edu.au</a:t>
            </a:r>
            <a:endParaRPr lang="en-AU" sz="900" dirty="0"/>
          </a:p>
          <a:p>
            <a:endParaRPr lang="en-AU" sz="900" dirty="0"/>
          </a:p>
          <a:p>
            <a:pPr defTabSz="914259">
              <a:defRPr/>
            </a:pPr>
            <a:endParaRPr lang="en-AU" dirty="0" smtClean="0"/>
          </a:p>
          <a:p>
            <a:pPr defTabSz="914259">
              <a:defRPr/>
            </a:pPr>
            <a:endParaRPr lang="en-AU" b="1" dirty="0" smtClean="0"/>
          </a:p>
        </p:txBody>
      </p:sp>
      <p:sp>
        <p:nvSpPr>
          <p:cNvPr id="4" name="Slide Number Placeholder 3"/>
          <p:cNvSpPr>
            <a:spLocks noGrp="1"/>
          </p:cNvSpPr>
          <p:nvPr>
            <p:ph type="sldNum" sz="quarter" idx="10"/>
          </p:nvPr>
        </p:nvSpPr>
        <p:spPr/>
        <p:txBody>
          <a:bodyPr/>
          <a:lstStyle/>
          <a:p>
            <a:fld id="{FE918C3E-D773-41AE-B3E4-79E2DCC1FD41}" type="slidenum">
              <a:rPr lang="en-AU" smtClean="0"/>
              <a:pPr/>
              <a:t>9</a:t>
            </a:fld>
            <a:endParaRPr lang="en-AU" dirty="0"/>
          </a:p>
        </p:txBody>
      </p:sp>
    </p:spTree>
    <p:extLst>
      <p:ext uri="{BB962C8B-B14F-4D97-AF65-F5344CB8AC3E}">
        <p14:creationId xmlns:p14="http://schemas.microsoft.com/office/powerpoint/2010/main" val="2393419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361CBB56-7606-405B-814D-580AF3E19F71}" type="datetimeFigureOut">
              <a:rPr lang="en-AU" smtClean="0"/>
              <a:pPr/>
              <a:t>4/03/2013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79F52672-3A4D-438C-8684-F40D75C9AA91}" type="slidenum">
              <a:rPr lang="en-AU" smtClean="0"/>
              <a:pPr/>
              <a:t>‹#›</a:t>
            </a:fld>
            <a:endParaRPr lang="en-AU" dirty="0"/>
          </a:p>
        </p:txBody>
      </p:sp>
    </p:spTree>
    <p:extLst>
      <p:ext uri="{BB962C8B-B14F-4D97-AF65-F5344CB8AC3E}">
        <p14:creationId xmlns:p14="http://schemas.microsoft.com/office/powerpoint/2010/main" val="3199607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61CBB56-7606-405B-814D-580AF3E19F71}" type="datetimeFigureOut">
              <a:rPr lang="en-AU" smtClean="0"/>
              <a:pPr/>
              <a:t>4/03/2013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79F52672-3A4D-438C-8684-F40D75C9AA91}" type="slidenum">
              <a:rPr lang="en-AU" smtClean="0"/>
              <a:pPr/>
              <a:t>‹#›</a:t>
            </a:fld>
            <a:endParaRPr lang="en-AU" dirty="0"/>
          </a:p>
        </p:txBody>
      </p:sp>
    </p:spTree>
    <p:extLst>
      <p:ext uri="{BB962C8B-B14F-4D97-AF65-F5344CB8AC3E}">
        <p14:creationId xmlns:p14="http://schemas.microsoft.com/office/powerpoint/2010/main" val="2882100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61CBB56-7606-405B-814D-580AF3E19F71}" type="datetimeFigureOut">
              <a:rPr lang="en-AU" smtClean="0"/>
              <a:pPr/>
              <a:t>4/03/2013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79F52672-3A4D-438C-8684-F40D75C9AA91}" type="slidenum">
              <a:rPr lang="en-AU" smtClean="0"/>
              <a:pPr/>
              <a:t>‹#›</a:t>
            </a:fld>
            <a:endParaRPr lang="en-AU" dirty="0"/>
          </a:p>
        </p:txBody>
      </p:sp>
    </p:spTree>
    <p:extLst>
      <p:ext uri="{BB962C8B-B14F-4D97-AF65-F5344CB8AC3E}">
        <p14:creationId xmlns:p14="http://schemas.microsoft.com/office/powerpoint/2010/main" val="2145678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3600" b="0" i="0">
                <a:solidFill>
                  <a:schemeClr val="bg1"/>
                </a:solidFill>
                <a:latin typeface="Arial"/>
              </a:defRPr>
            </a:lvl1pPr>
          </a:lstStyle>
          <a:p>
            <a:r>
              <a:rPr lang="en-AU" dirty="0" smtClean="0"/>
              <a:t>Click to edit Master title style</a:t>
            </a:r>
            <a:endParaRPr lang="en-US" dirty="0"/>
          </a:p>
        </p:txBody>
      </p:sp>
      <p:sp>
        <p:nvSpPr>
          <p:cNvPr id="4" name="Date Placeholder 3"/>
          <p:cNvSpPr>
            <a:spLocks noGrp="1"/>
          </p:cNvSpPr>
          <p:nvPr>
            <p:ph type="dt" sz="half" idx="10"/>
          </p:nvPr>
        </p:nvSpPr>
        <p:spPr/>
        <p:txBody>
          <a:bodyPr/>
          <a:lstStyle/>
          <a:p>
            <a:fld id="{4FAEDB97-A13E-7447-89A5-EC6AC6D583DD}" type="datetimeFigureOut">
              <a:rPr lang="en-US" smtClean="0">
                <a:solidFill>
                  <a:prstClr val="black">
                    <a:tint val="75000"/>
                  </a:prstClr>
                </a:solidFill>
              </a:rPr>
              <a:pPr/>
              <a:t>3/4/2013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2E2813E-13D4-9D4A-AC66-CA76820FDC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610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3600" b="0" i="0">
                <a:solidFill>
                  <a:schemeClr val="bg1"/>
                </a:solidFill>
                <a:latin typeface="Arial"/>
              </a:defRPr>
            </a:lvl1pPr>
          </a:lstStyle>
          <a:p>
            <a:r>
              <a:rPr lang="en-AU" dirty="0" smtClean="0"/>
              <a:t>Click to edit Master title style</a:t>
            </a:r>
            <a:endParaRPr lang="en-US" dirty="0"/>
          </a:p>
        </p:txBody>
      </p:sp>
      <p:sp>
        <p:nvSpPr>
          <p:cNvPr id="4" name="Date Placeholder 3"/>
          <p:cNvSpPr>
            <a:spLocks noGrp="1"/>
          </p:cNvSpPr>
          <p:nvPr>
            <p:ph type="dt" sz="half" idx="10"/>
          </p:nvPr>
        </p:nvSpPr>
        <p:spPr/>
        <p:txBody>
          <a:bodyPr/>
          <a:lstStyle/>
          <a:p>
            <a:fld id="{4FAEDB97-A13E-7447-89A5-EC6AC6D583DD}" type="datetimeFigureOut">
              <a:rPr lang="en-US" smtClean="0">
                <a:solidFill>
                  <a:prstClr val="black">
                    <a:tint val="75000"/>
                  </a:prstClr>
                </a:solidFill>
              </a:rPr>
              <a:pPr/>
              <a:t>3/4/2013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2E2813E-13D4-9D4A-AC66-CA76820FDC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26735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91482"/>
            <a:ext cx="8229600" cy="1143000"/>
          </a:xfrm>
        </p:spPr>
        <p:txBody>
          <a:bodyPr>
            <a:normAutofit/>
          </a:bodyPr>
          <a:lstStyle>
            <a:lvl1pPr>
              <a:defRPr sz="2800">
                <a:ln>
                  <a:solidFill>
                    <a:srgbClr val="007481"/>
                  </a:solidFill>
                </a:ln>
                <a:solidFill>
                  <a:srgbClr val="007481"/>
                </a:solidFill>
                <a:latin typeface="Arial"/>
                <a:cs typeface="Arial"/>
              </a:defRPr>
            </a:lvl1pPr>
          </a:lstStyle>
          <a:p>
            <a:r>
              <a:rPr lang="en-AU" dirty="0" smtClean="0"/>
              <a:t>Click to edit Master title style</a:t>
            </a:r>
            <a:endParaRPr lang="en-US" dirty="0"/>
          </a:p>
        </p:txBody>
      </p:sp>
      <p:sp>
        <p:nvSpPr>
          <p:cNvPr id="3" name="Content Placeholder 2"/>
          <p:cNvSpPr>
            <a:spLocks noGrp="1"/>
          </p:cNvSpPr>
          <p:nvPr>
            <p:ph idx="1"/>
          </p:nvPr>
        </p:nvSpPr>
        <p:spPr>
          <a:xfrm>
            <a:off x="457200" y="2308578"/>
            <a:ext cx="8229600" cy="3817585"/>
          </a:xfrm>
        </p:spPr>
        <p:txBody>
          <a:bodyPr/>
          <a:lstStyle>
            <a:lvl1pPr>
              <a:defRPr sz="2400" b="0" i="0">
                <a:solidFill>
                  <a:schemeClr val="tx1">
                    <a:lumMod val="75000"/>
                    <a:lumOff val="25000"/>
                  </a:schemeClr>
                </a:solidFill>
                <a:latin typeface="Arial"/>
                <a:cs typeface="Arial"/>
              </a:defRPr>
            </a:lvl1pPr>
            <a:lvl2pPr>
              <a:defRPr sz="2200" b="0" i="0">
                <a:solidFill>
                  <a:schemeClr val="tx1">
                    <a:lumMod val="75000"/>
                    <a:lumOff val="25000"/>
                  </a:schemeClr>
                </a:solidFill>
                <a:latin typeface="Arial"/>
                <a:cs typeface="Arial"/>
              </a:defRPr>
            </a:lvl2pPr>
            <a:lvl3pPr>
              <a:defRPr sz="2000" b="0" i="0">
                <a:solidFill>
                  <a:schemeClr val="tx1">
                    <a:lumMod val="75000"/>
                    <a:lumOff val="25000"/>
                  </a:schemeClr>
                </a:solidFill>
                <a:latin typeface="Arial"/>
                <a:cs typeface="Arial"/>
              </a:defRPr>
            </a:lvl3pPr>
            <a:lvl4pPr>
              <a:defRPr sz="2000" b="0" i="0">
                <a:solidFill>
                  <a:schemeClr val="tx1">
                    <a:lumMod val="75000"/>
                    <a:lumOff val="25000"/>
                  </a:schemeClr>
                </a:solidFill>
                <a:latin typeface="Arial"/>
                <a:cs typeface="Arial"/>
              </a:defRPr>
            </a:lvl4pPr>
            <a:lvl5pPr>
              <a:defRPr sz="2000" b="0" i="0">
                <a:solidFill>
                  <a:schemeClr val="tx1">
                    <a:lumMod val="75000"/>
                    <a:lumOff val="25000"/>
                  </a:schemeClr>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Date Placeholder 3"/>
          <p:cNvSpPr>
            <a:spLocks noGrp="1"/>
          </p:cNvSpPr>
          <p:nvPr>
            <p:ph type="dt" sz="half" idx="10"/>
          </p:nvPr>
        </p:nvSpPr>
        <p:spPr/>
        <p:txBody>
          <a:bodyPr/>
          <a:lstStyle/>
          <a:p>
            <a:fld id="{4FAEDB97-A13E-7447-89A5-EC6AC6D583DD}" type="datetimeFigureOut">
              <a:rPr lang="en-US" smtClean="0">
                <a:solidFill>
                  <a:prstClr val="black">
                    <a:tint val="75000"/>
                  </a:prstClr>
                </a:solidFill>
              </a:rPr>
              <a:pPr/>
              <a:t>3/4/2013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2E2813E-13D4-9D4A-AC66-CA76820FDC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830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4FAEDB97-A13E-7447-89A5-EC6AC6D583DD}" type="datetimeFigureOut">
              <a:rPr lang="en-US" smtClean="0">
                <a:solidFill>
                  <a:prstClr val="black">
                    <a:tint val="75000"/>
                  </a:prstClr>
                </a:solidFill>
              </a:rPr>
              <a:pPr/>
              <a:t>3/4/2013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2E2813E-13D4-9D4A-AC66-CA76820FDC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509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4FAEDB97-A13E-7447-89A5-EC6AC6D583DD}" type="datetimeFigureOut">
              <a:rPr lang="en-US" smtClean="0">
                <a:solidFill>
                  <a:prstClr val="black">
                    <a:tint val="75000"/>
                  </a:prstClr>
                </a:solidFill>
              </a:rPr>
              <a:pPr/>
              <a:t>3/4/2013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2E2813E-13D4-9D4A-AC66-CA76820FDC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94894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4FAEDB97-A13E-7447-89A5-EC6AC6D583DD}" type="datetimeFigureOut">
              <a:rPr lang="en-US" smtClean="0">
                <a:solidFill>
                  <a:prstClr val="black">
                    <a:tint val="75000"/>
                  </a:prstClr>
                </a:solidFill>
              </a:rPr>
              <a:pPr/>
              <a:t>3/4/2013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2E2813E-13D4-9D4A-AC66-CA76820FDC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656775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4FAEDB97-A13E-7447-89A5-EC6AC6D583DD}" type="datetimeFigureOut">
              <a:rPr lang="en-US" smtClean="0">
                <a:solidFill>
                  <a:prstClr val="black">
                    <a:tint val="75000"/>
                  </a:prstClr>
                </a:solidFill>
              </a:rPr>
              <a:pPr/>
              <a:t>3/4/2013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2E2813E-13D4-9D4A-AC66-CA76820FDC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5070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EDB97-A13E-7447-89A5-EC6AC6D583DD}" type="datetimeFigureOut">
              <a:rPr lang="en-US" smtClean="0">
                <a:solidFill>
                  <a:prstClr val="black">
                    <a:tint val="75000"/>
                  </a:prstClr>
                </a:solidFill>
              </a:rPr>
              <a:pPr/>
              <a:t>3/4/2013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2E2813E-13D4-9D4A-AC66-CA76820FDC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73095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61CBB56-7606-405B-814D-580AF3E19F71}" type="datetimeFigureOut">
              <a:rPr lang="en-AU" smtClean="0"/>
              <a:pPr/>
              <a:t>4/03/2013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79F52672-3A4D-438C-8684-F40D75C9AA91}" type="slidenum">
              <a:rPr lang="en-AU" smtClean="0"/>
              <a:pPr/>
              <a:t>‹#›</a:t>
            </a:fld>
            <a:endParaRPr lang="en-AU" dirty="0"/>
          </a:p>
        </p:txBody>
      </p:sp>
    </p:spTree>
    <p:extLst>
      <p:ext uri="{BB962C8B-B14F-4D97-AF65-F5344CB8AC3E}">
        <p14:creationId xmlns:p14="http://schemas.microsoft.com/office/powerpoint/2010/main" val="41825529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4FAEDB97-A13E-7447-89A5-EC6AC6D583DD}" type="datetimeFigureOut">
              <a:rPr lang="en-US" smtClean="0">
                <a:solidFill>
                  <a:prstClr val="black">
                    <a:tint val="75000"/>
                  </a:prstClr>
                </a:solidFill>
              </a:rPr>
              <a:pPr/>
              <a:t>3/4/2013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2E2813E-13D4-9D4A-AC66-CA76820FDC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56388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4FAEDB97-A13E-7447-89A5-EC6AC6D583DD}" type="datetimeFigureOut">
              <a:rPr lang="en-US" smtClean="0">
                <a:solidFill>
                  <a:prstClr val="black">
                    <a:tint val="75000"/>
                  </a:prstClr>
                </a:solidFill>
              </a:rPr>
              <a:pPr/>
              <a:t>3/4/2013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2E2813E-13D4-9D4A-AC66-CA76820FDC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39711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4FAEDB97-A13E-7447-89A5-EC6AC6D583DD}" type="datetimeFigureOut">
              <a:rPr lang="en-US" smtClean="0">
                <a:solidFill>
                  <a:prstClr val="black">
                    <a:tint val="75000"/>
                  </a:prstClr>
                </a:solidFill>
              </a:rPr>
              <a:pPr/>
              <a:t>3/4/2013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2E2813E-13D4-9D4A-AC66-CA76820FDC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36260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4FAEDB97-A13E-7447-89A5-EC6AC6D583DD}" type="datetimeFigureOut">
              <a:rPr lang="en-US" smtClean="0">
                <a:solidFill>
                  <a:prstClr val="black">
                    <a:tint val="75000"/>
                  </a:prstClr>
                </a:solidFill>
              </a:rPr>
              <a:pPr/>
              <a:t>3/4/2013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2E2813E-13D4-9D4A-AC66-CA76820FDC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5113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1CBB56-7606-405B-814D-580AF3E19F71}" type="datetimeFigureOut">
              <a:rPr lang="en-AU" smtClean="0"/>
              <a:pPr/>
              <a:t>4/03/2013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79F52672-3A4D-438C-8684-F40D75C9AA91}" type="slidenum">
              <a:rPr lang="en-AU" smtClean="0"/>
              <a:pPr/>
              <a:t>‹#›</a:t>
            </a:fld>
            <a:endParaRPr lang="en-AU" dirty="0"/>
          </a:p>
        </p:txBody>
      </p:sp>
    </p:spTree>
    <p:extLst>
      <p:ext uri="{BB962C8B-B14F-4D97-AF65-F5344CB8AC3E}">
        <p14:creationId xmlns:p14="http://schemas.microsoft.com/office/powerpoint/2010/main" val="3977484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361CBB56-7606-405B-814D-580AF3E19F71}" type="datetimeFigureOut">
              <a:rPr lang="en-AU" smtClean="0"/>
              <a:pPr/>
              <a:t>4/03/2013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79F52672-3A4D-438C-8684-F40D75C9AA91}" type="slidenum">
              <a:rPr lang="en-AU" smtClean="0"/>
              <a:pPr/>
              <a:t>‹#›</a:t>
            </a:fld>
            <a:endParaRPr lang="en-AU" dirty="0"/>
          </a:p>
        </p:txBody>
      </p:sp>
    </p:spTree>
    <p:extLst>
      <p:ext uri="{BB962C8B-B14F-4D97-AF65-F5344CB8AC3E}">
        <p14:creationId xmlns:p14="http://schemas.microsoft.com/office/powerpoint/2010/main" val="1138085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361CBB56-7606-405B-814D-580AF3E19F71}" type="datetimeFigureOut">
              <a:rPr lang="en-AU" smtClean="0"/>
              <a:pPr/>
              <a:t>4/03/2013</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79F52672-3A4D-438C-8684-F40D75C9AA91}" type="slidenum">
              <a:rPr lang="en-AU" smtClean="0"/>
              <a:pPr/>
              <a:t>‹#›</a:t>
            </a:fld>
            <a:endParaRPr lang="en-AU" dirty="0"/>
          </a:p>
        </p:txBody>
      </p:sp>
    </p:spTree>
    <p:extLst>
      <p:ext uri="{BB962C8B-B14F-4D97-AF65-F5344CB8AC3E}">
        <p14:creationId xmlns:p14="http://schemas.microsoft.com/office/powerpoint/2010/main" val="2229553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361CBB56-7606-405B-814D-580AF3E19F71}" type="datetimeFigureOut">
              <a:rPr lang="en-AU" smtClean="0"/>
              <a:pPr/>
              <a:t>4/03/2013</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79F52672-3A4D-438C-8684-F40D75C9AA91}" type="slidenum">
              <a:rPr lang="en-AU" smtClean="0"/>
              <a:pPr/>
              <a:t>‹#›</a:t>
            </a:fld>
            <a:endParaRPr lang="en-AU" dirty="0"/>
          </a:p>
        </p:txBody>
      </p:sp>
    </p:spTree>
    <p:extLst>
      <p:ext uri="{BB962C8B-B14F-4D97-AF65-F5344CB8AC3E}">
        <p14:creationId xmlns:p14="http://schemas.microsoft.com/office/powerpoint/2010/main" val="1843896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1CBB56-7606-405B-814D-580AF3E19F71}" type="datetimeFigureOut">
              <a:rPr lang="en-AU" smtClean="0"/>
              <a:pPr/>
              <a:t>4/03/2013</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79F52672-3A4D-438C-8684-F40D75C9AA91}" type="slidenum">
              <a:rPr lang="en-AU" smtClean="0"/>
              <a:pPr/>
              <a:t>‹#›</a:t>
            </a:fld>
            <a:endParaRPr lang="en-AU" dirty="0"/>
          </a:p>
        </p:txBody>
      </p:sp>
    </p:spTree>
    <p:extLst>
      <p:ext uri="{BB962C8B-B14F-4D97-AF65-F5344CB8AC3E}">
        <p14:creationId xmlns:p14="http://schemas.microsoft.com/office/powerpoint/2010/main" val="3243721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1CBB56-7606-405B-814D-580AF3E19F71}" type="datetimeFigureOut">
              <a:rPr lang="en-AU" smtClean="0"/>
              <a:pPr/>
              <a:t>4/03/2013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79F52672-3A4D-438C-8684-F40D75C9AA91}" type="slidenum">
              <a:rPr lang="en-AU" smtClean="0"/>
              <a:pPr/>
              <a:t>‹#›</a:t>
            </a:fld>
            <a:endParaRPr lang="en-AU" dirty="0"/>
          </a:p>
        </p:txBody>
      </p:sp>
    </p:spTree>
    <p:extLst>
      <p:ext uri="{BB962C8B-B14F-4D97-AF65-F5344CB8AC3E}">
        <p14:creationId xmlns:p14="http://schemas.microsoft.com/office/powerpoint/2010/main" val="931697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1CBB56-7606-405B-814D-580AF3E19F71}" type="datetimeFigureOut">
              <a:rPr lang="en-AU" smtClean="0"/>
              <a:pPr/>
              <a:t>4/03/2013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79F52672-3A4D-438C-8684-F40D75C9AA91}" type="slidenum">
              <a:rPr lang="en-AU" smtClean="0"/>
              <a:pPr/>
              <a:t>‹#›</a:t>
            </a:fld>
            <a:endParaRPr lang="en-AU" dirty="0"/>
          </a:p>
        </p:txBody>
      </p:sp>
    </p:spTree>
    <p:extLst>
      <p:ext uri="{BB962C8B-B14F-4D97-AF65-F5344CB8AC3E}">
        <p14:creationId xmlns:p14="http://schemas.microsoft.com/office/powerpoint/2010/main" val="2437001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1CBB56-7606-405B-814D-580AF3E19F71}" type="datetimeFigureOut">
              <a:rPr lang="en-AU" smtClean="0"/>
              <a:pPr/>
              <a:t>4/03/2013</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52672-3A4D-438C-8684-F40D75C9AA91}" type="slidenum">
              <a:rPr lang="en-AU" smtClean="0"/>
              <a:pPr/>
              <a:t>‹#›</a:t>
            </a:fld>
            <a:endParaRPr lang="en-AU" dirty="0"/>
          </a:p>
        </p:txBody>
      </p:sp>
    </p:spTree>
    <p:extLst>
      <p:ext uri="{BB962C8B-B14F-4D97-AF65-F5344CB8AC3E}">
        <p14:creationId xmlns:p14="http://schemas.microsoft.com/office/powerpoint/2010/main" val="1072983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spcBef>
          <a:spcPct val="0"/>
        </a:spcBef>
        <a:buNone/>
        <a:defRPr sz="40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FAEDB97-A13E-7447-89A5-EC6AC6D583DD}" type="datetimeFigureOut">
              <a:rPr lang="en-US" smtClean="0">
                <a:solidFill>
                  <a:prstClr val="black">
                    <a:tint val="75000"/>
                  </a:prstClr>
                </a:solidFill>
              </a:rPr>
              <a:pPr defTabSz="457200"/>
              <a:t>3/4/2013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2E2813E-13D4-9D4A-AC66-CA76820FDC64}"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89979168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Lucida Grande"/>
        <a:buChar char="&g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PVoJQRBRvYk"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DoE8pmO7gkY&amp;feature=player_embedded"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hyperlink" Target="http://www.oecd.org/document/7/0,3746,en_2649_35845621_49428807_1_1_1_1,00.html" TargetMode="Externa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K0CEgHbkZ7I" TargetMode="External"/><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8" Type="http://schemas.openxmlformats.org/officeDocument/2006/relationships/hyperlink" Target="youtube.com/aitsleduau" TargetMode="External"/><Relationship Id="rId13" Type="http://schemas.openxmlformats.org/officeDocument/2006/relationships/image" Target="../media/image20.png"/><Relationship Id="rId3" Type="http://schemas.openxmlformats.org/officeDocument/2006/relationships/hyperlink" Target="aitsl.edu.au" TargetMode="External"/><Relationship Id="rId7" Type="http://schemas.openxmlformats.org/officeDocument/2006/relationships/hyperlink" Target="teacherfeature.aitsl.edu.au" TargetMode="External"/><Relationship Id="rId12"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hyperlink" Target="https://twitter.com/search?q=aitsl&amp;src=typd" TargetMode="External"/><Relationship Id="rId11" Type="http://schemas.openxmlformats.org/officeDocument/2006/relationships/image" Target="../media/image18.png"/><Relationship Id="rId5" Type="http://schemas.openxmlformats.org/officeDocument/2006/relationships/hyperlink" Target="mailto:performance@aitsl.edu.au" TargetMode="External"/><Relationship Id="rId10" Type="http://schemas.openxmlformats.org/officeDocument/2006/relationships/image" Target="../media/image17.png"/><Relationship Id="rId4" Type="http://schemas.openxmlformats.org/officeDocument/2006/relationships/hyperlink" Target="http://www.newsroom.aitsl.edu.au/" TargetMode="External"/><Relationship Id="rId9" Type="http://schemas.openxmlformats.org/officeDocument/2006/relationships/image" Target="../media/image16.png"/><Relationship Id="rId14" Type="http://schemas.openxmlformats.org/officeDocument/2006/relationships/hyperlink" Target="http://www.facebook.com/aits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EjMBxxNaboE"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txBox="1">
            <a:spLocks noGrp="1"/>
          </p:cNvSpPr>
          <p:nvPr>
            <p:ph type="subTitle" idx="4294967295"/>
          </p:nvPr>
        </p:nvSpPr>
        <p:spPr>
          <a:xfrm>
            <a:off x="6503" y="2395914"/>
            <a:ext cx="9144000" cy="2185214"/>
          </a:xfrm>
          <a:prstGeom prst="rect">
            <a:avLst/>
          </a:prstGeom>
          <a:noFill/>
        </p:spPr>
        <p:txBody>
          <a:bodyPr wrap="square" rtlCol="0">
            <a:spAutoFit/>
          </a:bodyPr>
          <a:lstStyle/>
          <a:p>
            <a:pPr algn="ctr">
              <a:buNone/>
            </a:pPr>
            <a:r>
              <a:rPr lang="en-AU" sz="4000" b="1" dirty="0" smtClean="0">
                <a:solidFill>
                  <a:srgbClr val="007583"/>
                </a:solidFill>
                <a:latin typeface="Arial" pitchFamily="34" charset="0"/>
                <a:ea typeface="+mj-ea"/>
                <a:cs typeface="Arial" pitchFamily="34" charset="0"/>
              </a:rPr>
              <a:t>Unpacking the </a:t>
            </a:r>
          </a:p>
          <a:p>
            <a:pPr algn="ctr">
              <a:buNone/>
            </a:pPr>
            <a:r>
              <a:rPr lang="en-AU" sz="4000" b="1" dirty="0" smtClean="0">
                <a:solidFill>
                  <a:srgbClr val="007583"/>
                </a:solidFill>
                <a:latin typeface="Arial" pitchFamily="34" charset="0"/>
                <a:ea typeface="+mj-ea"/>
                <a:cs typeface="Arial" pitchFamily="34" charset="0"/>
              </a:rPr>
              <a:t>Australian Teacher Performance </a:t>
            </a:r>
          </a:p>
          <a:p>
            <a:pPr algn="ctr">
              <a:buNone/>
            </a:pPr>
            <a:r>
              <a:rPr lang="en-AU" sz="4000" b="1" dirty="0" smtClean="0">
                <a:solidFill>
                  <a:srgbClr val="007583"/>
                </a:solidFill>
                <a:latin typeface="Arial" pitchFamily="34" charset="0"/>
                <a:ea typeface="+mj-ea"/>
                <a:cs typeface="Arial" pitchFamily="34" charset="0"/>
              </a:rPr>
              <a:t>and Development Framework</a:t>
            </a:r>
          </a:p>
        </p:txBody>
      </p:sp>
    </p:spTree>
    <p:extLst>
      <p:ext uri="{BB962C8B-B14F-4D97-AF65-F5344CB8AC3E}">
        <p14:creationId xmlns:p14="http://schemas.microsoft.com/office/powerpoint/2010/main" val="4103175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600" dirty="0" smtClean="0">
                <a:solidFill>
                  <a:srgbClr val="007583"/>
                </a:solidFill>
                <a:latin typeface="Arial" pitchFamily="34" charset="0"/>
                <a:cs typeface="Arial" pitchFamily="34" charset="0"/>
              </a:rPr>
              <a:t>Unpacking the Framework</a:t>
            </a:r>
            <a:endParaRPr lang="en-AU" sz="3600" dirty="0">
              <a:solidFill>
                <a:srgbClr val="007583"/>
              </a:solidFill>
              <a:latin typeface="Arial" pitchFamily="34" charset="0"/>
              <a:cs typeface="Arial" pitchFamily="34" charset="0"/>
            </a:endParaRPr>
          </a:p>
        </p:txBody>
      </p:sp>
      <p:sp>
        <p:nvSpPr>
          <p:cNvPr id="3" name="Content Placeholder 2"/>
          <p:cNvSpPr>
            <a:spLocks noGrp="1"/>
          </p:cNvSpPr>
          <p:nvPr>
            <p:ph idx="1"/>
          </p:nvPr>
        </p:nvSpPr>
        <p:spPr>
          <a:xfrm>
            <a:off x="251520" y="2308578"/>
            <a:ext cx="8435280" cy="3817585"/>
          </a:xfrm>
        </p:spPr>
        <p:txBody>
          <a:bodyPr>
            <a:noAutofit/>
          </a:bodyPr>
          <a:lstStyle/>
          <a:p>
            <a:pPr>
              <a:spcBef>
                <a:spcPts val="1000"/>
              </a:spcBef>
              <a:buClr>
                <a:srgbClr val="007583"/>
              </a:buClr>
              <a:buNone/>
            </a:pPr>
            <a:endParaRPr lang="en-AU" sz="2000" dirty="0" smtClean="0">
              <a:solidFill>
                <a:schemeClr val="tx1"/>
              </a:solidFill>
              <a:latin typeface="Arial" pitchFamily="34" charset="0"/>
              <a:cs typeface="Arial" pitchFamily="34" charset="0"/>
            </a:endParaRPr>
          </a:p>
          <a:p>
            <a:pPr>
              <a:spcBef>
                <a:spcPts val="1000"/>
              </a:spcBef>
              <a:buClr>
                <a:srgbClr val="007583"/>
              </a:buClr>
              <a:buFont typeface="Arial" pitchFamily="34" charset="0"/>
              <a:buChar char="&gt;"/>
            </a:pPr>
            <a:r>
              <a:rPr lang="en-AU" dirty="0" smtClean="0">
                <a:solidFill>
                  <a:schemeClr val="tx1"/>
                </a:solidFill>
                <a:latin typeface="Arial" pitchFamily="34" charset="0"/>
                <a:cs typeface="Arial" pitchFamily="34" charset="0"/>
              </a:rPr>
              <a:t>A culture of performance and </a:t>
            </a:r>
            <a:br>
              <a:rPr lang="en-AU" dirty="0" smtClean="0">
                <a:solidFill>
                  <a:schemeClr val="tx1"/>
                </a:solidFill>
                <a:latin typeface="Arial" pitchFamily="34" charset="0"/>
                <a:cs typeface="Arial" pitchFamily="34" charset="0"/>
              </a:rPr>
            </a:br>
            <a:r>
              <a:rPr lang="en-AU" dirty="0" smtClean="0">
                <a:solidFill>
                  <a:schemeClr val="tx1"/>
                </a:solidFill>
                <a:latin typeface="Arial" pitchFamily="34" charset="0"/>
                <a:cs typeface="Arial" pitchFamily="34" charset="0"/>
              </a:rPr>
              <a:t>development</a:t>
            </a:r>
          </a:p>
          <a:p>
            <a:pPr>
              <a:spcBef>
                <a:spcPts val="1000"/>
              </a:spcBef>
              <a:buClr>
                <a:srgbClr val="007583"/>
              </a:buClr>
              <a:buFont typeface="Arial" pitchFamily="34" charset="0"/>
              <a:buChar char="&gt;"/>
            </a:pPr>
            <a:r>
              <a:rPr lang="en-AU" dirty="0" smtClean="0">
                <a:solidFill>
                  <a:schemeClr val="tx1"/>
                </a:solidFill>
                <a:latin typeface="Arial" pitchFamily="34" charset="0"/>
                <a:cs typeface="Arial" pitchFamily="34" charset="0"/>
              </a:rPr>
              <a:t>Performance and development cycle </a:t>
            </a:r>
          </a:p>
          <a:p>
            <a:pPr>
              <a:spcBef>
                <a:spcPts val="1000"/>
              </a:spcBef>
              <a:buClr>
                <a:srgbClr val="007583"/>
              </a:buClr>
              <a:buFont typeface="Arial" pitchFamily="34" charset="0"/>
              <a:buChar char="&gt;"/>
            </a:pPr>
            <a:r>
              <a:rPr lang="en-AU" dirty="0" smtClean="0">
                <a:solidFill>
                  <a:schemeClr val="tx1"/>
                </a:solidFill>
                <a:latin typeface="Arial" pitchFamily="34" charset="0"/>
                <a:cs typeface="Arial" pitchFamily="34" charset="0"/>
              </a:rPr>
              <a:t>Essential elements</a:t>
            </a:r>
          </a:p>
          <a:p>
            <a:pPr>
              <a:spcBef>
                <a:spcPts val="1000"/>
              </a:spcBef>
              <a:buClr>
                <a:srgbClr val="007583"/>
              </a:buClr>
              <a:buFont typeface="Arial" pitchFamily="34" charset="0"/>
              <a:buChar char="&gt;"/>
            </a:pPr>
            <a:r>
              <a:rPr lang="en-AU" dirty="0" smtClean="0">
                <a:solidFill>
                  <a:schemeClr val="tx1"/>
                </a:solidFill>
                <a:latin typeface="Arial" pitchFamily="34" charset="0"/>
                <a:cs typeface="Arial" pitchFamily="34" charset="0"/>
              </a:rPr>
              <a:t>Importance of implementation</a:t>
            </a:r>
          </a:p>
        </p:txBody>
      </p:sp>
      <p:pic>
        <p:nvPicPr>
          <p:cNvPr id="5" name="Picture 4"/>
          <p:cNvPicPr>
            <a:picLocks noChangeAspect="1"/>
          </p:cNvPicPr>
          <p:nvPr/>
        </p:nvPicPr>
        <p:blipFill rotWithShape="1">
          <a:blip r:embed="rId3" cstate="print"/>
          <a:srcRect l="33411" t="16490" r="31682" b="5053"/>
          <a:stretch/>
        </p:blipFill>
        <p:spPr bwMode="auto">
          <a:xfrm>
            <a:off x="5940152" y="2060848"/>
            <a:ext cx="2625334" cy="3687940"/>
          </a:xfrm>
          <a:prstGeom prst="rect">
            <a:avLst/>
          </a:prstGeom>
          <a:ln>
            <a:solidFill>
              <a:srgbClr val="007583"/>
            </a:solidFill>
          </a:ln>
          <a:scene3d>
            <a:camera prst="perspectiveContrastingLeftFacing">
              <a:rot lat="513177" lon="1424688" rev="21185268"/>
            </a:camera>
            <a:lightRig rig="threePt" dir="t"/>
          </a:scene3d>
          <a:extLst>
            <a:ext uri="{53640926-AAD7-44D8-BBD7-CCE9431645EC}">
              <a14:shadowObscured xmlns:a14="http://schemas.microsoft.com/office/drawing/2010/main"/>
            </a:ext>
          </a:extLst>
        </p:spPr>
      </p:pic>
    </p:spTree>
    <p:extLst>
      <p:ext uri="{BB962C8B-B14F-4D97-AF65-F5344CB8AC3E}">
        <p14:creationId xmlns:p14="http://schemas.microsoft.com/office/powerpoint/2010/main" val="3327495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3" y="1050878"/>
            <a:ext cx="8817428" cy="1143000"/>
          </a:xfrm>
        </p:spPr>
        <p:txBody>
          <a:bodyPr>
            <a:noAutofit/>
          </a:bodyPr>
          <a:lstStyle/>
          <a:p>
            <a:pPr algn="l"/>
            <a:r>
              <a:rPr lang="en-AU" sz="3600" dirty="0" smtClean="0">
                <a:solidFill>
                  <a:srgbClr val="007583"/>
                </a:solidFill>
                <a:latin typeface="Arial" pitchFamily="34" charset="0"/>
                <a:cs typeface="Arial" pitchFamily="34" charset="0"/>
              </a:rPr>
              <a:t>Performance and development culture</a:t>
            </a:r>
            <a:endParaRPr lang="en-AU" sz="3600" dirty="0">
              <a:solidFill>
                <a:srgbClr val="007583"/>
              </a:solidFill>
              <a:latin typeface="Arial" pitchFamily="34" charset="0"/>
              <a:cs typeface="Arial" pitchFamily="34" charset="0"/>
            </a:endParaRPr>
          </a:p>
        </p:txBody>
      </p:sp>
      <p:pic>
        <p:nvPicPr>
          <p:cNvPr id="6" name="Picture 5" descr="C:\Users\bgazzara\AppData\Local\Microsoft\Windows\Temporary Internet Files\Content.Word\Framework diagram- Performance and development cycle illustration2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6824" y="2852936"/>
            <a:ext cx="4575033" cy="3525826"/>
          </a:xfrm>
          <a:prstGeom prst="rect">
            <a:avLst/>
          </a:prstGeom>
          <a:noFill/>
          <a:ln>
            <a:noFill/>
          </a:ln>
        </p:spPr>
      </p:pic>
      <p:sp>
        <p:nvSpPr>
          <p:cNvPr id="3" name="Rectangle 2"/>
          <p:cNvSpPr/>
          <p:nvPr/>
        </p:nvSpPr>
        <p:spPr>
          <a:xfrm>
            <a:off x="182121" y="2358627"/>
            <a:ext cx="4572000" cy="2821285"/>
          </a:xfrm>
          <a:prstGeom prst="rect">
            <a:avLst/>
          </a:prstGeom>
        </p:spPr>
        <p:txBody>
          <a:bodyPr>
            <a:spAutoFit/>
          </a:bodyPr>
          <a:lstStyle/>
          <a:p>
            <a:pPr marL="342900" lvl="0" indent="-342900">
              <a:spcBef>
                <a:spcPts val="1000"/>
              </a:spcBef>
              <a:buClr>
                <a:srgbClr val="007583"/>
              </a:buClr>
              <a:buFont typeface="Arial" pitchFamily="34" charset="0"/>
              <a:buChar char="&gt;"/>
            </a:pPr>
            <a:r>
              <a:rPr lang="en-AU" sz="2400" dirty="0">
                <a:solidFill>
                  <a:prstClr val="black"/>
                </a:solidFill>
                <a:latin typeface="Arial" pitchFamily="34" charset="0"/>
                <a:cs typeface="Arial" pitchFamily="34" charset="0"/>
              </a:rPr>
              <a:t>Focus on </a:t>
            </a:r>
            <a:r>
              <a:rPr lang="en-AU" sz="2400" b="1" dirty="0">
                <a:solidFill>
                  <a:prstClr val="black"/>
                </a:solidFill>
                <a:latin typeface="Arial" pitchFamily="34" charset="0"/>
                <a:cs typeface="Arial" pitchFamily="34" charset="0"/>
              </a:rPr>
              <a:t>student outcomes</a:t>
            </a:r>
          </a:p>
          <a:p>
            <a:pPr marL="342900" lvl="0" indent="-342900">
              <a:spcBef>
                <a:spcPts val="1000"/>
              </a:spcBef>
              <a:buClr>
                <a:srgbClr val="007583"/>
              </a:buClr>
              <a:buFont typeface="Arial" pitchFamily="34" charset="0"/>
              <a:buChar char="&gt;"/>
            </a:pPr>
            <a:r>
              <a:rPr lang="en-AU" sz="2400" dirty="0">
                <a:solidFill>
                  <a:prstClr val="black"/>
                </a:solidFill>
                <a:latin typeface="Arial" pitchFamily="34" charset="0"/>
                <a:cs typeface="Arial" pitchFamily="34" charset="0"/>
              </a:rPr>
              <a:t>A clear understanding of </a:t>
            </a:r>
            <a:r>
              <a:rPr lang="en-AU" sz="2400" b="1" dirty="0">
                <a:solidFill>
                  <a:prstClr val="black"/>
                </a:solidFill>
                <a:latin typeface="Arial" pitchFamily="34" charset="0"/>
                <a:cs typeface="Arial" pitchFamily="34" charset="0"/>
              </a:rPr>
              <a:t>effective teaching</a:t>
            </a:r>
          </a:p>
          <a:p>
            <a:pPr marL="342900" lvl="0" indent="-342900">
              <a:spcBef>
                <a:spcPts val="1000"/>
              </a:spcBef>
              <a:buClr>
                <a:srgbClr val="007583"/>
              </a:buClr>
              <a:buFont typeface="Arial" pitchFamily="34" charset="0"/>
              <a:buChar char="&gt;"/>
            </a:pPr>
            <a:r>
              <a:rPr lang="en-AU" sz="2400" b="1" dirty="0">
                <a:solidFill>
                  <a:prstClr val="black"/>
                </a:solidFill>
                <a:latin typeface="Arial" pitchFamily="34" charset="0"/>
                <a:cs typeface="Arial" pitchFamily="34" charset="0"/>
              </a:rPr>
              <a:t>Leadership</a:t>
            </a:r>
          </a:p>
          <a:p>
            <a:pPr marL="342900" lvl="0" indent="-342900">
              <a:spcBef>
                <a:spcPts val="1000"/>
              </a:spcBef>
              <a:buClr>
                <a:srgbClr val="007583"/>
              </a:buClr>
              <a:buFont typeface="Arial" pitchFamily="34" charset="0"/>
              <a:buChar char="&gt;"/>
            </a:pPr>
            <a:r>
              <a:rPr lang="en-AU" sz="2400" b="1" dirty="0">
                <a:solidFill>
                  <a:prstClr val="black"/>
                </a:solidFill>
                <a:latin typeface="Arial" pitchFamily="34" charset="0"/>
                <a:cs typeface="Arial" pitchFamily="34" charset="0"/>
              </a:rPr>
              <a:t>Flexibility</a:t>
            </a:r>
          </a:p>
          <a:p>
            <a:pPr marL="342900" lvl="0" indent="-342900">
              <a:spcBef>
                <a:spcPts val="1000"/>
              </a:spcBef>
              <a:buClr>
                <a:srgbClr val="007583"/>
              </a:buClr>
              <a:buFont typeface="Arial" pitchFamily="34" charset="0"/>
              <a:buChar char="&gt;"/>
            </a:pPr>
            <a:r>
              <a:rPr lang="en-AU" sz="2400" b="1" dirty="0">
                <a:solidFill>
                  <a:prstClr val="black"/>
                </a:solidFill>
                <a:latin typeface="Arial" pitchFamily="34" charset="0"/>
                <a:cs typeface="Arial" pitchFamily="34" charset="0"/>
              </a:rPr>
              <a:t>Coherence</a:t>
            </a:r>
          </a:p>
        </p:txBody>
      </p:sp>
    </p:spTree>
    <p:extLst>
      <p:ext uri="{BB962C8B-B14F-4D97-AF65-F5344CB8AC3E}">
        <p14:creationId xmlns:p14="http://schemas.microsoft.com/office/powerpoint/2010/main" val="3421243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052736"/>
            <a:ext cx="8435280" cy="1143000"/>
          </a:xfrm>
        </p:spPr>
        <p:txBody>
          <a:bodyPr>
            <a:noAutofit/>
          </a:bodyPr>
          <a:lstStyle/>
          <a:p>
            <a:pPr algn="l"/>
            <a:r>
              <a:rPr lang="en-AU" sz="3600" dirty="0"/>
              <a:t>Activity</a:t>
            </a:r>
            <a:r>
              <a:rPr lang="en-AU" sz="3600" dirty="0" smtClean="0"/>
              <a:t>: Performance and development culture</a:t>
            </a:r>
            <a:endParaRPr lang="en-AU" sz="3600" dirty="0"/>
          </a:p>
        </p:txBody>
      </p:sp>
      <p:sp>
        <p:nvSpPr>
          <p:cNvPr id="3" name="Content Placeholder 2"/>
          <p:cNvSpPr>
            <a:spLocks noGrp="1"/>
          </p:cNvSpPr>
          <p:nvPr>
            <p:ph idx="1"/>
          </p:nvPr>
        </p:nvSpPr>
        <p:spPr>
          <a:xfrm>
            <a:off x="323528" y="2564905"/>
            <a:ext cx="8373616" cy="2304256"/>
          </a:xfrm>
        </p:spPr>
        <p:txBody>
          <a:bodyPr>
            <a:noAutofit/>
          </a:bodyPr>
          <a:lstStyle/>
          <a:p>
            <a:pPr>
              <a:buClr>
                <a:srgbClr val="007583"/>
              </a:buClr>
            </a:pPr>
            <a:r>
              <a:rPr lang="en-AU" sz="3200" dirty="0" smtClean="0">
                <a:solidFill>
                  <a:schemeClr val="tx1"/>
                </a:solidFill>
              </a:rPr>
              <a:t>Identify </a:t>
            </a:r>
            <a:r>
              <a:rPr lang="en-AU" sz="3200" dirty="0">
                <a:solidFill>
                  <a:schemeClr val="tx1"/>
                </a:solidFill>
              </a:rPr>
              <a:t>processes within </a:t>
            </a:r>
            <a:r>
              <a:rPr lang="en-AU" sz="3200" dirty="0" smtClean="0">
                <a:solidFill>
                  <a:schemeClr val="tx1"/>
                </a:solidFill>
              </a:rPr>
              <a:t>your school that support the performance </a:t>
            </a:r>
            <a:r>
              <a:rPr lang="en-AU" sz="3200" dirty="0">
                <a:solidFill>
                  <a:schemeClr val="tx1"/>
                </a:solidFill>
              </a:rPr>
              <a:t>and development </a:t>
            </a:r>
            <a:r>
              <a:rPr lang="en-AU" sz="3200" dirty="0" smtClean="0">
                <a:solidFill>
                  <a:schemeClr val="tx1"/>
                </a:solidFill>
              </a:rPr>
              <a:t>culture components outlined </a:t>
            </a:r>
            <a:r>
              <a:rPr lang="en-AU" sz="3200" dirty="0">
                <a:solidFill>
                  <a:schemeClr val="tx1"/>
                </a:solidFill>
              </a:rPr>
              <a:t>i</a:t>
            </a:r>
            <a:r>
              <a:rPr lang="en-AU" sz="3200" dirty="0" smtClean="0">
                <a:solidFill>
                  <a:schemeClr val="tx1"/>
                </a:solidFill>
              </a:rPr>
              <a:t>n the Framework</a:t>
            </a:r>
          </a:p>
        </p:txBody>
      </p:sp>
      <p:grpSp>
        <p:nvGrpSpPr>
          <p:cNvPr id="4" name="Group 3"/>
          <p:cNvGrpSpPr>
            <a:grpSpLocks/>
          </p:cNvGrpSpPr>
          <p:nvPr/>
        </p:nvGrpSpPr>
        <p:grpSpPr bwMode="auto">
          <a:xfrm>
            <a:off x="7917177" y="5588543"/>
            <a:ext cx="915035" cy="977265"/>
            <a:chOff x="1111" y="39"/>
            <a:chExt cx="1441" cy="1539"/>
          </a:xfrm>
        </p:grpSpPr>
        <p:sp>
          <p:nvSpPr>
            <p:cNvPr id="5" name="Freeform 4"/>
            <p:cNvSpPr>
              <a:spLocks/>
            </p:cNvSpPr>
            <p:nvPr/>
          </p:nvSpPr>
          <p:spPr bwMode="auto">
            <a:xfrm>
              <a:off x="1111" y="673"/>
              <a:ext cx="748" cy="748"/>
            </a:xfrm>
            <a:custGeom>
              <a:avLst/>
              <a:gdLst>
                <a:gd name="T0" fmla="*/ 631 w 748"/>
                <a:gd name="T1" fmla="*/ 157 h 748"/>
                <a:gd name="T2" fmla="*/ 590 w 748"/>
                <a:gd name="T3" fmla="*/ 164 h 748"/>
                <a:gd name="T4" fmla="*/ 555 w 748"/>
                <a:gd name="T5" fmla="*/ 185 h 748"/>
                <a:gd name="T6" fmla="*/ 547 w 748"/>
                <a:gd name="T7" fmla="*/ 66 h 748"/>
                <a:gd name="T8" fmla="*/ 532 w 748"/>
                <a:gd name="T9" fmla="*/ 24 h 748"/>
                <a:gd name="T10" fmla="*/ 496 w 748"/>
                <a:gd name="T11" fmla="*/ 1 h 748"/>
                <a:gd name="T12" fmla="*/ 370 w 748"/>
                <a:gd name="T13" fmla="*/ 0 h 748"/>
                <a:gd name="T14" fmla="*/ 386 w 748"/>
                <a:gd name="T15" fmla="*/ 36 h 748"/>
                <a:gd name="T16" fmla="*/ 390 w 748"/>
                <a:gd name="T17" fmla="*/ 64 h 748"/>
                <a:gd name="T18" fmla="*/ 381 w 748"/>
                <a:gd name="T19" fmla="*/ 108 h 748"/>
                <a:gd name="T20" fmla="*/ 357 w 748"/>
                <a:gd name="T21" fmla="*/ 144 h 748"/>
                <a:gd name="T22" fmla="*/ 322 w 748"/>
                <a:gd name="T23" fmla="*/ 170 h 748"/>
                <a:gd name="T24" fmla="*/ 279 w 748"/>
                <a:gd name="T25" fmla="*/ 180 h 748"/>
                <a:gd name="T26" fmla="*/ 250 w 748"/>
                <a:gd name="T27" fmla="*/ 178 h 748"/>
                <a:gd name="T28" fmla="*/ 210 w 748"/>
                <a:gd name="T29" fmla="*/ 162 h 748"/>
                <a:gd name="T30" fmla="*/ 178 w 748"/>
                <a:gd name="T31" fmla="*/ 132 h 748"/>
                <a:gd name="T32" fmla="*/ 160 w 748"/>
                <a:gd name="T33" fmla="*/ 92 h 748"/>
                <a:gd name="T34" fmla="*/ 157 w 748"/>
                <a:gd name="T35" fmla="*/ 64 h 748"/>
                <a:gd name="T36" fmla="*/ 164 w 748"/>
                <a:gd name="T37" fmla="*/ 24 h 748"/>
                <a:gd name="T38" fmla="*/ 176 w 748"/>
                <a:gd name="T39" fmla="*/ 0 h 748"/>
                <a:gd name="T40" fmla="*/ 43 w 748"/>
                <a:gd name="T41" fmla="*/ 3 h 748"/>
                <a:gd name="T42" fmla="*/ 10 w 748"/>
                <a:gd name="T43" fmla="*/ 30 h 748"/>
                <a:gd name="T44" fmla="*/ 0 w 748"/>
                <a:gd name="T45" fmla="*/ 66 h 748"/>
                <a:gd name="T46" fmla="*/ 3 w 748"/>
                <a:gd name="T47" fmla="*/ 503 h 748"/>
                <a:gd name="T48" fmla="*/ 30 w 748"/>
                <a:gd name="T49" fmla="*/ 537 h 748"/>
                <a:gd name="T50" fmla="*/ 66 w 748"/>
                <a:gd name="T51" fmla="*/ 547 h 748"/>
                <a:gd name="T52" fmla="*/ 180 w 748"/>
                <a:gd name="T53" fmla="*/ 562 h 748"/>
                <a:gd name="T54" fmla="*/ 162 w 748"/>
                <a:gd name="T55" fmla="*/ 598 h 748"/>
                <a:gd name="T56" fmla="*/ 157 w 748"/>
                <a:gd name="T57" fmla="*/ 631 h 748"/>
                <a:gd name="T58" fmla="*/ 165 w 748"/>
                <a:gd name="T59" fmla="*/ 675 h 748"/>
                <a:gd name="T60" fmla="*/ 189 w 748"/>
                <a:gd name="T61" fmla="*/ 712 h 748"/>
                <a:gd name="T62" fmla="*/ 224 w 748"/>
                <a:gd name="T63" fmla="*/ 737 h 748"/>
                <a:gd name="T64" fmla="*/ 268 w 748"/>
                <a:gd name="T65" fmla="*/ 747 h 748"/>
                <a:gd name="T66" fmla="*/ 296 w 748"/>
                <a:gd name="T67" fmla="*/ 745 h 748"/>
                <a:gd name="T68" fmla="*/ 337 w 748"/>
                <a:gd name="T69" fmla="*/ 729 h 748"/>
                <a:gd name="T70" fmla="*/ 368 w 748"/>
                <a:gd name="T71" fmla="*/ 699 h 748"/>
                <a:gd name="T72" fmla="*/ 386 w 748"/>
                <a:gd name="T73" fmla="*/ 659 h 748"/>
                <a:gd name="T74" fmla="*/ 390 w 748"/>
                <a:gd name="T75" fmla="*/ 631 h 748"/>
                <a:gd name="T76" fmla="*/ 382 w 748"/>
                <a:gd name="T77" fmla="*/ 590 h 748"/>
                <a:gd name="T78" fmla="*/ 362 w 748"/>
                <a:gd name="T79" fmla="*/ 555 h 748"/>
                <a:gd name="T80" fmla="*/ 481 w 748"/>
                <a:gd name="T81" fmla="*/ 547 h 748"/>
                <a:gd name="T82" fmla="*/ 522 w 748"/>
                <a:gd name="T83" fmla="*/ 532 h 748"/>
                <a:gd name="T84" fmla="*/ 545 w 748"/>
                <a:gd name="T85" fmla="*/ 496 h 748"/>
                <a:gd name="T86" fmla="*/ 547 w 748"/>
                <a:gd name="T87" fmla="*/ 353 h 748"/>
                <a:gd name="T88" fmla="*/ 579 w 748"/>
                <a:gd name="T89" fmla="*/ 377 h 748"/>
                <a:gd name="T90" fmla="*/ 619 w 748"/>
                <a:gd name="T91" fmla="*/ 389 h 748"/>
                <a:gd name="T92" fmla="*/ 654 w 748"/>
                <a:gd name="T93" fmla="*/ 387 h 748"/>
                <a:gd name="T94" fmla="*/ 695 w 748"/>
                <a:gd name="T95" fmla="*/ 371 h 748"/>
                <a:gd name="T96" fmla="*/ 726 w 748"/>
                <a:gd name="T97" fmla="*/ 341 h 748"/>
                <a:gd name="T98" fmla="*/ 744 w 748"/>
                <a:gd name="T99" fmla="*/ 301 h 748"/>
                <a:gd name="T100" fmla="*/ 748 w 748"/>
                <a:gd name="T101" fmla="*/ 273 h 748"/>
                <a:gd name="T102" fmla="*/ 739 w 748"/>
                <a:gd name="T103" fmla="*/ 229 h 748"/>
                <a:gd name="T104" fmla="*/ 715 w 748"/>
                <a:gd name="T105" fmla="*/ 193 h 748"/>
                <a:gd name="T106" fmla="*/ 680 w 748"/>
                <a:gd name="T107" fmla="*/ 168 h 748"/>
                <a:gd name="T108" fmla="*/ 637 w 748"/>
                <a:gd name="T109" fmla="*/ 157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8" h="748">
                  <a:moveTo>
                    <a:pt x="637" y="157"/>
                  </a:moveTo>
                  <a:lnTo>
                    <a:pt x="631" y="157"/>
                  </a:lnTo>
                  <a:lnTo>
                    <a:pt x="610" y="159"/>
                  </a:lnTo>
                  <a:lnTo>
                    <a:pt x="590" y="164"/>
                  </a:lnTo>
                  <a:lnTo>
                    <a:pt x="572" y="173"/>
                  </a:lnTo>
                  <a:lnTo>
                    <a:pt x="555" y="185"/>
                  </a:lnTo>
                  <a:lnTo>
                    <a:pt x="547" y="193"/>
                  </a:lnTo>
                  <a:lnTo>
                    <a:pt x="547" y="66"/>
                  </a:lnTo>
                  <a:lnTo>
                    <a:pt x="543" y="43"/>
                  </a:lnTo>
                  <a:lnTo>
                    <a:pt x="532" y="24"/>
                  </a:lnTo>
                  <a:lnTo>
                    <a:pt x="516" y="10"/>
                  </a:lnTo>
                  <a:lnTo>
                    <a:pt x="496" y="1"/>
                  </a:lnTo>
                  <a:lnTo>
                    <a:pt x="481" y="0"/>
                  </a:lnTo>
                  <a:lnTo>
                    <a:pt x="370" y="0"/>
                  </a:lnTo>
                  <a:lnTo>
                    <a:pt x="380" y="17"/>
                  </a:lnTo>
                  <a:lnTo>
                    <a:pt x="386" y="36"/>
                  </a:lnTo>
                  <a:lnTo>
                    <a:pt x="389" y="56"/>
                  </a:lnTo>
                  <a:lnTo>
                    <a:pt x="390" y="64"/>
                  </a:lnTo>
                  <a:lnTo>
                    <a:pt x="387" y="87"/>
                  </a:lnTo>
                  <a:lnTo>
                    <a:pt x="381" y="108"/>
                  </a:lnTo>
                  <a:lnTo>
                    <a:pt x="371" y="127"/>
                  </a:lnTo>
                  <a:lnTo>
                    <a:pt x="357" y="144"/>
                  </a:lnTo>
                  <a:lnTo>
                    <a:pt x="341" y="159"/>
                  </a:lnTo>
                  <a:lnTo>
                    <a:pt x="322" y="170"/>
                  </a:lnTo>
                  <a:lnTo>
                    <a:pt x="301" y="177"/>
                  </a:lnTo>
                  <a:lnTo>
                    <a:pt x="279" y="180"/>
                  </a:lnTo>
                  <a:lnTo>
                    <a:pt x="273" y="180"/>
                  </a:lnTo>
                  <a:lnTo>
                    <a:pt x="250" y="178"/>
                  </a:lnTo>
                  <a:lnTo>
                    <a:pt x="229" y="172"/>
                  </a:lnTo>
                  <a:lnTo>
                    <a:pt x="210" y="162"/>
                  </a:lnTo>
                  <a:lnTo>
                    <a:pt x="193" y="148"/>
                  </a:lnTo>
                  <a:lnTo>
                    <a:pt x="178" y="132"/>
                  </a:lnTo>
                  <a:lnTo>
                    <a:pt x="167" y="113"/>
                  </a:lnTo>
                  <a:lnTo>
                    <a:pt x="160" y="92"/>
                  </a:lnTo>
                  <a:lnTo>
                    <a:pt x="157" y="69"/>
                  </a:lnTo>
                  <a:lnTo>
                    <a:pt x="157" y="64"/>
                  </a:lnTo>
                  <a:lnTo>
                    <a:pt x="159" y="43"/>
                  </a:lnTo>
                  <a:lnTo>
                    <a:pt x="164" y="24"/>
                  </a:lnTo>
                  <a:lnTo>
                    <a:pt x="172" y="6"/>
                  </a:lnTo>
                  <a:lnTo>
                    <a:pt x="176" y="0"/>
                  </a:lnTo>
                  <a:lnTo>
                    <a:pt x="66" y="0"/>
                  </a:lnTo>
                  <a:lnTo>
                    <a:pt x="43" y="3"/>
                  </a:lnTo>
                  <a:lnTo>
                    <a:pt x="24" y="14"/>
                  </a:lnTo>
                  <a:lnTo>
                    <a:pt x="10" y="30"/>
                  </a:lnTo>
                  <a:lnTo>
                    <a:pt x="1" y="50"/>
                  </a:lnTo>
                  <a:lnTo>
                    <a:pt x="0" y="66"/>
                  </a:lnTo>
                  <a:lnTo>
                    <a:pt x="0" y="481"/>
                  </a:lnTo>
                  <a:lnTo>
                    <a:pt x="3" y="503"/>
                  </a:lnTo>
                  <a:lnTo>
                    <a:pt x="14" y="522"/>
                  </a:lnTo>
                  <a:lnTo>
                    <a:pt x="30" y="537"/>
                  </a:lnTo>
                  <a:lnTo>
                    <a:pt x="50" y="545"/>
                  </a:lnTo>
                  <a:lnTo>
                    <a:pt x="66" y="547"/>
                  </a:lnTo>
                  <a:lnTo>
                    <a:pt x="193" y="547"/>
                  </a:lnTo>
                  <a:lnTo>
                    <a:pt x="180" y="562"/>
                  </a:lnTo>
                  <a:lnTo>
                    <a:pt x="169" y="579"/>
                  </a:lnTo>
                  <a:lnTo>
                    <a:pt x="162" y="598"/>
                  </a:lnTo>
                  <a:lnTo>
                    <a:pt x="157" y="619"/>
                  </a:lnTo>
                  <a:lnTo>
                    <a:pt x="157" y="631"/>
                  </a:lnTo>
                  <a:lnTo>
                    <a:pt x="159" y="654"/>
                  </a:lnTo>
                  <a:lnTo>
                    <a:pt x="165" y="675"/>
                  </a:lnTo>
                  <a:lnTo>
                    <a:pt x="176" y="695"/>
                  </a:lnTo>
                  <a:lnTo>
                    <a:pt x="189" y="712"/>
                  </a:lnTo>
                  <a:lnTo>
                    <a:pt x="206" y="726"/>
                  </a:lnTo>
                  <a:lnTo>
                    <a:pt x="224" y="737"/>
                  </a:lnTo>
                  <a:lnTo>
                    <a:pt x="245" y="744"/>
                  </a:lnTo>
                  <a:lnTo>
                    <a:pt x="268" y="747"/>
                  </a:lnTo>
                  <a:lnTo>
                    <a:pt x="273" y="748"/>
                  </a:lnTo>
                  <a:lnTo>
                    <a:pt x="296" y="745"/>
                  </a:lnTo>
                  <a:lnTo>
                    <a:pt x="317" y="739"/>
                  </a:lnTo>
                  <a:lnTo>
                    <a:pt x="337" y="729"/>
                  </a:lnTo>
                  <a:lnTo>
                    <a:pt x="354" y="715"/>
                  </a:lnTo>
                  <a:lnTo>
                    <a:pt x="368" y="699"/>
                  </a:lnTo>
                  <a:lnTo>
                    <a:pt x="379" y="680"/>
                  </a:lnTo>
                  <a:lnTo>
                    <a:pt x="386" y="659"/>
                  </a:lnTo>
                  <a:lnTo>
                    <a:pt x="389" y="637"/>
                  </a:lnTo>
                  <a:lnTo>
                    <a:pt x="390" y="631"/>
                  </a:lnTo>
                  <a:lnTo>
                    <a:pt x="388" y="610"/>
                  </a:lnTo>
                  <a:lnTo>
                    <a:pt x="382" y="590"/>
                  </a:lnTo>
                  <a:lnTo>
                    <a:pt x="373" y="572"/>
                  </a:lnTo>
                  <a:lnTo>
                    <a:pt x="362" y="555"/>
                  </a:lnTo>
                  <a:lnTo>
                    <a:pt x="353" y="547"/>
                  </a:lnTo>
                  <a:lnTo>
                    <a:pt x="481" y="547"/>
                  </a:lnTo>
                  <a:lnTo>
                    <a:pt x="503" y="543"/>
                  </a:lnTo>
                  <a:lnTo>
                    <a:pt x="522" y="532"/>
                  </a:lnTo>
                  <a:lnTo>
                    <a:pt x="537" y="516"/>
                  </a:lnTo>
                  <a:lnTo>
                    <a:pt x="545" y="496"/>
                  </a:lnTo>
                  <a:lnTo>
                    <a:pt x="547" y="481"/>
                  </a:lnTo>
                  <a:lnTo>
                    <a:pt x="547" y="353"/>
                  </a:lnTo>
                  <a:lnTo>
                    <a:pt x="562" y="367"/>
                  </a:lnTo>
                  <a:lnTo>
                    <a:pt x="579" y="377"/>
                  </a:lnTo>
                  <a:lnTo>
                    <a:pt x="598" y="385"/>
                  </a:lnTo>
                  <a:lnTo>
                    <a:pt x="619" y="389"/>
                  </a:lnTo>
                  <a:lnTo>
                    <a:pt x="631" y="390"/>
                  </a:lnTo>
                  <a:lnTo>
                    <a:pt x="654" y="387"/>
                  </a:lnTo>
                  <a:lnTo>
                    <a:pt x="675" y="381"/>
                  </a:lnTo>
                  <a:lnTo>
                    <a:pt x="695" y="371"/>
                  </a:lnTo>
                  <a:lnTo>
                    <a:pt x="712" y="357"/>
                  </a:lnTo>
                  <a:lnTo>
                    <a:pt x="726" y="341"/>
                  </a:lnTo>
                  <a:lnTo>
                    <a:pt x="737" y="322"/>
                  </a:lnTo>
                  <a:lnTo>
                    <a:pt x="744" y="301"/>
                  </a:lnTo>
                  <a:lnTo>
                    <a:pt x="747" y="279"/>
                  </a:lnTo>
                  <a:lnTo>
                    <a:pt x="748" y="273"/>
                  </a:lnTo>
                  <a:lnTo>
                    <a:pt x="745" y="250"/>
                  </a:lnTo>
                  <a:lnTo>
                    <a:pt x="739" y="229"/>
                  </a:lnTo>
                  <a:lnTo>
                    <a:pt x="729" y="210"/>
                  </a:lnTo>
                  <a:lnTo>
                    <a:pt x="715" y="193"/>
                  </a:lnTo>
                  <a:lnTo>
                    <a:pt x="699" y="179"/>
                  </a:lnTo>
                  <a:lnTo>
                    <a:pt x="680" y="168"/>
                  </a:lnTo>
                  <a:lnTo>
                    <a:pt x="659" y="160"/>
                  </a:lnTo>
                  <a:lnTo>
                    <a:pt x="637" y="157"/>
                  </a:lnTo>
                  <a:close/>
                </a:path>
              </a:pathLst>
            </a:custGeom>
            <a:solidFill>
              <a:srgbClr val="00738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sp>
          <p:nvSpPr>
            <p:cNvPr id="6" name="Freeform 5"/>
            <p:cNvSpPr>
              <a:spLocks/>
            </p:cNvSpPr>
            <p:nvPr/>
          </p:nvSpPr>
          <p:spPr bwMode="auto">
            <a:xfrm>
              <a:off x="1823" y="850"/>
              <a:ext cx="729" cy="728"/>
            </a:xfrm>
            <a:custGeom>
              <a:avLst/>
              <a:gdLst>
                <a:gd name="T0" fmla="*/ 7 w 729"/>
                <a:gd name="T1" fmla="*/ 328 h 728"/>
                <a:gd name="T2" fmla="*/ 0 w 729"/>
                <a:gd name="T3" fmla="*/ 365 h 728"/>
                <a:gd name="T4" fmla="*/ 14 w 729"/>
                <a:gd name="T5" fmla="*/ 401 h 728"/>
                <a:gd name="T6" fmla="*/ 109 w 729"/>
                <a:gd name="T7" fmla="*/ 496 h 728"/>
                <a:gd name="T8" fmla="*/ 116 w 729"/>
                <a:gd name="T9" fmla="*/ 458 h 728"/>
                <a:gd name="T10" fmla="*/ 136 w 729"/>
                <a:gd name="T11" fmla="*/ 420 h 728"/>
                <a:gd name="T12" fmla="*/ 150 w 729"/>
                <a:gd name="T13" fmla="*/ 403 h 728"/>
                <a:gd name="T14" fmla="*/ 182 w 729"/>
                <a:gd name="T15" fmla="*/ 380 h 728"/>
                <a:gd name="T16" fmla="*/ 219 w 729"/>
                <a:gd name="T17" fmla="*/ 370 h 728"/>
                <a:gd name="T18" fmla="*/ 257 w 729"/>
                <a:gd name="T19" fmla="*/ 372 h 728"/>
                <a:gd name="T20" fmla="*/ 293 w 729"/>
                <a:gd name="T21" fmla="*/ 386 h 728"/>
                <a:gd name="T22" fmla="*/ 315 w 729"/>
                <a:gd name="T23" fmla="*/ 403 h 728"/>
                <a:gd name="T24" fmla="*/ 338 w 729"/>
                <a:gd name="T25" fmla="*/ 436 h 728"/>
                <a:gd name="T26" fmla="*/ 348 w 729"/>
                <a:gd name="T27" fmla="*/ 472 h 728"/>
                <a:gd name="T28" fmla="*/ 346 w 729"/>
                <a:gd name="T29" fmla="*/ 510 h 728"/>
                <a:gd name="T30" fmla="*/ 332 w 729"/>
                <a:gd name="T31" fmla="*/ 546 h 728"/>
                <a:gd name="T32" fmla="*/ 315 w 729"/>
                <a:gd name="T33" fmla="*/ 568 h 728"/>
                <a:gd name="T34" fmla="*/ 281 w 729"/>
                <a:gd name="T35" fmla="*/ 592 h 728"/>
                <a:gd name="T36" fmla="*/ 242 w 729"/>
                <a:gd name="T37" fmla="*/ 607 h 728"/>
                <a:gd name="T38" fmla="*/ 222 w 729"/>
                <a:gd name="T39" fmla="*/ 609 h 728"/>
                <a:gd name="T40" fmla="*/ 328 w 729"/>
                <a:gd name="T41" fmla="*/ 711 h 728"/>
                <a:gd name="T42" fmla="*/ 365 w 729"/>
                <a:gd name="T43" fmla="*/ 718 h 728"/>
                <a:gd name="T44" fmla="*/ 401 w 729"/>
                <a:gd name="T45" fmla="*/ 704 h 728"/>
                <a:gd name="T46" fmla="*/ 496 w 729"/>
                <a:gd name="T47" fmla="*/ 609 h 728"/>
                <a:gd name="T48" fmla="*/ 502 w 729"/>
                <a:gd name="T49" fmla="*/ 649 h 728"/>
                <a:gd name="T50" fmla="*/ 521 w 729"/>
                <a:gd name="T51" fmla="*/ 685 h 728"/>
                <a:gd name="T52" fmla="*/ 545 w 729"/>
                <a:gd name="T53" fmla="*/ 707 h 728"/>
                <a:gd name="T54" fmla="*/ 580 w 729"/>
                <a:gd name="T55" fmla="*/ 724 h 728"/>
                <a:gd name="T56" fmla="*/ 618 w 729"/>
                <a:gd name="T57" fmla="*/ 728 h 728"/>
                <a:gd name="T58" fmla="*/ 655 w 729"/>
                <a:gd name="T59" fmla="*/ 720 h 728"/>
                <a:gd name="T60" fmla="*/ 688 w 729"/>
                <a:gd name="T61" fmla="*/ 700 h 728"/>
                <a:gd name="T62" fmla="*/ 707 w 729"/>
                <a:gd name="T63" fmla="*/ 679 h 728"/>
                <a:gd name="T64" fmla="*/ 724 w 729"/>
                <a:gd name="T65" fmla="*/ 644 h 728"/>
                <a:gd name="T66" fmla="*/ 728 w 729"/>
                <a:gd name="T67" fmla="*/ 606 h 728"/>
                <a:gd name="T68" fmla="*/ 720 w 729"/>
                <a:gd name="T69" fmla="*/ 569 h 728"/>
                <a:gd name="T70" fmla="*/ 700 w 729"/>
                <a:gd name="T71" fmla="*/ 536 h 728"/>
                <a:gd name="T72" fmla="*/ 678 w 729"/>
                <a:gd name="T73" fmla="*/ 516 h 728"/>
                <a:gd name="T74" fmla="*/ 641 w 729"/>
                <a:gd name="T75" fmla="*/ 499 h 728"/>
                <a:gd name="T76" fmla="*/ 609 w 729"/>
                <a:gd name="T77" fmla="*/ 496 h 728"/>
                <a:gd name="T78" fmla="*/ 711 w 729"/>
                <a:gd name="T79" fmla="*/ 390 h 728"/>
                <a:gd name="T80" fmla="*/ 719 w 729"/>
                <a:gd name="T81" fmla="*/ 353 h 728"/>
                <a:gd name="T82" fmla="*/ 704 w 729"/>
                <a:gd name="T83" fmla="*/ 317 h 728"/>
                <a:gd name="T84" fmla="*/ 621 w 729"/>
                <a:gd name="T85" fmla="*/ 234 h 728"/>
                <a:gd name="T86" fmla="*/ 607 w 729"/>
                <a:gd name="T87" fmla="*/ 271 h 728"/>
                <a:gd name="T88" fmla="*/ 589 w 729"/>
                <a:gd name="T89" fmla="*/ 293 h 728"/>
                <a:gd name="T90" fmla="*/ 557 w 729"/>
                <a:gd name="T91" fmla="*/ 316 h 728"/>
                <a:gd name="T92" fmla="*/ 520 w 729"/>
                <a:gd name="T93" fmla="*/ 327 h 728"/>
                <a:gd name="T94" fmla="*/ 483 w 729"/>
                <a:gd name="T95" fmla="*/ 325 h 728"/>
                <a:gd name="T96" fmla="*/ 447 w 729"/>
                <a:gd name="T97" fmla="*/ 311 h 728"/>
                <a:gd name="T98" fmla="*/ 425 w 729"/>
                <a:gd name="T99" fmla="*/ 293 h 728"/>
                <a:gd name="T100" fmla="*/ 402 w 729"/>
                <a:gd name="T101" fmla="*/ 261 h 728"/>
                <a:gd name="T102" fmla="*/ 391 w 729"/>
                <a:gd name="T103" fmla="*/ 224 h 728"/>
                <a:gd name="T104" fmla="*/ 393 w 729"/>
                <a:gd name="T105" fmla="*/ 186 h 728"/>
                <a:gd name="T106" fmla="*/ 407 w 729"/>
                <a:gd name="T107" fmla="*/ 151 h 728"/>
                <a:gd name="T108" fmla="*/ 425 w 729"/>
                <a:gd name="T109" fmla="*/ 129 h 728"/>
                <a:gd name="T110" fmla="*/ 458 w 729"/>
                <a:gd name="T111" fmla="*/ 105 h 728"/>
                <a:gd name="T112" fmla="*/ 484 w 729"/>
                <a:gd name="T113" fmla="*/ 97 h 728"/>
                <a:gd name="T114" fmla="*/ 390 w 729"/>
                <a:gd name="T115" fmla="*/ 7 h 728"/>
                <a:gd name="T116" fmla="*/ 353 w 729"/>
                <a:gd name="T117" fmla="*/ 0 h 728"/>
                <a:gd name="T118" fmla="*/ 317 w 729"/>
                <a:gd name="T119" fmla="*/ 14 h 728"/>
                <a:gd name="T120" fmla="*/ 19 w 729"/>
                <a:gd name="T121" fmla="*/ 312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9" h="728">
                  <a:moveTo>
                    <a:pt x="19" y="312"/>
                  </a:moveTo>
                  <a:lnTo>
                    <a:pt x="7" y="328"/>
                  </a:lnTo>
                  <a:lnTo>
                    <a:pt x="0" y="346"/>
                  </a:lnTo>
                  <a:lnTo>
                    <a:pt x="0" y="365"/>
                  </a:lnTo>
                  <a:lnTo>
                    <a:pt x="4" y="384"/>
                  </a:lnTo>
                  <a:lnTo>
                    <a:pt x="14" y="401"/>
                  </a:lnTo>
                  <a:lnTo>
                    <a:pt x="19" y="406"/>
                  </a:lnTo>
                  <a:lnTo>
                    <a:pt x="109" y="496"/>
                  </a:lnTo>
                  <a:lnTo>
                    <a:pt x="111" y="478"/>
                  </a:lnTo>
                  <a:lnTo>
                    <a:pt x="116" y="458"/>
                  </a:lnTo>
                  <a:lnTo>
                    <a:pt x="125" y="439"/>
                  </a:lnTo>
                  <a:lnTo>
                    <a:pt x="136" y="420"/>
                  </a:lnTo>
                  <a:lnTo>
                    <a:pt x="149" y="404"/>
                  </a:lnTo>
                  <a:lnTo>
                    <a:pt x="150" y="403"/>
                  </a:lnTo>
                  <a:lnTo>
                    <a:pt x="165" y="390"/>
                  </a:lnTo>
                  <a:lnTo>
                    <a:pt x="182" y="380"/>
                  </a:lnTo>
                  <a:lnTo>
                    <a:pt x="200" y="374"/>
                  </a:lnTo>
                  <a:lnTo>
                    <a:pt x="219" y="370"/>
                  </a:lnTo>
                  <a:lnTo>
                    <a:pt x="238" y="369"/>
                  </a:lnTo>
                  <a:lnTo>
                    <a:pt x="257" y="372"/>
                  </a:lnTo>
                  <a:lnTo>
                    <a:pt x="275" y="377"/>
                  </a:lnTo>
                  <a:lnTo>
                    <a:pt x="293" y="386"/>
                  </a:lnTo>
                  <a:lnTo>
                    <a:pt x="309" y="398"/>
                  </a:lnTo>
                  <a:lnTo>
                    <a:pt x="315" y="403"/>
                  </a:lnTo>
                  <a:lnTo>
                    <a:pt x="328" y="419"/>
                  </a:lnTo>
                  <a:lnTo>
                    <a:pt x="338" y="436"/>
                  </a:lnTo>
                  <a:lnTo>
                    <a:pt x="344" y="454"/>
                  </a:lnTo>
                  <a:lnTo>
                    <a:pt x="348" y="472"/>
                  </a:lnTo>
                  <a:lnTo>
                    <a:pt x="349" y="491"/>
                  </a:lnTo>
                  <a:lnTo>
                    <a:pt x="346" y="510"/>
                  </a:lnTo>
                  <a:lnTo>
                    <a:pt x="341" y="528"/>
                  </a:lnTo>
                  <a:lnTo>
                    <a:pt x="332" y="546"/>
                  </a:lnTo>
                  <a:lnTo>
                    <a:pt x="320" y="562"/>
                  </a:lnTo>
                  <a:lnTo>
                    <a:pt x="315" y="568"/>
                  </a:lnTo>
                  <a:lnTo>
                    <a:pt x="299" y="581"/>
                  </a:lnTo>
                  <a:lnTo>
                    <a:pt x="281" y="592"/>
                  </a:lnTo>
                  <a:lnTo>
                    <a:pt x="262" y="601"/>
                  </a:lnTo>
                  <a:lnTo>
                    <a:pt x="242" y="607"/>
                  </a:lnTo>
                  <a:lnTo>
                    <a:pt x="223" y="609"/>
                  </a:lnTo>
                  <a:lnTo>
                    <a:pt x="222" y="609"/>
                  </a:lnTo>
                  <a:lnTo>
                    <a:pt x="312" y="699"/>
                  </a:lnTo>
                  <a:lnTo>
                    <a:pt x="328" y="711"/>
                  </a:lnTo>
                  <a:lnTo>
                    <a:pt x="346" y="718"/>
                  </a:lnTo>
                  <a:lnTo>
                    <a:pt x="365" y="718"/>
                  </a:lnTo>
                  <a:lnTo>
                    <a:pt x="384" y="714"/>
                  </a:lnTo>
                  <a:lnTo>
                    <a:pt x="401" y="704"/>
                  </a:lnTo>
                  <a:lnTo>
                    <a:pt x="406" y="699"/>
                  </a:lnTo>
                  <a:lnTo>
                    <a:pt x="496" y="609"/>
                  </a:lnTo>
                  <a:lnTo>
                    <a:pt x="497" y="629"/>
                  </a:lnTo>
                  <a:lnTo>
                    <a:pt x="502" y="649"/>
                  </a:lnTo>
                  <a:lnTo>
                    <a:pt x="510" y="667"/>
                  </a:lnTo>
                  <a:lnTo>
                    <a:pt x="521" y="685"/>
                  </a:lnTo>
                  <a:lnTo>
                    <a:pt x="530" y="694"/>
                  </a:lnTo>
                  <a:lnTo>
                    <a:pt x="545" y="707"/>
                  </a:lnTo>
                  <a:lnTo>
                    <a:pt x="562" y="717"/>
                  </a:lnTo>
                  <a:lnTo>
                    <a:pt x="580" y="724"/>
                  </a:lnTo>
                  <a:lnTo>
                    <a:pt x="599" y="728"/>
                  </a:lnTo>
                  <a:lnTo>
                    <a:pt x="618" y="728"/>
                  </a:lnTo>
                  <a:lnTo>
                    <a:pt x="637" y="726"/>
                  </a:lnTo>
                  <a:lnTo>
                    <a:pt x="655" y="720"/>
                  </a:lnTo>
                  <a:lnTo>
                    <a:pt x="672" y="712"/>
                  </a:lnTo>
                  <a:lnTo>
                    <a:pt x="688" y="700"/>
                  </a:lnTo>
                  <a:lnTo>
                    <a:pt x="694" y="694"/>
                  </a:lnTo>
                  <a:lnTo>
                    <a:pt x="707" y="679"/>
                  </a:lnTo>
                  <a:lnTo>
                    <a:pt x="717" y="662"/>
                  </a:lnTo>
                  <a:lnTo>
                    <a:pt x="724" y="644"/>
                  </a:lnTo>
                  <a:lnTo>
                    <a:pt x="728" y="625"/>
                  </a:lnTo>
                  <a:lnTo>
                    <a:pt x="728" y="606"/>
                  </a:lnTo>
                  <a:lnTo>
                    <a:pt x="726" y="587"/>
                  </a:lnTo>
                  <a:lnTo>
                    <a:pt x="720" y="569"/>
                  </a:lnTo>
                  <a:lnTo>
                    <a:pt x="712" y="552"/>
                  </a:lnTo>
                  <a:lnTo>
                    <a:pt x="700" y="536"/>
                  </a:lnTo>
                  <a:lnTo>
                    <a:pt x="694" y="530"/>
                  </a:lnTo>
                  <a:lnTo>
                    <a:pt x="678" y="516"/>
                  </a:lnTo>
                  <a:lnTo>
                    <a:pt x="660" y="506"/>
                  </a:lnTo>
                  <a:lnTo>
                    <a:pt x="641" y="499"/>
                  </a:lnTo>
                  <a:lnTo>
                    <a:pt x="622" y="496"/>
                  </a:lnTo>
                  <a:lnTo>
                    <a:pt x="609" y="496"/>
                  </a:lnTo>
                  <a:lnTo>
                    <a:pt x="699" y="406"/>
                  </a:lnTo>
                  <a:lnTo>
                    <a:pt x="711" y="390"/>
                  </a:lnTo>
                  <a:lnTo>
                    <a:pt x="718" y="372"/>
                  </a:lnTo>
                  <a:lnTo>
                    <a:pt x="719" y="353"/>
                  </a:lnTo>
                  <a:lnTo>
                    <a:pt x="714" y="334"/>
                  </a:lnTo>
                  <a:lnTo>
                    <a:pt x="704" y="317"/>
                  </a:lnTo>
                  <a:lnTo>
                    <a:pt x="699" y="312"/>
                  </a:lnTo>
                  <a:lnTo>
                    <a:pt x="621" y="234"/>
                  </a:lnTo>
                  <a:lnTo>
                    <a:pt x="616" y="253"/>
                  </a:lnTo>
                  <a:lnTo>
                    <a:pt x="607" y="271"/>
                  </a:lnTo>
                  <a:lnTo>
                    <a:pt x="595" y="288"/>
                  </a:lnTo>
                  <a:lnTo>
                    <a:pt x="589" y="293"/>
                  </a:lnTo>
                  <a:lnTo>
                    <a:pt x="574" y="306"/>
                  </a:lnTo>
                  <a:lnTo>
                    <a:pt x="557" y="316"/>
                  </a:lnTo>
                  <a:lnTo>
                    <a:pt x="539" y="323"/>
                  </a:lnTo>
                  <a:lnTo>
                    <a:pt x="520" y="327"/>
                  </a:lnTo>
                  <a:lnTo>
                    <a:pt x="501" y="327"/>
                  </a:lnTo>
                  <a:lnTo>
                    <a:pt x="483" y="325"/>
                  </a:lnTo>
                  <a:lnTo>
                    <a:pt x="464" y="319"/>
                  </a:lnTo>
                  <a:lnTo>
                    <a:pt x="447" y="311"/>
                  </a:lnTo>
                  <a:lnTo>
                    <a:pt x="431" y="299"/>
                  </a:lnTo>
                  <a:lnTo>
                    <a:pt x="425" y="293"/>
                  </a:lnTo>
                  <a:lnTo>
                    <a:pt x="412" y="278"/>
                  </a:lnTo>
                  <a:lnTo>
                    <a:pt x="402" y="261"/>
                  </a:lnTo>
                  <a:lnTo>
                    <a:pt x="395" y="243"/>
                  </a:lnTo>
                  <a:lnTo>
                    <a:pt x="391" y="224"/>
                  </a:lnTo>
                  <a:lnTo>
                    <a:pt x="391" y="205"/>
                  </a:lnTo>
                  <a:lnTo>
                    <a:pt x="393" y="186"/>
                  </a:lnTo>
                  <a:lnTo>
                    <a:pt x="399" y="168"/>
                  </a:lnTo>
                  <a:lnTo>
                    <a:pt x="407" y="151"/>
                  </a:lnTo>
                  <a:lnTo>
                    <a:pt x="419" y="135"/>
                  </a:lnTo>
                  <a:lnTo>
                    <a:pt x="425" y="129"/>
                  </a:lnTo>
                  <a:lnTo>
                    <a:pt x="441" y="115"/>
                  </a:lnTo>
                  <a:lnTo>
                    <a:pt x="458" y="105"/>
                  </a:lnTo>
                  <a:lnTo>
                    <a:pt x="477" y="98"/>
                  </a:lnTo>
                  <a:lnTo>
                    <a:pt x="484" y="97"/>
                  </a:lnTo>
                  <a:lnTo>
                    <a:pt x="406" y="19"/>
                  </a:lnTo>
                  <a:lnTo>
                    <a:pt x="390" y="7"/>
                  </a:lnTo>
                  <a:lnTo>
                    <a:pt x="372" y="0"/>
                  </a:lnTo>
                  <a:lnTo>
                    <a:pt x="353" y="0"/>
                  </a:lnTo>
                  <a:lnTo>
                    <a:pt x="334" y="4"/>
                  </a:lnTo>
                  <a:lnTo>
                    <a:pt x="317" y="14"/>
                  </a:lnTo>
                  <a:lnTo>
                    <a:pt x="312" y="19"/>
                  </a:lnTo>
                  <a:lnTo>
                    <a:pt x="19" y="312"/>
                  </a:lnTo>
                  <a:close/>
                </a:path>
              </a:pathLst>
            </a:custGeom>
            <a:solidFill>
              <a:srgbClr val="CCCD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sp>
          <p:nvSpPr>
            <p:cNvPr id="7" name="Freeform 6"/>
            <p:cNvSpPr>
              <a:spLocks/>
            </p:cNvSpPr>
            <p:nvPr/>
          </p:nvSpPr>
          <p:spPr bwMode="auto">
            <a:xfrm>
              <a:off x="1588" y="39"/>
              <a:ext cx="726" cy="726"/>
            </a:xfrm>
            <a:custGeom>
              <a:avLst/>
              <a:gdLst>
                <a:gd name="T0" fmla="*/ 692 w 726"/>
                <a:gd name="T1" fmla="*/ 198 h 726"/>
                <a:gd name="T2" fmla="*/ 715 w 726"/>
                <a:gd name="T3" fmla="*/ 166 h 726"/>
                <a:gd name="T4" fmla="*/ 725 w 726"/>
                <a:gd name="T5" fmla="*/ 129 h 726"/>
                <a:gd name="T6" fmla="*/ 723 w 726"/>
                <a:gd name="T7" fmla="*/ 91 h 726"/>
                <a:gd name="T8" fmla="*/ 709 w 726"/>
                <a:gd name="T9" fmla="*/ 56 h 726"/>
                <a:gd name="T10" fmla="*/ 692 w 726"/>
                <a:gd name="T11" fmla="*/ 33 h 726"/>
                <a:gd name="T12" fmla="*/ 659 w 726"/>
                <a:gd name="T13" fmla="*/ 11 h 726"/>
                <a:gd name="T14" fmla="*/ 623 w 726"/>
                <a:gd name="T15" fmla="*/ 0 h 726"/>
                <a:gd name="T16" fmla="*/ 585 w 726"/>
                <a:gd name="T17" fmla="*/ 2 h 726"/>
                <a:gd name="T18" fmla="*/ 549 w 726"/>
                <a:gd name="T19" fmla="*/ 16 h 726"/>
                <a:gd name="T20" fmla="*/ 527 w 726"/>
                <a:gd name="T21" fmla="*/ 33 h 726"/>
                <a:gd name="T22" fmla="*/ 503 w 726"/>
                <a:gd name="T23" fmla="*/ 68 h 726"/>
                <a:gd name="T24" fmla="*/ 493 w 726"/>
                <a:gd name="T25" fmla="*/ 107 h 726"/>
                <a:gd name="T26" fmla="*/ 406 w 726"/>
                <a:gd name="T27" fmla="*/ 26 h 726"/>
                <a:gd name="T28" fmla="*/ 372 w 726"/>
                <a:gd name="T29" fmla="*/ 8 h 726"/>
                <a:gd name="T30" fmla="*/ 334 w 726"/>
                <a:gd name="T31" fmla="*/ 11 h 726"/>
                <a:gd name="T32" fmla="*/ 312 w 726"/>
                <a:gd name="T33" fmla="*/ 26 h 726"/>
                <a:gd name="T34" fmla="*/ 230 w 726"/>
                <a:gd name="T35" fmla="*/ 83 h 726"/>
                <a:gd name="T36" fmla="*/ 207 w 726"/>
                <a:gd name="T37" fmla="*/ 49 h 726"/>
                <a:gd name="T38" fmla="*/ 191 w 726"/>
                <a:gd name="T39" fmla="*/ 36 h 726"/>
                <a:gd name="T40" fmla="*/ 156 w 726"/>
                <a:gd name="T41" fmla="*/ 20 h 726"/>
                <a:gd name="T42" fmla="*/ 119 w 726"/>
                <a:gd name="T43" fmla="*/ 15 h 726"/>
                <a:gd name="T44" fmla="*/ 81 w 726"/>
                <a:gd name="T45" fmla="*/ 23 h 726"/>
                <a:gd name="T46" fmla="*/ 48 w 726"/>
                <a:gd name="T47" fmla="*/ 44 h 726"/>
                <a:gd name="T48" fmla="*/ 29 w 726"/>
                <a:gd name="T49" fmla="*/ 65 h 726"/>
                <a:gd name="T50" fmla="*/ 12 w 726"/>
                <a:gd name="T51" fmla="*/ 100 h 726"/>
                <a:gd name="T52" fmla="*/ 8 w 726"/>
                <a:gd name="T53" fmla="*/ 137 h 726"/>
                <a:gd name="T54" fmla="*/ 16 w 726"/>
                <a:gd name="T55" fmla="*/ 174 h 726"/>
                <a:gd name="T56" fmla="*/ 36 w 726"/>
                <a:gd name="T57" fmla="*/ 208 h 726"/>
                <a:gd name="T58" fmla="*/ 58 w 726"/>
                <a:gd name="T59" fmla="*/ 227 h 726"/>
                <a:gd name="T60" fmla="*/ 94 w 726"/>
                <a:gd name="T61" fmla="*/ 244 h 726"/>
                <a:gd name="T62" fmla="*/ 19 w 726"/>
                <a:gd name="T63" fmla="*/ 320 h 726"/>
                <a:gd name="T64" fmla="*/ 0 w 726"/>
                <a:gd name="T65" fmla="*/ 354 h 726"/>
                <a:gd name="T66" fmla="*/ 4 w 726"/>
                <a:gd name="T67" fmla="*/ 391 h 726"/>
                <a:gd name="T68" fmla="*/ 19 w 726"/>
                <a:gd name="T69" fmla="*/ 413 h 726"/>
                <a:gd name="T70" fmla="*/ 94 w 726"/>
                <a:gd name="T71" fmla="*/ 464 h 726"/>
                <a:gd name="T72" fmla="*/ 117 w 726"/>
                <a:gd name="T73" fmla="*/ 430 h 726"/>
                <a:gd name="T74" fmla="*/ 134 w 726"/>
                <a:gd name="T75" fmla="*/ 415 h 726"/>
                <a:gd name="T76" fmla="*/ 169 w 726"/>
                <a:gd name="T77" fmla="*/ 398 h 726"/>
                <a:gd name="T78" fmla="*/ 207 w 726"/>
                <a:gd name="T79" fmla="*/ 394 h 726"/>
                <a:gd name="T80" fmla="*/ 244 w 726"/>
                <a:gd name="T81" fmla="*/ 402 h 726"/>
                <a:gd name="T82" fmla="*/ 278 w 726"/>
                <a:gd name="T83" fmla="*/ 422 h 726"/>
                <a:gd name="T84" fmla="*/ 297 w 726"/>
                <a:gd name="T85" fmla="*/ 443 h 726"/>
                <a:gd name="T86" fmla="*/ 313 w 726"/>
                <a:gd name="T87" fmla="*/ 478 h 726"/>
                <a:gd name="T88" fmla="*/ 318 w 726"/>
                <a:gd name="T89" fmla="*/ 516 h 726"/>
                <a:gd name="T90" fmla="*/ 310 w 726"/>
                <a:gd name="T91" fmla="*/ 553 h 726"/>
                <a:gd name="T92" fmla="*/ 289 w 726"/>
                <a:gd name="T93" fmla="*/ 586 h 726"/>
                <a:gd name="T94" fmla="*/ 268 w 726"/>
                <a:gd name="T95" fmla="*/ 606 h 726"/>
                <a:gd name="T96" fmla="*/ 231 w 726"/>
                <a:gd name="T97" fmla="*/ 622 h 726"/>
                <a:gd name="T98" fmla="*/ 312 w 726"/>
                <a:gd name="T99" fmla="*/ 707 h 726"/>
                <a:gd name="T100" fmla="*/ 346 w 726"/>
                <a:gd name="T101" fmla="*/ 725 h 726"/>
                <a:gd name="T102" fmla="*/ 384 w 726"/>
                <a:gd name="T103" fmla="*/ 721 h 726"/>
                <a:gd name="T104" fmla="*/ 406 w 726"/>
                <a:gd name="T105" fmla="*/ 707 h 726"/>
                <a:gd name="T106" fmla="*/ 711 w 726"/>
                <a:gd name="T107" fmla="*/ 397 h 726"/>
                <a:gd name="T108" fmla="*/ 718 w 726"/>
                <a:gd name="T109" fmla="*/ 360 h 726"/>
                <a:gd name="T110" fmla="*/ 704 w 726"/>
                <a:gd name="T111" fmla="*/ 325 h 726"/>
                <a:gd name="T112" fmla="*/ 612 w 726"/>
                <a:gd name="T113" fmla="*/ 232 h 726"/>
                <a:gd name="T114" fmla="*/ 651 w 726"/>
                <a:gd name="T115" fmla="*/ 224 h 726"/>
                <a:gd name="T116" fmla="*/ 686 w 726"/>
                <a:gd name="T117" fmla="*/ 203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6" h="726">
                  <a:moveTo>
                    <a:pt x="686" y="203"/>
                  </a:moveTo>
                  <a:lnTo>
                    <a:pt x="692" y="198"/>
                  </a:lnTo>
                  <a:lnTo>
                    <a:pt x="705" y="183"/>
                  </a:lnTo>
                  <a:lnTo>
                    <a:pt x="715" y="166"/>
                  </a:lnTo>
                  <a:lnTo>
                    <a:pt x="721" y="148"/>
                  </a:lnTo>
                  <a:lnTo>
                    <a:pt x="725" y="129"/>
                  </a:lnTo>
                  <a:lnTo>
                    <a:pt x="726" y="110"/>
                  </a:lnTo>
                  <a:lnTo>
                    <a:pt x="723" y="91"/>
                  </a:lnTo>
                  <a:lnTo>
                    <a:pt x="718" y="73"/>
                  </a:lnTo>
                  <a:lnTo>
                    <a:pt x="709" y="56"/>
                  </a:lnTo>
                  <a:lnTo>
                    <a:pt x="697" y="39"/>
                  </a:lnTo>
                  <a:lnTo>
                    <a:pt x="692" y="33"/>
                  </a:lnTo>
                  <a:lnTo>
                    <a:pt x="676" y="20"/>
                  </a:lnTo>
                  <a:lnTo>
                    <a:pt x="659" y="11"/>
                  </a:lnTo>
                  <a:lnTo>
                    <a:pt x="641" y="4"/>
                  </a:lnTo>
                  <a:lnTo>
                    <a:pt x="623" y="0"/>
                  </a:lnTo>
                  <a:lnTo>
                    <a:pt x="604" y="0"/>
                  </a:lnTo>
                  <a:lnTo>
                    <a:pt x="585" y="2"/>
                  </a:lnTo>
                  <a:lnTo>
                    <a:pt x="567" y="8"/>
                  </a:lnTo>
                  <a:lnTo>
                    <a:pt x="549" y="16"/>
                  </a:lnTo>
                  <a:lnTo>
                    <a:pt x="533" y="28"/>
                  </a:lnTo>
                  <a:lnTo>
                    <a:pt x="527" y="33"/>
                  </a:lnTo>
                  <a:lnTo>
                    <a:pt x="514" y="50"/>
                  </a:lnTo>
                  <a:lnTo>
                    <a:pt x="503" y="68"/>
                  </a:lnTo>
                  <a:lnTo>
                    <a:pt x="497" y="87"/>
                  </a:lnTo>
                  <a:lnTo>
                    <a:pt x="493" y="107"/>
                  </a:lnTo>
                  <a:lnTo>
                    <a:pt x="493" y="113"/>
                  </a:lnTo>
                  <a:lnTo>
                    <a:pt x="406" y="26"/>
                  </a:lnTo>
                  <a:lnTo>
                    <a:pt x="390" y="14"/>
                  </a:lnTo>
                  <a:lnTo>
                    <a:pt x="372" y="8"/>
                  </a:lnTo>
                  <a:lnTo>
                    <a:pt x="353" y="7"/>
                  </a:lnTo>
                  <a:lnTo>
                    <a:pt x="334" y="11"/>
                  </a:lnTo>
                  <a:lnTo>
                    <a:pt x="317" y="21"/>
                  </a:lnTo>
                  <a:lnTo>
                    <a:pt x="312" y="26"/>
                  </a:lnTo>
                  <a:lnTo>
                    <a:pt x="237" y="101"/>
                  </a:lnTo>
                  <a:lnTo>
                    <a:pt x="230" y="83"/>
                  </a:lnTo>
                  <a:lnTo>
                    <a:pt x="220" y="65"/>
                  </a:lnTo>
                  <a:lnTo>
                    <a:pt x="207" y="49"/>
                  </a:lnTo>
                  <a:lnTo>
                    <a:pt x="191" y="36"/>
                  </a:lnTo>
                  <a:lnTo>
                    <a:pt x="174" y="26"/>
                  </a:lnTo>
                  <a:lnTo>
                    <a:pt x="156" y="20"/>
                  </a:lnTo>
                  <a:lnTo>
                    <a:pt x="138" y="16"/>
                  </a:lnTo>
                  <a:lnTo>
                    <a:pt x="119" y="15"/>
                  </a:lnTo>
                  <a:lnTo>
                    <a:pt x="100" y="18"/>
                  </a:lnTo>
                  <a:lnTo>
                    <a:pt x="81" y="23"/>
                  </a:lnTo>
                  <a:lnTo>
                    <a:pt x="64" y="32"/>
                  </a:lnTo>
                  <a:lnTo>
                    <a:pt x="48" y="44"/>
                  </a:lnTo>
                  <a:lnTo>
                    <a:pt x="42" y="49"/>
                  </a:lnTo>
                  <a:lnTo>
                    <a:pt x="29" y="65"/>
                  </a:lnTo>
                  <a:lnTo>
                    <a:pt x="19" y="82"/>
                  </a:lnTo>
                  <a:lnTo>
                    <a:pt x="12" y="100"/>
                  </a:lnTo>
                  <a:lnTo>
                    <a:pt x="9" y="118"/>
                  </a:lnTo>
                  <a:lnTo>
                    <a:pt x="8" y="137"/>
                  </a:lnTo>
                  <a:lnTo>
                    <a:pt x="10" y="156"/>
                  </a:lnTo>
                  <a:lnTo>
                    <a:pt x="16" y="174"/>
                  </a:lnTo>
                  <a:lnTo>
                    <a:pt x="25" y="192"/>
                  </a:lnTo>
                  <a:lnTo>
                    <a:pt x="36" y="208"/>
                  </a:lnTo>
                  <a:lnTo>
                    <a:pt x="42" y="214"/>
                  </a:lnTo>
                  <a:lnTo>
                    <a:pt x="58" y="227"/>
                  </a:lnTo>
                  <a:lnTo>
                    <a:pt x="75" y="237"/>
                  </a:lnTo>
                  <a:lnTo>
                    <a:pt x="94" y="244"/>
                  </a:lnTo>
                  <a:lnTo>
                    <a:pt x="19" y="320"/>
                  </a:lnTo>
                  <a:lnTo>
                    <a:pt x="7" y="336"/>
                  </a:lnTo>
                  <a:lnTo>
                    <a:pt x="0" y="354"/>
                  </a:lnTo>
                  <a:lnTo>
                    <a:pt x="0" y="373"/>
                  </a:lnTo>
                  <a:lnTo>
                    <a:pt x="4" y="391"/>
                  </a:lnTo>
                  <a:lnTo>
                    <a:pt x="14" y="408"/>
                  </a:lnTo>
                  <a:lnTo>
                    <a:pt x="19" y="413"/>
                  </a:lnTo>
                  <a:lnTo>
                    <a:pt x="88" y="483"/>
                  </a:lnTo>
                  <a:lnTo>
                    <a:pt x="94" y="464"/>
                  </a:lnTo>
                  <a:lnTo>
                    <a:pt x="104" y="446"/>
                  </a:lnTo>
                  <a:lnTo>
                    <a:pt x="117" y="430"/>
                  </a:lnTo>
                  <a:lnTo>
                    <a:pt x="119" y="428"/>
                  </a:lnTo>
                  <a:lnTo>
                    <a:pt x="134" y="415"/>
                  </a:lnTo>
                  <a:lnTo>
                    <a:pt x="151" y="405"/>
                  </a:lnTo>
                  <a:lnTo>
                    <a:pt x="169" y="398"/>
                  </a:lnTo>
                  <a:lnTo>
                    <a:pt x="188" y="394"/>
                  </a:lnTo>
                  <a:lnTo>
                    <a:pt x="207" y="394"/>
                  </a:lnTo>
                  <a:lnTo>
                    <a:pt x="226" y="396"/>
                  </a:lnTo>
                  <a:lnTo>
                    <a:pt x="244" y="402"/>
                  </a:lnTo>
                  <a:lnTo>
                    <a:pt x="262" y="410"/>
                  </a:lnTo>
                  <a:lnTo>
                    <a:pt x="278" y="422"/>
                  </a:lnTo>
                  <a:lnTo>
                    <a:pt x="284" y="428"/>
                  </a:lnTo>
                  <a:lnTo>
                    <a:pt x="297" y="443"/>
                  </a:lnTo>
                  <a:lnTo>
                    <a:pt x="306" y="460"/>
                  </a:lnTo>
                  <a:lnTo>
                    <a:pt x="313" y="478"/>
                  </a:lnTo>
                  <a:lnTo>
                    <a:pt x="317" y="497"/>
                  </a:lnTo>
                  <a:lnTo>
                    <a:pt x="318" y="516"/>
                  </a:lnTo>
                  <a:lnTo>
                    <a:pt x="315" y="534"/>
                  </a:lnTo>
                  <a:lnTo>
                    <a:pt x="310" y="553"/>
                  </a:lnTo>
                  <a:lnTo>
                    <a:pt x="301" y="570"/>
                  </a:lnTo>
                  <a:lnTo>
                    <a:pt x="289" y="586"/>
                  </a:lnTo>
                  <a:lnTo>
                    <a:pt x="284" y="592"/>
                  </a:lnTo>
                  <a:lnTo>
                    <a:pt x="268" y="606"/>
                  </a:lnTo>
                  <a:lnTo>
                    <a:pt x="250" y="616"/>
                  </a:lnTo>
                  <a:lnTo>
                    <a:pt x="231" y="622"/>
                  </a:lnTo>
                  <a:lnTo>
                    <a:pt x="229" y="623"/>
                  </a:lnTo>
                  <a:lnTo>
                    <a:pt x="312" y="707"/>
                  </a:lnTo>
                  <a:lnTo>
                    <a:pt x="328" y="718"/>
                  </a:lnTo>
                  <a:lnTo>
                    <a:pt x="346" y="725"/>
                  </a:lnTo>
                  <a:lnTo>
                    <a:pt x="365" y="726"/>
                  </a:lnTo>
                  <a:lnTo>
                    <a:pt x="384" y="721"/>
                  </a:lnTo>
                  <a:lnTo>
                    <a:pt x="401" y="711"/>
                  </a:lnTo>
                  <a:lnTo>
                    <a:pt x="406" y="707"/>
                  </a:lnTo>
                  <a:lnTo>
                    <a:pt x="699" y="413"/>
                  </a:lnTo>
                  <a:lnTo>
                    <a:pt x="711" y="397"/>
                  </a:lnTo>
                  <a:lnTo>
                    <a:pt x="717" y="379"/>
                  </a:lnTo>
                  <a:lnTo>
                    <a:pt x="718" y="360"/>
                  </a:lnTo>
                  <a:lnTo>
                    <a:pt x="714" y="341"/>
                  </a:lnTo>
                  <a:lnTo>
                    <a:pt x="704" y="325"/>
                  </a:lnTo>
                  <a:lnTo>
                    <a:pt x="699" y="320"/>
                  </a:lnTo>
                  <a:lnTo>
                    <a:pt x="612" y="232"/>
                  </a:lnTo>
                  <a:lnTo>
                    <a:pt x="632" y="230"/>
                  </a:lnTo>
                  <a:lnTo>
                    <a:pt x="651" y="224"/>
                  </a:lnTo>
                  <a:lnTo>
                    <a:pt x="669" y="215"/>
                  </a:lnTo>
                  <a:lnTo>
                    <a:pt x="686" y="203"/>
                  </a:lnTo>
                  <a:close/>
                </a:path>
              </a:pathLst>
            </a:custGeom>
            <a:solidFill>
              <a:srgbClr val="74B3B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grpSp>
    </p:spTree>
    <p:extLst>
      <p:ext uri="{BB962C8B-B14F-4D97-AF65-F5344CB8AC3E}">
        <p14:creationId xmlns:p14="http://schemas.microsoft.com/office/powerpoint/2010/main" val="3043813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1052736"/>
            <a:ext cx="8229600" cy="1143000"/>
          </a:xfrm>
        </p:spPr>
        <p:txBody>
          <a:bodyPr>
            <a:normAutofit/>
          </a:bodyPr>
          <a:lstStyle/>
          <a:p>
            <a:pPr algn="l"/>
            <a:r>
              <a:rPr lang="en-AU" sz="3600" dirty="0" smtClean="0">
                <a:solidFill>
                  <a:srgbClr val="007583"/>
                </a:solidFill>
                <a:latin typeface="Arial" pitchFamily="34" charset="0"/>
                <a:cs typeface="Arial" pitchFamily="34" charset="0"/>
              </a:rPr>
              <a:t>Performance and development cycle</a:t>
            </a:r>
            <a:endParaRPr lang="en-AU" sz="3600" dirty="0"/>
          </a:p>
        </p:txBody>
      </p:sp>
      <p:pic>
        <p:nvPicPr>
          <p:cNvPr id="26" name="Picture 25" descr="C:\Users\bgazzara\AppData\Local\Microsoft\Windows\Temporary Internet Files\Content.Word\Framework diagram- Performance and development cycle illustration2C.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758582"/>
            <a:ext cx="4316861" cy="3326861"/>
          </a:xfrm>
          <a:prstGeom prst="rect">
            <a:avLst/>
          </a:prstGeom>
          <a:noFill/>
          <a:ln>
            <a:noFill/>
          </a:ln>
        </p:spPr>
      </p:pic>
      <p:sp>
        <p:nvSpPr>
          <p:cNvPr id="4" name="Rectangle 3"/>
          <p:cNvSpPr/>
          <p:nvPr/>
        </p:nvSpPr>
        <p:spPr>
          <a:xfrm>
            <a:off x="182121" y="2538963"/>
            <a:ext cx="4572000" cy="1826141"/>
          </a:xfrm>
          <a:prstGeom prst="rect">
            <a:avLst/>
          </a:prstGeom>
        </p:spPr>
        <p:txBody>
          <a:bodyPr>
            <a:spAutoFit/>
          </a:bodyPr>
          <a:lstStyle/>
          <a:p>
            <a:pPr marL="342900" lvl="0" indent="-342900">
              <a:spcBef>
                <a:spcPts val="1000"/>
              </a:spcBef>
              <a:buClr>
                <a:srgbClr val="007583"/>
              </a:buClr>
              <a:buFont typeface="Arial" pitchFamily="34" charset="0"/>
              <a:buChar char="&gt;"/>
            </a:pPr>
            <a:r>
              <a:rPr lang="en-AU" sz="2400" b="1" dirty="0" smtClean="0">
                <a:solidFill>
                  <a:prstClr val="black"/>
                </a:solidFill>
                <a:latin typeface="Arial" pitchFamily="34" charset="0"/>
                <a:cs typeface="Arial" pitchFamily="34" charset="0"/>
              </a:rPr>
              <a:t>Reflection</a:t>
            </a:r>
            <a:r>
              <a:rPr lang="en-AU" sz="2400" dirty="0" smtClean="0">
                <a:solidFill>
                  <a:prstClr val="black"/>
                </a:solidFill>
                <a:latin typeface="Arial" pitchFamily="34" charset="0"/>
                <a:cs typeface="Arial" pitchFamily="34" charset="0"/>
              </a:rPr>
              <a:t> and </a:t>
            </a:r>
            <a:r>
              <a:rPr lang="en-AU" sz="2400" b="1" dirty="0" smtClean="0">
                <a:solidFill>
                  <a:prstClr val="black"/>
                </a:solidFill>
                <a:latin typeface="Arial" pitchFamily="34" charset="0"/>
                <a:cs typeface="Arial" pitchFamily="34" charset="0"/>
              </a:rPr>
              <a:t>goal setting</a:t>
            </a:r>
            <a:endParaRPr lang="en-AU" sz="2400" b="1" dirty="0">
              <a:solidFill>
                <a:prstClr val="black"/>
              </a:solidFill>
              <a:latin typeface="Arial" pitchFamily="34" charset="0"/>
              <a:cs typeface="Arial" pitchFamily="34" charset="0"/>
            </a:endParaRPr>
          </a:p>
          <a:p>
            <a:pPr marL="342900" lvl="0" indent="-342900">
              <a:spcBef>
                <a:spcPts val="1000"/>
              </a:spcBef>
              <a:buClr>
                <a:srgbClr val="007583"/>
              </a:buClr>
              <a:buFont typeface="Arial" pitchFamily="34" charset="0"/>
              <a:buChar char="&gt;"/>
            </a:pPr>
            <a:r>
              <a:rPr lang="en-AU" sz="2400" b="1" dirty="0" smtClean="0">
                <a:solidFill>
                  <a:prstClr val="black"/>
                </a:solidFill>
                <a:latin typeface="Arial" pitchFamily="34" charset="0"/>
                <a:cs typeface="Arial" pitchFamily="34" charset="0"/>
              </a:rPr>
              <a:t>Professional practice </a:t>
            </a:r>
            <a:br>
              <a:rPr lang="en-AU" sz="2400" b="1" dirty="0" smtClean="0">
                <a:solidFill>
                  <a:prstClr val="black"/>
                </a:solidFill>
                <a:latin typeface="Arial" pitchFamily="34" charset="0"/>
                <a:cs typeface="Arial" pitchFamily="34" charset="0"/>
              </a:rPr>
            </a:br>
            <a:r>
              <a:rPr lang="en-AU" sz="2400" dirty="0" smtClean="0">
                <a:solidFill>
                  <a:prstClr val="black"/>
                </a:solidFill>
                <a:latin typeface="Arial" pitchFamily="34" charset="0"/>
                <a:cs typeface="Arial" pitchFamily="34" charset="0"/>
              </a:rPr>
              <a:t>and </a:t>
            </a:r>
            <a:r>
              <a:rPr lang="en-AU" sz="2400" b="1" dirty="0" smtClean="0">
                <a:solidFill>
                  <a:prstClr val="black"/>
                </a:solidFill>
                <a:latin typeface="Arial" pitchFamily="34" charset="0"/>
                <a:cs typeface="Arial" pitchFamily="34" charset="0"/>
              </a:rPr>
              <a:t>learning</a:t>
            </a:r>
          </a:p>
          <a:p>
            <a:pPr marL="342900" indent="-342900">
              <a:spcBef>
                <a:spcPts val="1000"/>
              </a:spcBef>
              <a:buClr>
                <a:srgbClr val="007583"/>
              </a:buClr>
              <a:buFont typeface="Arial" pitchFamily="34" charset="0"/>
              <a:buChar char="&gt;"/>
            </a:pPr>
            <a:r>
              <a:rPr lang="en-AU" sz="2400" b="1" dirty="0" smtClean="0">
                <a:solidFill>
                  <a:prstClr val="black"/>
                </a:solidFill>
                <a:latin typeface="Arial" pitchFamily="34" charset="0"/>
                <a:cs typeface="Arial" pitchFamily="34" charset="0"/>
              </a:rPr>
              <a:t>Feedback</a:t>
            </a:r>
            <a:r>
              <a:rPr lang="en-AU" sz="2400" dirty="0" smtClean="0">
                <a:solidFill>
                  <a:prstClr val="black"/>
                </a:solidFill>
                <a:latin typeface="Arial" pitchFamily="34" charset="0"/>
                <a:cs typeface="Arial" pitchFamily="34" charset="0"/>
              </a:rPr>
              <a:t> and review</a:t>
            </a:r>
            <a:endParaRPr lang="en-AU" sz="2400" b="1"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3037708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052736"/>
            <a:ext cx="8435280" cy="1143000"/>
          </a:xfrm>
        </p:spPr>
        <p:txBody>
          <a:bodyPr>
            <a:noAutofit/>
          </a:bodyPr>
          <a:lstStyle/>
          <a:p>
            <a:pPr algn="l"/>
            <a:r>
              <a:rPr lang="en-AU" sz="3600" dirty="0"/>
              <a:t>Activity</a:t>
            </a:r>
            <a:r>
              <a:rPr lang="en-AU" sz="3600" dirty="0" smtClean="0"/>
              <a:t>: Performance and development cycle</a:t>
            </a:r>
            <a:endParaRPr lang="en-AU" sz="3600" dirty="0"/>
          </a:p>
        </p:txBody>
      </p:sp>
      <p:sp>
        <p:nvSpPr>
          <p:cNvPr id="3" name="Content Placeholder 2"/>
          <p:cNvSpPr>
            <a:spLocks noGrp="1"/>
          </p:cNvSpPr>
          <p:nvPr>
            <p:ph idx="1"/>
          </p:nvPr>
        </p:nvSpPr>
        <p:spPr>
          <a:xfrm>
            <a:off x="323528" y="2276873"/>
            <a:ext cx="8373616" cy="2376264"/>
          </a:xfrm>
        </p:spPr>
        <p:txBody>
          <a:bodyPr>
            <a:noAutofit/>
          </a:bodyPr>
          <a:lstStyle/>
          <a:p>
            <a:pPr marL="0" indent="0">
              <a:buNone/>
            </a:pPr>
            <a:endParaRPr lang="en-AU" dirty="0" smtClean="0"/>
          </a:p>
          <a:p>
            <a:pPr>
              <a:buClr>
                <a:srgbClr val="007583"/>
              </a:buClr>
            </a:pPr>
            <a:r>
              <a:rPr lang="en-AU" sz="3200" dirty="0" smtClean="0">
                <a:solidFill>
                  <a:schemeClr val="tx1"/>
                </a:solidFill>
              </a:rPr>
              <a:t>Identify processes </a:t>
            </a:r>
            <a:r>
              <a:rPr lang="en-AU" sz="3200" dirty="0">
                <a:solidFill>
                  <a:schemeClr val="tx1"/>
                </a:solidFill>
              </a:rPr>
              <a:t>within </a:t>
            </a:r>
            <a:r>
              <a:rPr lang="en-AU" sz="3200" dirty="0" smtClean="0">
                <a:solidFill>
                  <a:schemeClr val="tx1"/>
                </a:solidFill>
              </a:rPr>
              <a:t>your school </a:t>
            </a:r>
            <a:r>
              <a:rPr lang="en-AU" sz="3200" dirty="0">
                <a:solidFill>
                  <a:schemeClr val="tx1"/>
                </a:solidFill>
              </a:rPr>
              <a:t>that </a:t>
            </a:r>
            <a:r>
              <a:rPr lang="en-AU" sz="3200" dirty="0" smtClean="0">
                <a:solidFill>
                  <a:schemeClr val="tx1"/>
                </a:solidFill>
              </a:rPr>
              <a:t>support the performance </a:t>
            </a:r>
            <a:r>
              <a:rPr lang="en-AU" sz="3200" dirty="0">
                <a:solidFill>
                  <a:schemeClr val="tx1"/>
                </a:solidFill>
              </a:rPr>
              <a:t>and development </a:t>
            </a:r>
            <a:r>
              <a:rPr lang="en-AU" sz="3200" dirty="0" smtClean="0">
                <a:solidFill>
                  <a:schemeClr val="tx1"/>
                </a:solidFill>
              </a:rPr>
              <a:t>cycle practices outlined </a:t>
            </a:r>
            <a:r>
              <a:rPr lang="en-AU" sz="3200" dirty="0">
                <a:solidFill>
                  <a:schemeClr val="tx1"/>
                </a:solidFill>
              </a:rPr>
              <a:t>i</a:t>
            </a:r>
            <a:r>
              <a:rPr lang="en-AU" sz="3200" dirty="0" smtClean="0">
                <a:solidFill>
                  <a:schemeClr val="tx1"/>
                </a:solidFill>
              </a:rPr>
              <a:t>n the Framework</a:t>
            </a:r>
            <a:endParaRPr lang="en-AU" dirty="0" smtClean="0">
              <a:solidFill>
                <a:schemeClr val="tx1"/>
              </a:solidFill>
            </a:endParaRPr>
          </a:p>
          <a:p>
            <a:pPr>
              <a:buClr>
                <a:srgbClr val="007583"/>
              </a:buClr>
            </a:pPr>
            <a:endParaRPr lang="en-AU" dirty="0">
              <a:solidFill>
                <a:schemeClr val="tx1"/>
              </a:solidFill>
            </a:endParaRPr>
          </a:p>
        </p:txBody>
      </p:sp>
      <p:grpSp>
        <p:nvGrpSpPr>
          <p:cNvPr id="4" name="Group 3"/>
          <p:cNvGrpSpPr>
            <a:grpSpLocks/>
          </p:cNvGrpSpPr>
          <p:nvPr/>
        </p:nvGrpSpPr>
        <p:grpSpPr bwMode="auto">
          <a:xfrm>
            <a:off x="7917177" y="5588543"/>
            <a:ext cx="915035" cy="977265"/>
            <a:chOff x="1111" y="39"/>
            <a:chExt cx="1441" cy="1539"/>
          </a:xfrm>
        </p:grpSpPr>
        <p:sp>
          <p:nvSpPr>
            <p:cNvPr id="5" name="Freeform 4"/>
            <p:cNvSpPr>
              <a:spLocks/>
            </p:cNvSpPr>
            <p:nvPr/>
          </p:nvSpPr>
          <p:spPr bwMode="auto">
            <a:xfrm>
              <a:off x="1111" y="673"/>
              <a:ext cx="748" cy="748"/>
            </a:xfrm>
            <a:custGeom>
              <a:avLst/>
              <a:gdLst>
                <a:gd name="T0" fmla="*/ 631 w 748"/>
                <a:gd name="T1" fmla="*/ 157 h 748"/>
                <a:gd name="T2" fmla="*/ 590 w 748"/>
                <a:gd name="T3" fmla="*/ 164 h 748"/>
                <a:gd name="T4" fmla="*/ 555 w 748"/>
                <a:gd name="T5" fmla="*/ 185 h 748"/>
                <a:gd name="T6" fmla="*/ 547 w 748"/>
                <a:gd name="T7" fmla="*/ 66 h 748"/>
                <a:gd name="T8" fmla="*/ 532 w 748"/>
                <a:gd name="T9" fmla="*/ 24 h 748"/>
                <a:gd name="T10" fmla="*/ 496 w 748"/>
                <a:gd name="T11" fmla="*/ 1 h 748"/>
                <a:gd name="T12" fmla="*/ 370 w 748"/>
                <a:gd name="T13" fmla="*/ 0 h 748"/>
                <a:gd name="T14" fmla="*/ 386 w 748"/>
                <a:gd name="T15" fmla="*/ 36 h 748"/>
                <a:gd name="T16" fmla="*/ 390 w 748"/>
                <a:gd name="T17" fmla="*/ 64 h 748"/>
                <a:gd name="T18" fmla="*/ 381 w 748"/>
                <a:gd name="T19" fmla="*/ 108 h 748"/>
                <a:gd name="T20" fmla="*/ 357 w 748"/>
                <a:gd name="T21" fmla="*/ 144 h 748"/>
                <a:gd name="T22" fmla="*/ 322 w 748"/>
                <a:gd name="T23" fmla="*/ 170 h 748"/>
                <a:gd name="T24" fmla="*/ 279 w 748"/>
                <a:gd name="T25" fmla="*/ 180 h 748"/>
                <a:gd name="T26" fmla="*/ 250 w 748"/>
                <a:gd name="T27" fmla="*/ 178 h 748"/>
                <a:gd name="T28" fmla="*/ 210 w 748"/>
                <a:gd name="T29" fmla="*/ 162 h 748"/>
                <a:gd name="T30" fmla="*/ 178 w 748"/>
                <a:gd name="T31" fmla="*/ 132 h 748"/>
                <a:gd name="T32" fmla="*/ 160 w 748"/>
                <a:gd name="T33" fmla="*/ 92 h 748"/>
                <a:gd name="T34" fmla="*/ 157 w 748"/>
                <a:gd name="T35" fmla="*/ 64 h 748"/>
                <a:gd name="T36" fmla="*/ 164 w 748"/>
                <a:gd name="T37" fmla="*/ 24 h 748"/>
                <a:gd name="T38" fmla="*/ 176 w 748"/>
                <a:gd name="T39" fmla="*/ 0 h 748"/>
                <a:gd name="T40" fmla="*/ 43 w 748"/>
                <a:gd name="T41" fmla="*/ 3 h 748"/>
                <a:gd name="T42" fmla="*/ 10 w 748"/>
                <a:gd name="T43" fmla="*/ 30 h 748"/>
                <a:gd name="T44" fmla="*/ 0 w 748"/>
                <a:gd name="T45" fmla="*/ 66 h 748"/>
                <a:gd name="T46" fmla="*/ 3 w 748"/>
                <a:gd name="T47" fmla="*/ 503 h 748"/>
                <a:gd name="T48" fmla="*/ 30 w 748"/>
                <a:gd name="T49" fmla="*/ 537 h 748"/>
                <a:gd name="T50" fmla="*/ 66 w 748"/>
                <a:gd name="T51" fmla="*/ 547 h 748"/>
                <a:gd name="T52" fmla="*/ 180 w 748"/>
                <a:gd name="T53" fmla="*/ 562 h 748"/>
                <a:gd name="T54" fmla="*/ 162 w 748"/>
                <a:gd name="T55" fmla="*/ 598 h 748"/>
                <a:gd name="T56" fmla="*/ 157 w 748"/>
                <a:gd name="T57" fmla="*/ 631 h 748"/>
                <a:gd name="T58" fmla="*/ 165 w 748"/>
                <a:gd name="T59" fmla="*/ 675 h 748"/>
                <a:gd name="T60" fmla="*/ 189 w 748"/>
                <a:gd name="T61" fmla="*/ 712 h 748"/>
                <a:gd name="T62" fmla="*/ 224 w 748"/>
                <a:gd name="T63" fmla="*/ 737 h 748"/>
                <a:gd name="T64" fmla="*/ 268 w 748"/>
                <a:gd name="T65" fmla="*/ 747 h 748"/>
                <a:gd name="T66" fmla="*/ 296 w 748"/>
                <a:gd name="T67" fmla="*/ 745 h 748"/>
                <a:gd name="T68" fmla="*/ 337 w 748"/>
                <a:gd name="T69" fmla="*/ 729 h 748"/>
                <a:gd name="T70" fmla="*/ 368 w 748"/>
                <a:gd name="T71" fmla="*/ 699 h 748"/>
                <a:gd name="T72" fmla="*/ 386 w 748"/>
                <a:gd name="T73" fmla="*/ 659 h 748"/>
                <a:gd name="T74" fmla="*/ 390 w 748"/>
                <a:gd name="T75" fmla="*/ 631 h 748"/>
                <a:gd name="T76" fmla="*/ 382 w 748"/>
                <a:gd name="T77" fmla="*/ 590 h 748"/>
                <a:gd name="T78" fmla="*/ 362 w 748"/>
                <a:gd name="T79" fmla="*/ 555 h 748"/>
                <a:gd name="T80" fmla="*/ 481 w 748"/>
                <a:gd name="T81" fmla="*/ 547 h 748"/>
                <a:gd name="T82" fmla="*/ 522 w 748"/>
                <a:gd name="T83" fmla="*/ 532 h 748"/>
                <a:gd name="T84" fmla="*/ 545 w 748"/>
                <a:gd name="T85" fmla="*/ 496 h 748"/>
                <a:gd name="T86" fmla="*/ 547 w 748"/>
                <a:gd name="T87" fmla="*/ 353 h 748"/>
                <a:gd name="T88" fmla="*/ 579 w 748"/>
                <a:gd name="T89" fmla="*/ 377 h 748"/>
                <a:gd name="T90" fmla="*/ 619 w 748"/>
                <a:gd name="T91" fmla="*/ 389 h 748"/>
                <a:gd name="T92" fmla="*/ 654 w 748"/>
                <a:gd name="T93" fmla="*/ 387 h 748"/>
                <a:gd name="T94" fmla="*/ 695 w 748"/>
                <a:gd name="T95" fmla="*/ 371 h 748"/>
                <a:gd name="T96" fmla="*/ 726 w 748"/>
                <a:gd name="T97" fmla="*/ 341 h 748"/>
                <a:gd name="T98" fmla="*/ 744 w 748"/>
                <a:gd name="T99" fmla="*/ 301 h 748"/>
                <a:gd name="T100" fmla="*/ 748 w 748"/>
                <a:gd name="T101" fmla="*/ 273 h 748"/>
                <a:gd name="T102" fmla="*/ 739 w 748"/>
                <a:gd name="T103" fmla="*/ 229 h 748"/>
                <a:gd name="T104" fmla="*/ 715 w 748"/>
                <a:gd name="T105" fmla="*/ 193 h 748"/>
                <a:gd name="T106" fmla="*/ 680 w 748"/>
                <a:gd name="T107" fmla="*/ 168 h 748"/>
                <a:gd name="T108" fmla="*/ 637 w 748"/>
                <a:gd name="T109" fmla="*/ 157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8" h="748">
                  <a:moveTo>
                    <a:pt x="637" y="157"/>
                  </a:moveTo>
                  <a:lnTo>
                    <a:pt x="631" y="157"/>
                  </a:lnTo>
                  <a:lnTo>
                    <a:pt x="610" y="159"/>
                  </a:lnTo>
                  <a:lnTo>
                    <a:pt x="590" y="164"/>
                  </a:lnTo>
                  <a:lnTo>
                    <a:pt x="572" y="173"/>
                  </a:lnTo>
                  <a:lnTo>
                    <a:pt x="555" y="185"/>
                  </a:lnTo>
                  <a:lnTo>
                    <a:pt x="547" y="193"/>
                  </a:lnTo>
                  <a:lnTo>
                    <a:pt x="547" y="66"/>
                  </a:lnTo>
                  <a:lnTo>
                    <a:pt x="543" y="43"/>
                  </a:lnTo>
                  <a:lnTo>
                    <a:pt x="532" y="24"/>
                  </a:lnTo>
                  <a:lnTo>
                    <a:pt x="516" y="10"/>
                  </a:lnTo>
                  <a:lnTo>
                    <a:pt x="496" y="1"/>
                  </a:lnTo>
                  <a:lnTo>
                    <a:pt x="481" y="0"/>
                  </a:lnTo>
                  <a:lnTo>
                    <a:pt x="370" y="0"/>
                  </a:lnTo>
                  <a:lnTo>
                    <a:pt x="380" y="17"/>
                  </a:lnTo>
                  <a:lnTo>
                    <a:pt x="386" y="36"/>
                  </a:lnTo>
                  <a:lnTo>
                    <a:pt x="389" y="56"/>
                  </a:lnTo>
                  <a:lnTo>
                    <a:pt x="390" y="64"/>
                  </a:lnTo>
                  <a:lnTo>
                    <a:pt x="387" y="87"/>
                  </a:lnTo>
                  <a:lnTo>
                    <a:pt x="381" y="108"/>
                  </a:lnTo>
                  <a:lnTo>
                    <a:pt x="371" y="127"/>
                  </a:lnTo>
                  <a:lnTo>
                    <a:pt x="357" y="144"/>
                  </a:lnTo>
                  <a:lnTo>
                    <a:pt x="341" y="159"/>
                  </a:lnTo>
                  <a:lnTo>
                    <a:pt x="322" y="170"/>
                  </a:lnTo>
                  <a:lnTo>
                    <a:pt x="301" y="177"/>
                  </a:lnTo>
                  <a:lnTo>
                    <a:pt x="279" y="180"/>
                  </a:lnTo>
                  <a:lnTo>
                    <a:pt x="273" y="180"/>
                  </a:lnTo>
                  <a:lnTo>
                    <a:pt x="250" y="178"/>
                  </a:lnTo>
                  <a:lnTo>
                    <a:pt x="229" y="172"/>
                  </a:lnTo>
                  <a:lnTo>
                    <a:pt x="210" y="162"/>
                  </a:lnTo>
                  <a:lnTo>
                    <a:pt x="193" y="148"/>
                  </a:lnTo>
                  <a:lnTo>
                    <a:pt x="178" y="132"/>
                  </a:lnTo>
                  <a:lnTo>
                    <a:pt x="167" y="113"/>
                  </a:lnTo>
                  <a:lnTo>
                    <a:pt x="160" y="92"/>
                  </a:lnTo>
                  <a:lnTo>
                    <a:pt x="157" y="69"/>
                  </a:lnTo>
                  <a:lnTo>
                    <a:pt x="157" y="64"/>
                  </a:lnTo>
                  <a:lnTo>
                    <a:pt x="159" y="43"/>
                  </a:lnTo>
                  <a:lnTo>
                    <a:pt x="164" y="24"/>
                  </a:lnTo>
                  <a:lnTo>
                    <a:pt x="172" y="6"/>
                  </a:lnTo>
                  <a:lnTo>
                    <a:pt x="176" y="0"/>
                  </a:lnTo>
                  <a:lnTo>
                    <a:pt x="66" y="0"/>
                  </a:lnTo>
                  <a:lnTo>
                    <a:pt x="43" y="3"/>
                  </a:lnTo>
                  <a:lnTo>
                    <a:pt x="24" y="14"/>
                  </a:lnTo>
                  <a:lnTo>
                    <a:pt x="10" y="30"/>
                  </a:lnTo>
                  <a:lnTo>
                    <a:pt x="1" y="50"/>
                  </a:lnTo>
                  <a:lnTo>
                    <a:pt x="0" y="66"/>
                  </a:lnTo>
                  <a:lnTo>
                    <a:pt x="0" y="481"/>
                  </a:lnTo>
                  <a:lnTo>
                    <a:pt x="3" y="503"/>
                  </a:lnTo>
                  <a:lnTo>
                    <a:pt x="14" y="522"/>
                  </a:lnTo>
                  <a:lnTo>
                    <a:pt x="30" y="537"/>
                  </a:lnTo>
                  <a:lnTo>
                    <a:pt x="50" y="545"/>
                  </a:lnTo>
                  <a:lnTo>
                    <a:pt x="66" y="547"/>
                  </a:lnTo>
                  <a:lnTo>
                    <a:pt x="193" y="547"/>
                  </a:lnTo>
                  <a:lnTo>
                    <a:pt x="180" y="562"/>
                  </a:lnTo>
                  <a:lnTo>
                    <a:pt x="169" y="579"/>
                  </a:lnTo>
                  <a:lnTo>
                    <a:pt x="162" y="598"/>
                  </a:lnTo>
                  <a:lnTo>
                    <a:pt x="157" y="619"/>
                  </a:lnTo>
                  <a:lnTo>
                    <a:pt x="157" y="631"/>
                  </a:lnTo>
                  <a:lnTo>
                    <a:pt x="159" y="654"/>
                  </a:lnTo>
                  <a:lnTo>
                    <a:pt x="165" y="675"/>
                  </a:lnTo>
                  <a:lnTo>
                    <a:pt x="176" y="695"/>
                  </a:lnTo>
                  <a:lnTo>
                    <a:pt x="189" y="712"/>
                  </a:lnTo>
                  <a:lnTo>
                    <a:pt x="206" y="726"/>
                  </a:lnTo>
                  <a:lnTo>
                    <a:pt x="224" y="737"/>
                  </a:lnTo>
                  <a:lnTo>
                    <a:pt x="245" y="744"/>
                  </a:lnTo>
                  <a:lnTo>
                    <a:pt x="268" y="747"/>
                  </a:lnTo>
                  <a:lnTo>
                    <a:pt x="273" y="748"/>
                  </a:lnTo>
                  <a:lnTo>
                    <a:pt x="296" y="745"/>
                  </a:lnTo>
                  <a:lnTo>
                    <a:pt x="317" y="739"/>
                  </a:lnTo>
                  <a:lnTo>
                    <a:pt x="337" y="729"/>
                  </a:lnTo>
                  <a:lnTo>
                    <a:pt x="354" y="715"/>
                  </a:lnTo>
                  <a:lnTo>
                    <a:pt x="368" y="699"/>
                  </a:lnTo>
                  <a:lnTo>
                    <a:pt x="379" y="680"/>
                  </a:lnTo>
                  <a:lnTo>
                    <a:pt x="386" y="659"/>
                  </a:lnTo>
                  <a:lnTo>
                    <a:pt x="389" y="637"/>
                  </a:lnTo>
                  <a:lnTo>
                    <a:pt x="390" y="631"/>
                  </a:lnTo>
                  <a:lnTo>
                    <a:pt x="388" y="610"/>
                  </a:lnTo>
                  <a:lnTo>
                    <a:pt x="382" y="590"/>
                  </a:lnTo>
                  <a:lnTo>
                    <a:pt x="373" y="572"/>
                  </a:lnTo>
                  <a:lnTo>
                    <a:pt x="362" y="555"/>
                  </a:lnTo>
                  <a:lnTo>
                    <a:pt x="353" y="547"/>
                  </a:lnTo>
                  <a:lnTo>
                    <a:pt x="481" y="547"/>
                  </a:lnTo>
                  <a:lnTo>
                    <a:pt x="503" y="543"/>
                  </a:lnTo>
                  <a:lnTo>
                    <a:pt x="522" y="532"/>
                  </a:lnTo>
                  <a:lnTo>
                    <a:pt x="537" y="516"/>
                  </a:lnTo>
                  <a:lnTo>
                    <a:pt x="545" y="496"/>
                  </a:lnTo>
                  <a:lnTo>
                    <a:pt x="547" y="481"/>
                  </a:lnTo>
                  <a:lnTo>
                    <a:pt x="547" y="353"/>
                  </a:lnTo>
                  <a:lnTo>
                    <a:pt x="562" y="367"/>
                  </a:lnTo>
                  <a:lnTo>
                    <a:pt x="579" y="377"/>
                  </a:lnTo>
                  <a:lnTo>
                    <a:pt x="598" y="385"/>
                  </a:lnTo>
                  <a:lnTo>
                    <a:pt x="619" y="389"/>
                  </a:lnTo>
                  <a:lnTo>
                    <a:pt x="631" y="390"/>
                  </a:lnTo>
                  <a:lnTo>
                    <a:pt x="654" y="387"/>
                  </a:lnTo>
                  <a:lnTo>
                    <a:pt x="675" y="381"/>
                  </a:lnTo>
                  <a:lnTo>
                    <a:pt x="695" y="371"/>
                  </a:lnTo>
                  <a:lnTo>
                    <a:pt x="712" y="357"/>
                  </a:lnTo>
                  <a:lnTo>
                    <a:pt x="726" y="341"/>
                  </a:lnTo>
                  <a:lnTo>
                    <a:pt x="737" y="322"/>
                  </a:lnTo>
                  <a:lnTo>
                    <a:pt x="744" y="301"/>
                  </a:lnTo>
                  <a:lnTo>
                    <a:pt x="747" y="279"/>
                  </a:lnTo>
                  <a:lnTo>
                    <a:pt x="748" y="273"/>
                  </a:lnTo>
                  <a:lnTo>
                    <a:pt x="745" y="250"/>
                  </a:lnTo>
                  <a:lnTo>
                    <a:pt x="739" y="229"/>
                  </a:lnTo>
                  <a:lnTo>
                    <a:pt x="729" y="210"/>
                  </a:lnTo>
                  <a:lnTo>
                    <a:pt x="715" y="193"/>
                  </a:lnTo>
                  <a:lnTo>
                    <a:pt x="699" y="179"/>
                  </a:lnTo>
                  <a:lnTo>
                    <a:pt x="680" y="168"/>
                  </a:lnTo>
                  <a:lnTo>
                    <a:pt x="659" y="160"/>
                  </a:lnTo>
                  <a:lnTo>
                    <a:pt x="637" y="157"/>
                  </a:lnTo>
                  <a:close/>
                </a:path>
              </a:pathLst>
            </a:custGeom>
            <a:solidFill>
              <a:srgbClr val="00738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sp>
          <p:nvSpPr>
            <p:cNvPr id="6" name="Freeform 5"/>
            <p:cNvSpPr>
              <a:spLocks/>
            </p:cNvSpPr>
            <p:nvPr/>
          </p:nvSpPr>
          <p:spPr bwMode="auto">
            <a:xfrm>
              <a:off x="1823" y="850"/>
              <a:ext cx="729" cy="728"/>
            </a:xfrm>
            <a:custGeom>
              <a:avLst/>
              <a:gdLst>
                <a:gd name="T0" fmla="*/ 7 w 729"/>
                <a:gd name="T1" fmla="*/ 328 h 728"/>
                <a:gd name="T2" fmla="*/ 0 w 729"/>
                <a:gd name="T3" fmla="*/ 365 h 728"/>
                <a:gd name="T4" fmla="*/ 14 w 729"/>
                <a:gd name="T5" fmla="*/ 401 h 728"/>
                <a:gd name="T6" fmla="*/ 109 w 729"/>
                <a:gd name="T7" fmla="*/ 496 h 728"/>
                <a:gd name="T8" fmla="*/ 116 w 729"/>
                <a:gd name="T9" fmla="*/ 458 h 728"/>
                <a:gd name="T10" fmla="*/ 136 w 729"/>
                <a:gd name="T11" fmla="*/ 420 h 728"/>
                <a:gd name="T12" fmla="*/ 150 w 729"/>
                <a:gd name="T13" fmla="*/ 403 h 728"/>
                <a:gd name="T14" fmla="*/ 182 w 729"/>
                <a:gd name="T15" fmla="*/ 380 h 728"/>
                <a:gd name="T16" fmla="*/ 219 w 729"/>
                <a:gd name="T17" fmla="*/ 370 h 728"/>
                <a:gd name="T18" fmla="*/ 257 w 729"/>
                <a:gd name="T19" fmla="*/ 372 h 728"/>
                <a:gd name="T20" fmla="*/ 293 w 729"/>
                <a:gd name="T21" fmla="*/ 386 h 728"/>
                <a:gd name="T22" fmla="*/ 315 w 729"/>
                <a:gd name="T23" fmla="*/ 403 h 728"/>
                <a:gd name="T24" fmla="*/ 338 w 729"/>
                <a:gd name="T25" fmla="*/ 436 h 728"/>
                <a:gd name="T26" fmla="*/ 348 w 729"/>
                <a:gd name="T27" fmla="*/ 472 h 728"/>
                <a:gd name="T28" fmla="*/ 346 w 729"/>
                <a:gd name="T29" fmla="*/ 510 h 728"/>
                <a:gd name="T30" fmla="*/ 332 w 729"/>
                <a:gd name="T31" fmla="*/ 546 h 728"/>
                <a:gd name="T32" fmla="*/ 315 w 729"/>
                <a:gd name="T33" fmla="*/ 568 h 728"/>
                <a:gd name="T34" fmla="*/ 281 w 729"/>
                <a:gd name="T35" fmla="*/ 592 h 728"/>
                <a:gd name="T36" fmla="*/ 242 w 729"/>
                <a:gd name="T37" fmla="*/ 607 h 728"/>
                <a:gd name="T38" fmla="*/ 222 w 729"/>
                <a:gd name="T39" fmla="*/ 609 h 728"/>
                <a:gd name="T40" fmla="*/ 328 w 729"/>
                <a:gd name="T41" fmla="*/ 711 h 728"/>
                <a:gd name="T42" fmla="*/ 365 w 729"/>
                <a:gd name="T43" fmla="*/ 718 h 728"/>
                <a:gd name="T44" fmla="*/ 401 w 729"/>
                <a:gd name="T45" fmla="*/ 704 h 728"/>
                <a:gd name="T46" fmla="*/ 496 w 729"/>
                <a:gd name="T47" fmla="*/ 609 h 728"/>
                <a:gd name="T48" fmla="*/ 502 w 729"/>
                <a:gd name="T49" fmla="*/ 649 h 728"/>
                <a:gd name="T50" fmla="*/ 521 w 729"/>
                <a:gd name="T51" fmla="*/ 685 h 728"/>
                <a:gd name="T52" fmla="*/ 545 w 729"/>
                <a:gd name="T53" fmla="*/ 707 h 728"/>
                <a:gd name="T54" fmla="*/ 580 w 729"/>
                <a:gd name="T55" fmla="*/ 724 h 728"/>
                <a:gd name="T56" fmla="*/ 618 w 729"/>
                <a:gd name="T57" fmla="*/ 728 h 728"/>
                <a:gd name="T58" fmla="*/ 655 w 729"/>
                <a:gd name="T59" fmla="*/ 720 h 728"/>
                <a:gd name="T60" fmla="*/ 688 w 729"/>
                <a:gd name="T61" fmla="*/ 700 h 728"/>
                <a:gd name="T62" fmla="*/ 707 w 729"/>
                <a:gd name="T63" fmla="*/ 679 h 728"/>
                <a:gd name="T64" fmla="*/ 724 w 729"/>
                <a:gd name="T65" fmla="*/ 644 h 728"/>
                <a:gd name="T66" fmla="*/ 728 w 729"/>
                <a:gd name="T67" fmla="*/ 606 h 728"/>
                <a:gd name="T68" fmla="*/ 720 w 729"/>
                <a:gd name="T69" fmla="*/ 569 h 728"/>
                <a:gd name="T70" fmla="*/ 700 w 729"/>
                <a:gd name="T71" fmla="*/ 536 h 728"/>
                <a:gd name="T72" fmla="*/ 678 w 729"/>
                <a:gd name="T73" fmla="*/ 516 h 728"/>
                <a:gd name="T74" fmla="*/ 641 w 729"/>
                <a:gd name="T75" fmla="*/ 499 h 728"/>
                <a:gd name="T76" fmla="*/ 609 w 729"/>
                <a:gd name="T77" fmla="*/ 496 h 728"/>
                <a:gd name="T78" fmla="*/ 711 w 729"/>
                <a:gd name="T79" fmla="*/ 390 h 728"/>
                <a:gd name="T80" fmla="*/ 719 w 729"/>
                <a:gd name="T81" fmla="*/ 353 h 728"/>
                <a:gd name="T82" fmla="*/ 704 w 729"/>
                <a:gd name="T83" fmla="*/ 317 h 728"/>
                <a:gd name="T84" fmla="*/ 621 w 729"/>
                <a:gd name="T85" fmla="*/ 234 h 728"/>
                <a:gd name="T86" fmla="*/ 607 w 729"/>
                <a:gd name="T87" fmla="*/ 271 h 728"/>
                <a:gd name="T88" fmla="*/ 589 w 729"/>
                <a:gd name="T89" fmla="*/ 293 h 728"/>
                <a:gd name="T90" fmla="*/ 557 w 729"/>
                <a:gd name="T91" fmla="*/ 316 h 728"/>
                <a:gd name="T92" fmla="*/ 520 w 729"/>
                <a:gd name="T93" fmla="*/ 327 h 728"/>
                <a:gd name="T94" fmla="*/ 483 w 729"/>
                <a:gd name="T95" fmla="*/ 325 h 728"/>
                <a:gd name="T96" fmla="*/ 447 w 729"/>
                <a:gd name="T97" fmla="*/ 311 h 728"/>
                <a:gd name="T98" fmla="*/ 425 w 729"/>
                <a:gd name="T99" fmla="*/ 293 h 728"/>
                <a:gd name="T100" fmla="*/ 402 w 729"/>
                <a:gd name="T101" fmla="*/ 261 h 728"/>
                <a:gd name="T102" fmla="*/ 391 w 729"/>
                <a:gd name="T103" fmla="*/ 224 h 728"/>
                <a:gd name="T104" fmla="*/ 393 w 729"/>
                <a:gd name="T105" fmla="*/ 186 h 728"/>
                <a:gd name="T106" fmla="*/ 407 w 729"/>
                <a:gd name="T107" fmla="*/ 151 h 728"/>
                <a:gd name="T108" fmla="*/ 425 w 729"/>
                <a:gd name="T109" fmla="*/ 129 h 728"/>
                <a:gd name="T110" fmla="*/ 458 w 729"/>
                <a:gd name="T111" fmla="*/ 105 h 728"/>
                <a:gd name="T112" fmla="*/ 484 w 729"/>
                <a:gd name="T113" fmla="*/ 97 h 728"/>
                <a:gd name="T114" fmla="*/ 390 w 729"/>
                <a:gd name="T115" fmla="*/ 7 h 728"/>
                <a:gd name="T116" fmla="*/ 353 w 729"/>
                <a:gd name="T117" fmla="*/ 0 h 728"/>
                <a:gd name="T118" fmla="*/ 317 w 729"/>
                <a:gd name="T119" fmla="*/ 14 h 728"/>
                <a:gd name="T120" fmla="*/ 19 w 729"/>
                <a:gd name="T121" fmla="*/ 312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9" h="728">
                  <a:moveTo>
                    <a:pt x="19" y="312"/>
                  </a:moveTo>
                  <a:lnTo>
                    <a:pt x="7" y="328"/>
                  </a:lnTo>
                  <a:lnTo>
                    <a:pt x="0" y="346"/>
                  </a:lnTo>
                  <a:lnTo>
                    <a:pt x="0" y="365"/>
                  </a:lnTo>
                  <a:lnTo>
                    <a:pt x="4" y="384"/>
                  </a:lnTo>
                  <a:lnTo>
                    <a:pt x="14" y="401"/>
                  </a:lnTo>
                  <a:lnTo>
                    <a:pt x="19" y="406"/>
                  </a:lnTo>
                  <a:lnTo>
                    <a:pt x="109" y="496"/>
                  </a:lnTo>
                  <a:lnTo>
                    <a:pt x="111" y="478"/>
                  </a:lnTo>
                  <a:lnTo>
                    <a:pt x="116" y="458"/>
                  </a:lnTo>
                  <a:lnTo>
                    <a:pt x="125" y="439"/>
                  </a:lnTo>
                  <a:lnTo>
                    <a:pt x="136" y="420"/>
                  </a:lnTo>
                  <a:lnTo>
                    <a:pt x="149" y="404"/>
                  </a:lnTo>
                  <a:lnTo>
                    <a:pt x="150" y="403"/>
                  </a:lnTo>
                  <a:lnTo>
                    <a:pt x="165" y="390"/>
                  </a:lnTo>
                  <a:lnTo>
                    <a:pt x="182" y="380"/>
                  </a:lnTo>
                  <a:lnTo>
                    <a:pt x="200" y="374"/>
                  </a:lnTo>
                  <a:lnTo>
                    <a:pt x="219" y="370"/>
                  </a:lnTo>
                  <a:lnTo>
                    <a:pt x="238" y="369"/>
                  </a:lnTo>
                  <a:lnTo>
                    <a:pt x="257" y="372"/>
                  </a:lnTo>
                  <a:lnTo>
                    <a:pt x="275" y="377"/>
                  </a:lnTo>
                  <a:lnTo>
                    <a:pt x="293" y="386"/>
                  </a:lnTo>
                  <a:lnTo>
                    <a:pt x="309" y="398"/>
                  </a:lnTo>
                  <a:lnTo>
                    <a:pt x="315" y="403"/>
                  </a:lnTo>
                  <a:lnTo>
                    <a:pt x="328" y="419"/>
                  </a:lnTo>
                  <a:lnTo>
                    <a:pt x="338" y="436"/>
                  </a:lnTo>
                  <a:lnTo>
                    <a:pt x="344" y="454"/>
                  </a:lnTo>
                  <a:lnTo>
                    <a:pt x="348" y="472"/>
                  </a:lnTo>
                  <a:lnTo>
                    <a:pt x="349" y="491"/>
                  </a:lnTo>
                  <a:lnTo>
                    <a:pt x="346" y="510"/>
                  </a:lnTo>
                  <a:lnTo>
                    <a:pt x="341" y="528"/>
                  </a:lnTo>
                  <a:lnTo>
                    <a:pt x="332" y="546"/>
                  </a:lnTo>
                  <a:lnTo>
                    <a:pt x="320" y="562"/>
                  </a:lnTo>
                  <a:lnTo>
                    <a:pt x="315" y="568"/>
                  </a:lnTo>
                  <a:lnTo>
                    <a:pt x="299" y="581"/>
                  </a:lnTo>
                  <a:lnTo>
                    <a:pt x="281" y="592"/>
                  </a:lnTo>
                  <a:lnTo>
                    <a:pt x="262" y="601"/>
                  </a:lnTo>
                  <a:lnTo>
                    <a:pt x="242" y="607"/>
                  </a:lnTo>
                  <a:lnTo>
                    <a:pt x="223" y="609"/>
                  </a:lnTo>
                  <a:lnTo>
                    <a:pt x="222" y="609"/>
                  </a:lnTo>
                  <a:lnTo>
                    <a:pt x="312" y="699"/>
                  </a:lnTo>
                  <a:lnTo>
                    <a:pt x="328" y="711"/>
                  </a:lnTo>
                  <a:lnTo>
                    <a:pt x="346" y="718"/>
                  </a:lnTo>
                  <a:lnTo>
                    <a:pt x="365" y="718"/>
                  </a:lnTo>
                  <a:lnTo>
                    <a:pt x="384" y="714"/>
                  </a:lnTo>
                  <a:lnTo>
                    <a:pt x="401" y="704"/>
                  </a:lnTo>
                  <a:lnTo>
                    <a:pt x="406" y="699"/>
                  </a:lnTo>
                  <a:lnTo>
                    <a:pt x="496" y="609"/>
                  </a:lnTo>
                  <a:lnTo>
                    <a:pt x="497" y="629"/>
                  </a:lnTo>
                  <a:lnTo>
                    <a:pt x="502" y="649"/>
                  </a:lnTo>
                  <a:lnTo>
                    <a:pt x="510" y="667"/>
                  </a:lnTo>
                  <a:lnTo>
                    <a:pt x="521" y="685"/>
                  </a:lnTo>
                  <a:lnTo>
                    <a:pt x="530" y="694"/>
                  </a:lnTo>
                  <a:lnTo>
                    <a:pt x="545" y="707"/>
                  </a:lnTo>
                  <a:lnTo>
                    <a:pt x="562" y="717"/>
                  </a:lnTo>
                  <a:lnTo>
                    <a:pt x="580" y="724"/>
                  </a:lnTo>
                  <a:lnTo>
                    <a:pt x="599" y="728"/>
                  </a:lnTo>
                  <a:lnTo>
                    <a:pt x="618" y="728"/>
                  </a:lnTo>
                  <a:lnTo>
                    <a:pt x="637" y="726"/>
                  </a:lnTo>
                  <a:lnTo>
                    <a:pt x="655" y="720"/>
                  </a:lnTo>
                  <a:lnTo>
                    <a:pt x="672" y="712"/>
                  </a:lnTo>
                  <a:lnTo>
                    <a:pt x="688" y="700"/>
                  </a:lnTo>
                  <a:lnTo>
                    <a:pt x="694" y="694"/>
                  </a:lnTo>
                  <a:lnTo>
                    <a:pt x="707" y="679"/>
                  </a:lnTo>
                  <a:lnTo>
                    <a:pt x="717" y="662"/>
                  </a:lnTo>
                  <a:lnTo>
                    <a:pt x="724" y="644"/>
                  </a:lnTo>
                  <a:lnTo>
                    <a:pt x="728" y="625"/>
                  </a:lnTo>
                  <a:lnTo>
                    <a:pt x="728" y="606"/>
                  </a:lnTo>
                  <a:lnTo>
                    <a:pt x="726" y="587"/>
                  </a:lnTo>
                  <a:lnTo>
                    <a:pt x="720" y="569"/>
                  </a:lnTo>
                  <a:lnTo>
                    <a:pt x="712" y="552"/>
                  </a:lnTo>
                  <a:lnTo>
                    <a:pt x="700" y="536"/>
                  </a:lnTo>
                  <a:lnTo>
                    <a:pt x="694" y="530"/>
                  </a:lnTo>
                  <a:lnTo>
                    <a:pt x="678" y="516"/>
                  </a:lnTo>
                  <a:lnTo>
                    <a:pt x="660" y="506"/>
                  </a:lnTo>
                  <a:lnTo>
                    <a:pt x="641" y="499"/>
                  </a:lnTo>
                  <a:lnTo>
                    <a:pt x="622" y="496"/>
                  </a:lnTo>
                  <a:lnTo>
                    <a:pt x="609" y="496"/>
                  </a:lnTo>
                  <a:lnTo>
                    <a:pt x="699" y="406"/>
                  </a:lnTo>
                  <a:lnTo>
                    <a:pt x="711" y="390"/>
                  </a:lnTo>
                  <a:lnTo>
                    <a:pt x="718" y="372"/>
                  </a:lnTo>
                  <a:lnTo>
                    <a:pt x="719" y="353"/>
                  </a:lnTo>
                  <a:lnTo>
                    <a:pt x="714" y="334"/>
                  </a:lnTo>
                  <a:lnTo>
                    <a:pt x="704" y="317"/>
                  </a:lnTo>
                  <a:lnTo>
                    <a:pt x="699" y="312"/>
                  </a:lnTo>
                  <a:lnTo>
                    <a:pt x="621" y="234"/>
                  </a:lnTo>
                  <a:lnTo>
                    <a:pt x="616" y="253"/>
                  </a:lnTo>
                  <a:lnTo>
                    <a:pt x="607" y="271"/>
                  </a:lnTo>
                  <a:lnTo>
                    <a:pt x="595" y="288"/>
                  </a:lnTo>
                  <a:lnTo>
                    <a:pt x="589" y="293"/>
                  </a:lnTo>
                  <a:lnTo>
                    <a:pt x="574" y="306"/>
                  </a:lnTo>
                  <a:lnTo>
                    <a:pt x="557" y="316"/>
                  </a:lnTo>
                  <a:lnTo>
                    <a:pt x="539" y="323"/>
                  </a:lnTo>
                  <a:lnTo>
                    <a:pt x="520" y="327"/>
                  </a:lnTo>
                  <a:lnTo>
                    <a:pt x="501" y="327"/>
                  </a:lnTo>
                  <a:lnTo>
                    <a:pt x="483" y="325"/>
                  </a:lnTo>
                  <a:lnTo>
                    <a:pt x="464" y="319"/>
                  </a:lnTo>
                  <a:lnTo>
                    <a:pt x="447" y="311"/>
                  </a:lnTo>
                  <a:lnTo>
                    <a:pt x="431" y="299"/>
                  </a:lnTo>
                  <a:lnTo>
                    <a:pt x="425" y="293"/>
                  </a:lnTo>
                  <a:lnTo>
                    <a:pt x="412" y="278"/>
                  </a:lnTo>
                  <a:lnTo>
                    <a:pt x="402" y="261"/>
                  </a:lnTo>
                  <a:lnTo>
                    <a:pt x="395" y="243"/>
                  </a:lnTo>
                  <a:lnTo>
                    <a:pt x="391" y="224"/>
                  </a:lnTo>
                  <a:lnTo>
                    <a:pt x="391" y="205"/>
                  </a:lnTo>
                  <a:lnTo>
                    <a:pt x="393" y="186"/>
                  </a:lnTo>
                  <a:lnTo>
                    <a:pt x="399" y="168"/>
                  </a:lnTo>
                  <a:lnTo>
                    <a:pt x="407" y="151"/>
                  </a:lnTo>
                  <a:lnTo>
                    <a:pt x="419" y="135"/>
                  </a:lnTo>
                  <a:lnTo>
                    <a:pt x="425" y="129"/>
                  </a:lnTo>
                  <a:lnTo>
                    <a:pt x="441" y="115"/>
                  </a:lnTo>
                  <a:lnTo>
                    <a:pt x="458" y="105"/>
                  </a:lnTo>
                  <a:lnTo>
                    <a:pt x="477" y="98"/>
                  </a:lnTo>
                  <a:lnTo>
                    <a:pt x="484" y="97"/>
                  </a:lnTo>
                  <a:lnTo>
                    <a:pt x="406" y="19"/>
                  </a:lnTo>
                  <a:lnTo>
                    <a:pt x="390" y="7"/>
                  </a:lnTo>
                  <a:lnTo>
                    <a:pt x="372" y="0"/>
                  </a:lnTo>
                  <a:lnTo>
                    <a:pt x="353" y="0"/>
                  </a:lnTo>
                  <a:lnTo>
                    <a:pt x="334" y="4"/>
                  </a:lnTo>
                  <a:lnTo>
                    <a:pt x="317" y="14"/>
                  </a:lnTo>
                  <a:lnTo>
                    <a:pt x="312" y="19"/>
                  </a:lnTo>
                  <a:lnTo>
                    <a:pt x="19" y="312"/>
                  </a:lnTo>
                  <a:close/>
                </a:path>
              </a:pathLst>
            </a:custGeom>
            <a:solidFill>
              <a:srgbClr val="CCCD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sp>
          <p:nvSpPr>
            <p:cNvPr id="7" name="Freeform 6"/>
            <p:cNvSpPr>
              <a:spLocks/>
            </p:cNvSpPr>
            <p:nvPr/>
          </p:nvSpPr>
          <p:spPr bwMode="auto">
            <a:xfrm>
              <a:off x="1588" y="39"/>
              <a:ext cx="726" cy="726"/>
            </a:xfrm>
            <a:custGeom>
              <a:avLst/>
              <a:gdLst>
                <a:gd name="T0" fmla="*/ 692 w 726"/>
                <a:gd name="T1" fmla="*/ 198 h 726"/>
                <a:gd name="T2" fmla="*/ 715 w 726"/>
                <a:gd name="T3" fmla="*/ 166 h 726"/>
                <a:gd name="T4" fmla="*/ 725 w 726"/>
                <a:gd name="T5" fmla="*/ 129 h 726"/>
                <a:gd name="T6" fmla="*/ 723 w 726"/>
                <a:gd name="T7" fmla="*/ 91 h 726"/>
                <a:gd name="T8" fmla="*/ 709 w 726"/>
                <a:gd name="T9" fmla="*/ 56 h 726"/>
                <a:gd name="T10" fmla="*/ 692 w 726"/>
                <a:gd name="T11" fmla="*/ 33 h 726"/>
                <a:gd name="T12" fmla="*/ 659 w 726"/>
                <a:gd name="T13" fmla="*/ 11 h 726"/>
                <a:gd name="T14" fmla="*/ 623 w 726"/>
                <a:gd name="T15" fmla="*/ 0 h 726"/>
                <a:gd name="T16" fmla="*/ 585 w 726"/>
                <a:gd name="T17" fmla="*/ 2 h 726"/>
                <a:gd name="T18" fmla="*/ 549 w 726"/>
                <a:gd name="T19" fmla="*/ 16 h 726"/>
                <a:gd name="T20" fmla="*/ 527 w 726"/>
                <a:gd name="T21" fmla="*/ 33 h 726"/>
                <a:gd name="T22" fmla="*/ 503 w 726"/>
                <a:gd name="T23" fmla="*/ 68 h 726"/>
                <a:gd name="T24" fmla="*/ 493 w 726"/>
                <a:gd name="T25" fmla="*/ 107 h 726"/>
                <a:gd name="T26" fmla="*/ 406 w 726"/>
                <a:gd name="T27" fmla="*/ 26 h 726"/>
                <a:gd name="T28" fmla="*/ 372 w 726"/>
                <a:gd name="T29" fmla="*/ 8 h 726"/>
                <a:gd name="T30" fmla="*/ 334 w 726"/>
                <a:gd name="T31" fmla="*/ 11 h 726"/>
                <a:gd name="T32" fmla="*/ 312 w 726"/>
                <a:gd name="T33" fmla="*/ 26 h 726"/>
                <a:gd name="T34" fmla="*/ 230 w 726"/>
                <a:gd name="T35" fmla="*/ 83 h 726"/>
                <a:gd name="T36" fmla="*/ 207 w 726"/>
                <a:gd name="T37" fmla="*/ 49 h 726"/>
                <a:gd name="T38" fmla="*/ 191 w 726"/>
                <a:gd name="T39" fmla="*/ 36 h 726"/>
                <a:gd name="T40" fmla="*/ 156 w 726"/>
                <a:gd name="T41" fmla="*/ 20 h 726"/>
                <a:gd name="T42" fmla="*/ 119 w 726"/>
                <a:gd name="T43" fmla="*/ 15 h 726"/>
                <a:gd name="T44" fmla="*/ 81 w 726"/>
                <a:gd name="T45" fmla="*/ 23 h 726"/>
                <a:gd name="T46" fmla="*/ 48 w 726"/>
                <a:gd name="T47" fmla="*/ 44 h 726"/>
                <a:gd name="T48" fmla="*/ 29 w 726"/>
                <a:gd name="T49" fmla="*/ 65 h 726"/>
                <a:gd name="T50" fmla="*/ 12 w 726"/>
                <a:gd name="T51" fmla="*/ 100 h 726"/>
                <a:gd name="T52" fmla="*/ 8 w 726"/>
                <a:gd name="T53" fmla="*/ 137 h 726"/>
                <a:gd name="T54" fmla="*/ 16 w 726"/>
                <a:gd name="T55" fmla="*/ 174 h 726"/>
                <a:gd name="T56" fmla="*/ 36 w 726"/>
                <a:gd name="T57" fmla="*/ 208 h 726"/>
                <a:gd name="T58" fmla="*/ 58 w 726"/>
                <a:gd name="T59" fmla="*/ 227 h 726"/>
                <a:gd name="T60" fmla="*/ 94 w 726"/>
                <a:gd name="T61" fmla="*/ 244 h 726"/>
                <a:gd name="T62" fmla="*/ 19 w 726"/>
                <a:gd name="T63" fmla="*/ 320 h 726"/>
                <a:gd name="T64" fmla="*/ 0 w 726"/>
                <a:gd name="T65" fmla="*/ 354 h 726"/>
                <a:gd name="T66" fmla="*/ 4 w 726"/>
                <a:gd name="T67" fmla="*/ 391 h 726"/>
                <a:gd name="T68" fmla="*/ 19 w 726"/>
                <a:gd name="T69" fmla="*/ 413 h 726"/>
                <a:gd name="T70" fmla="*/ 94 w 726"/>
                <a:gd name="T71" fmla="*/ 464 h 726"/>
                <a:gd name="T72" fmla="*/ 117 w 726"/>
                <a:gd name="T73" fmla="*/ 430 h 726"/>
                <a:gd name="T74" fmla="*/ 134 w 726"/>
                <a:gd name="T75" fmla="*/ 415 h 726"/>
                <a:gd name="T76" fmla="*/ 169 w 726"/>
                <a:gd name="T77" fmla="*/ 398 h 726"/>
                <a:gd name="T78" fmla="*/ 207 w 726"/>
                <a:gd name="T79" fmla="*/ 394 h 726"/>
                <a:gd name="T80" fmla="*/ 244 w 726"/>
                <a:gd name="T81" fmla="*/ 402 h 726"/>
                <a:gd name="T82" fmla="*/ 278 w 726"/>
                <a:gd name="T83" fmla="*/ 422 h 726"/>
                <a:gd name="T84" fmla="*/ 297 w 726"/>
                <a:gd name="T85" fmla="*/ 443 h 726"/>
                <a:gd name="T86" fmla="*/ 313 w 726"/>
                <a:gd name="T87" fmla="*/ 478 h 726"/>
                <a:gd name="T88" fmla="*/ 318 w 726"/>
                <a:gd name="T89" fmla="*/ 516 h 726"/>
                <a:gd name="T90" fmla="*/ 310 w 726"/>
                <a:gd name="T91" fmla="*/ 553 h 726"/>
                <a:gd name="T92" fmla="*/ 289 w 726"/>
                <a:gd name="T93" fmla="*/ 586 h 726"/>
                <a:gd name="T94" fmla="*/ 268 w 726"/>
                <a:gd name="T95" fmla="*/ 606 h 726"/>
                <a:gd name="T96" fmla="*/ 231 w 726"/>
                <a:gd name="T97" fmla="*/ 622 h 726"/>
                <a:gd name="T98" fmla="*/ 312 w 726"/>
                <a:gd name="T99" fmla="*/ 707 h 726"/>
                <a:gd name="T100" fmla="*/ 346 w 726"/>
                <a:gd name="T101" fmla="*/ 725 h 726"/>
                <a:gd name="T102" fmla="*/ 384 w 726"/>
                <a:gd name="T103" fmla="*/ 721 h 726"/>
                <a:gd name="T104" fmla="*/ 406 w 726"/>
                <a:gd name="T105" fmla="*/ 707 h 726"/>
                <a:gd name="T106" fmla="*/ 711 w 726"/>
                <a:gd name="T107" fmla="*/ 397 h 726"/>
                <a:gd name="T108" fmla="*/ 718 w 726"/>
                <a:gd name="T109" fmla="*/ 360 h 726"/>
                <a:gd name="T110" fmla="*/ 704 w 726"/>
                <a:gd name="T111" fmla="*/ 325 h 726"/>
                <a:gd name="T112" fmla="*/ 612 w 726"/>
                <a:gd name="T113" fmla="*/ 232 h 726"/>
                <a:gd name="T114" fmla="*/ 651 w 726"/>
                <a:gd name="T115" fmla="*/ 224 h 726"/>
                <a:gd name="T116" fmla="*/ 686 w 726"/>
                <a:gd name="T117" fmla="*/ 203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6" h="726">
                  <a:moveTo>
                    <a:pt x="686" y="203"/>
                  </a:moveTo>
                  <a:lnTo>
                    <a:pt x="692" y="198"/>
                  </a:lnTo>
                  <a:lnTo>
                    <a:pt x="705" y="183"/>
                  </a:lnTo>
                  <a:lnTo>
                    <a:pt x="715" y="166"/>
                  </a:lnTo>
                  <a:lnTo>
                    <a:pt x="721" y="148"/>
                  </a:lnTo>
                  <a:lnTo>
                    <a:pt x="725" y="129"/>
                  </a:lnTo>
                  <a:lnTo>
                    <a:pt x="726" y="110"/>
                  </a:lnTo>
                  <a:lnTo>
                    <a:pt x="723" y="91"/>
                  </a:lnTo>
                  <a:lnTo>
                    <a:pt x="718" y="73"/>
                  </a:lnTo>
                  <a:lnTo>
                    <a:pt x="709" y="56"/>
                  </a:lnTo>
                  <a:lnTo>
                    <a:pt x="697" y="39"/>
                  </a:lnTo>
                  <a:lnTo>
                    <a:pt x="692" y="33"/>
                  </a:lnTo>
                  <a:lnTo>
                    <a:pt x="676" y="20"/>
                  </a:lnTo>
                  <a:lnTo>
                    <a:pt x="659" y="11"/>
                  </a:lnTo>
                  <a:lnTo>
                    <a:pt x="641" y="4"/>
                  </a:lnTo>
                  <a:lnTo>
                    <a:pt x="623" y="0"/>
                  </a:lnTo>
                  <a:lnTo>
                    <a:pt x="604" y="0"/>
                  </a:lnTo>
                  <a:lnTo>
                    <a:pt x="585" y="2"/>
                  </a:lnTo>
                  <a:lnTo>
                    <a:pt x="567" y="8"/>
                  </a:lnTo>
                  <a:lnTo>
                    <a:pt x="549" y="16"/>
                  </a:lnTo>
                  <a:lnTo>
                    <a:pt x="533" y="28"/>
                  </a:lnTo>
                  <a:lnTo>
                    <a:pt x="527" y="33"/>
                  </a:lnTo>
                  <a:lnTo>
                    <a:pt x="514" y="50"/>
                  </a:lnTo>
                  <a:lnTo>
                    <a:pt x="503" y="68"/>
                  </a:lnTo>
                  <a:lnTo>
                    <a:pt x="497" y="87"/>
                  </a:lnTo>
                  <a:lnTo>
                    <a:pt x="493" y="107"/>
                  </a:lnTo>
                  <a:lnTo>
                    <a:pt x="493" y="113"/>
                  </a:lnTo>
                  <a:lnTo>
                    <a:pt x="406" y="26"/>
                  </a:lnTo>
                  <a:lnTo>
                    <a:pt x="390" y="14"/>
                  </a:lnTo>
                  <a:lnTo>
                    <a:pt x="372" y="8"/>
                  </a:lnTo>
                  <a:lnTo>
                    <a:pt x="353" y="7"/>
                  </a:lnTo>
                  <a:lnTo>
                    <a:pt x="334" y="11"/>
                  </a:lnTo>
                  <a:lnTo>
                    <a:pt x="317" y="21"/>
                  </a:lnTo>
                  <a:lnTo>
                    <a:pt x="312" y="26"/>
                  </a:lnTo>
                  <a:lnTo>
                    <a:pt x="237" y="101"/>
                  </a:lnTo>
                  <a:lnTo>
                    <a:pt x="230" y="83"/>
                  </a:lnTo>
                  <a:lnTo>
                    <a:pt x="220" y="65"/>
                  </a:lnTo>
                  <a:lnTo>
                    <a:pt x="207" y="49"/>
                  </a:lnTo>
                  <a:lnTo>
                    <a:pt x="191" y="36"/>
                  </a:lnTo>
                  <a:lnTo>
                    <a:pt x="174" y="26"/>
                  </a:lnTo>
                  <a:lnTo>
                    <a:pt x="156" y="20"/>
                  </a:lnTo>
                  <a:lnTo>
                    <a:pt x="138" y="16"/>
                  </a:lnTo>
                  <a:lnTo>
                    <a:pt x="119" y="15"/>
                  </a:lnTo>
                  <a:lnTo>
                    <a:pt x="100" y="18"/>
                  </a:lnTo>
                  <a:lnTo>
                    <a:pt x="81" y="23"/>
                  </a:lnTo>
                  <a:lnTo>
                    <a:pt x="64" y="32"/>
                  </a:lnTo>
                  <a:lnTo>
                    <a:pt x="48" y="44"/>
                  </a:lnTo>
                  <a:lnTo>
                    <a:pt x="42" y="49"/>
                  </a:lnTo>
                  <a:lnTo>
                    <a:pt x="29" y="65"/>
                  </a:lnTo>
                  <a:lnTo>
                    <a:pt x="19" y="82"/>
                  </a:lnTo>
                  <a:lnTo>
                    <a:pt x="12" y="100"/>
                  </a:lnTo>
                  <a:lnTo>
                    <a:pt x="9" y="118"/>
                  </a:lnTo>
                  <a:lnTo>
                    <a:pt x="8" y="137"/>
                  </a:lnTo>
                  <a:lnTo>
                    <a:pt x="10" y="156"/>
                  </a:lnTo>
                  <a:lnTo>
                    <a:pt x="16" y="174"/>
                  </a:lnTo>
                  <a:lnTo>
                    <a:pt x="25" y="192"/>
                  </a:lnTo>
                  <a:lnTo>
                    <a:pt x="36" y="208"/>
                  </a:lnTo>
                  <a:lnTo>
                    <a:pt x="42" y="214"/>
                  </a:lnTo>
                  <a:lnTo>
                    <a:pt x="58" y="227"/>
                  </a:lnTo>
                  <a:lnTo>
                    <a:pt x="75" y="237"/>
                  </a:lnTo>
                  <a:lnTo>
                    <a:pt x="94" y="244"/>
                  </a:lnTo>
                  <a:lnTo>
                    <a:pt x="19" y="320"/>
                  </a:lnTo>
                  <a:lnTo>
                    <a:pt x="7" y="336"/>
                  </a:lnTo>
                  <a:lnTo>
                    <a:pt x="0" y="354"/>
                  </a:lnTo>
                  <a:lnTo>
                    <a:pt x="0" y="373"/>
                  </a:lnTo>
                  <a:lnTo>
                    <a:pt x="4" y="391"/>
                  </a:lnTo>
                  <a:lnTo>
                    <a:pt x="14" y="408"/>
                  </a:lnTo>
                  <a:lnTo>
                    <a:pt x="19" y="413"/>
                  </a:lnTo>
                  <a:lnTo>
                    <a:pt x="88" y="483"/>
                  </a:lnTo>
                  <a:lnTo>
                    <a:pt x="94" y="464"/>
                  </a:lnTo>
                  <a:lnTo>
                    <a:pt x="104" y="446"/>
                  </a:lnTo>
                  <a:lnTo>
                    <a:pt x="117" y="430"/>
                  </a:lnTo>
                  <a:lnTo>
                    <a:pt x="119" y="428"/>
                  </a:lnTo>
                  <a:lnTo>
                    <a:pt x="134" y="415"/>
                  </a:lnTo>
                  <a:lnTo>
                    <a:pt x="151" y="405"/>
                  </a:lnTo>
                  <a:lnTo>
                    <a:pt x="169" y="398"/>
                  </a:lnTo>
                  <a:lnTo>
                    <a:pt x="188" y="394"/>
                  </a:lnTo>
                  <a:lnTo>
                    <a:pt x="207" y="394"/>
                  </a:lnTo>
                  <a:lnTo>
                    <a:pt x="226" y="396"/>
                  </a:lnTo>
                  <a:lnTo>
                    <a:pt x="244" y="402"/>
                  </a:lnTo>
                  <a:lnTo>
                    <a:pt x="262" y="410"/>
                  </a:lnTo>
                  <a:lnTo>
                    <a:pt x="278" y="422"/>
                  </a:lnTo>
                  <a:lnTo>
                    <a:pt x="284" y="428"/>
                  </a:lnTo>
                  <a:lnTo>
                    <a:pt x="297" y="443"/>
                  </a:lnTo>
                  <a:lnTo>
                    <a:pt x="306" y="460"/>
                  </a:lnTo>
                  <a:lnTo>
                    <a:pt x="313" y="478"/>
                  </a:lnTo>
                  <a:lnTo>
                    <a:pt x="317" y="497"/>
                  </a:lnTo>
                  <a:lnTo>
                    <a:pt x="318" y="516"/>
                  </a:lnTo>
                  <a:lnTo>
                    <a:pt x="315" y="534"/>
                  </a:lnTo>
                  <a:lnTo>
                    <a:pt x="310" y="553"/>
                  </a:lnTo>
                  <a:lnTo>
                    <a:pt x="301" y="570"/>
                  </a:lnTo>
                  <a:lnTo>
                    <a:pt x="289" y="586"/>
                  </a:lnTo>
                  <a:lnTo>
                    <a:pt x="284" y="592"/>
                  </a:lnTo>
                  <a:lnTo>
                    <a:pt x="268" y="606"/>
                  </a:lnTo>
                  <a:lnTo>
                    <a:pt x="250" y="616"/>
                  </a:lnTo>
                  <a:lnTo>
                    <a:pt x="231" y="622"/>
                  </a:lnTo>
                  <a:lnTo>
                    <a:pt x="229" y="623"/>
                  </a:lnTo>
                  <a:lnTo>
                    <a:pt x="312" y="707"/>
                  </a:lnTo>
                  <a:lnTo>
                    <a:pt x="328" y="718"/>
                  </a:lnTo>
                  <a:lnTo>
                    <a:pt x="346" y="725"/>
                  </a:lnTo>
                  <a:lnTo>
                    <a:pt x="365" y="726"/>
                  </a:lnTo>
                  <a:lnTo>
                    <a:pt x="384" y="721"/>
                  </a:lnTo>
                  <a:lnTo>
                    <a:pt x="401" y="711"/>
                  </a:lnTo>
                  <a:lnTo>
                    <a:pt x="406" y="707"/>
                  </a:lnTo>
                  <a:lnTo>
                    <a:pt x="699" y="413"/>
                  </a:lnTo>
                  <a:lnTo>
                    <a:pt x="711" y="397"/>
                  </a:lnTo>
                  <a:lnTo>
                    <a:pt x="717" y="379"/>
                  </a:lnTo>
                  <a:lnTo>
                    <a:pt x="718" y="360"/>
                  </a:lnTo>
                  <a:lnTo>
                    <a:pt x="714" y="341"/>
                  </a:lnTo>
                  <a:lnTo>
                    <a:pt x="704" y="325"/>
                  </a:lnTo>
                  <a:lnTo>
                    <a:pt x="699" y="320"/>
                  </a:lnTo>
                  <a:lnTo>
                    <a:pt x="612" y="232"/>
                  </a:lnTo>
                  <a:lnTo>
                    <a:pt x="632" y="230"/>
                  </a:lnTo>
                  <a:lnTo>
                    <a:pt x="651" y="224"/>
                  </a:lnTo>
                  <a:lnTo>
                    <a:pt x="669" y="215"/>
                  </a:lnTo>
                  <a:lnTo>
                    <a:pt x="686" y="203"/>
                  </a:lnTo>
                  <a:close/>
                </a:path>
              </a:pathLst>
            </a:custGeom>
            <a:solidFill>
              <a:srgbClr val="74B3B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grpSp>
    </p:spTree>
    <p:extLst>
      <p:ext uri="{BB962C8B-B14F-4D97-AF65-F5344CB8AC3E}">
        <p14:creationId xmlns:p14="http://schemas.microsoft.com/office/powerpoint/2010/main" val="19181835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1143000"/>
          </a:xfrm>
        </p:spPr>
        <p:txBody>
          <a:bodyPr>
            <a:noAutofit/>
          </a:bodyPr>
          <a:lstStyle/>
          <a:p>
            <a:pPr algn="l"/>
            <a:r>
              <a:rPr lang="en-US" sz="3600" dirty="0" smtClean="0">
                <a:solidFill>
                  <a:srgbClr val="007583"/>
                </a:solidFill>
                <a:latin typeface="Arial" pitchFamily="34" charset="0"/>
                <a:cs typeface="Arial" pitchFamily="34" charset="0"/>
              </a:rPr>
              <a:t>Essential elements for effective performance and development</a:t>
            </a:r>
            <a:endParaRPr lang="en-US" sz="3600" dirty="0">
              <a:solidFill>
                <a:srgbClr val="007583"/>
              </a:solidFill>
              <a:latin typeface="Arial" pitchFamily="34" charset="0"/>
              <a:cs typeface="Arial" pitchFamily="34" charset="0"/>
            </a:endParaRPr>
          </a:p>
        </p:txBody>
      </p:sp>
      <p:sp>
        <p:nvSpPr>
          <p:cNvPr id="3" name="Content Placeholder 2"/>
          <p:cNvSpPr>
            <a:spLocks noGrp="1"/>
          </p:cNvSpPr>
          <p:nvPr>
            <p:ph idx="1"/>
          </p:nvPr>
        </p:nvSpPr>
        <p:spPr>
          <a:xfrm>
            <a:off x="467544" y="2203703"/>
            <a:ext cx="8229600" cy="3817585"/>
          </a:xfrm>
        </p:spPr>
        <p:txBody>
          <a:bodyPr>
            <a:noAutofit/>
          </a:bodyPr>
          <a:lstStyle/>
          <a:p>
            <a:pPr marL="0" lvl="0" indent="0">
              <a:buClr>
                <a:srgbClr val="007583"/>
              </a:buClr>
              <a:buNone/>
            </a:pPr>
            <a:endParaRPr lang="en-AU" sz="2000" dirty="0" smtClean="0">
              <a:solidFill>
                <a:schemeClr val="tx1"/>
              </a:solidFill>
              <a:latin typeface="Arial" pitchFamily="34" charset="0"/>
              <a:cs typeface="Arial" pitchFamily="34" charset="0"/>
            </a:endParaRPr>
          </a:p>
          <a:p>
            <a:pPr marL="0" lvl="0" indent="-342000">
              <a:spcBef>
                <a:spcPts val="1000"/>
              </a:spcBef>
              <a:buClr>
                <a:srgbClr val="007583"/>
              </a:buClr>
              <a:buNone/>
            </a:pPr>
            <a:r>
              <a:rPr lang="en-AU" dirty="0" smtClean="0">
                <a:solidFill>
                  <a:schemeClr val="tx1"/>
                </a:solidFill>
                <a:latin typeface="Arial" pitchFamily="34" charset="0"/>
                <a:cs typeface="Arial" pitchFamily="34" charset="0"/>
              </a:rPr>
              <a:t>The four essential elements should be present in all Australian schools so all teachers can:</a:t>
            </a:r>
            <a:endParaRPr lang="en-AU" dirty="0">
              <a:solidFill>
                <a:schemeClr val="tx1"/>
              </a:solidFill>
              <a:latin typeface="Arial" pitchFamily="34" charset="0"/>
              <a:cs typeface="Arial" pitchFamily="34" charset="0"/>
            </a:endParaRPr>
          </a:p>
          <a:p>
            <a:pPr indent="-342000">
              <a:spcBef>
                <a:spcPts val="1000"/>
              </a:spcBef>
              <a:buClr>
                <a:srgbClr val="007583"/>
              </a:buClr>
            </a:pPr>
            <a:r>
              <a:rPr lang="en-AU" dirty="0" smtClean="0">
                <a:solidFill>
                  <a:schemeClr val="tx1"/>
                </a:solidFill>
                <a:latin typeface="Arial" pitchFamily="34" charset="0"/>
                <a:cs typeface="Arial" pitchFamily="34" charset="0"/>
              </a:rPr>
              <a:t>Set performance and development goals</a:t>
            </a:r>
          </a:p>
          <a:p>
            <a:pPr indent="-342000">
              <a:spcBef>
                <a:spcPts val="1000"/>
              </a:spcBef>
              <a:buClr>
                <a:srgbClr val="007583"/>
              </a:buClr>
            </a:pPr>
            <a:r>
              <a:rPr lang="en-AU" dirty="0" smtClean="0">
                <a:solidFill>
                  <a:schemeClr val="tx1"/>
                </a:solidFill>
                <a:latin typeface="Arial" pitchFamily="34" charset="0"/>
                <a:cs typeface="Arial" pitchFamily="34" charset="0"/>
              </a:rPr>
              <a:t>Be supported in working towards their goals</a:t>
            </a:r>
          </a:p>
          <a:p>
            <a:pPr indent="-342000">
              <a:spcBef>
                <a:spcPts val="1000"/>
              </a:spcBef>
              <a:buClr>
                <a:srgbClr val="007583"/>
              </a:buClr>
            </a:pPr>
            <a:r>
              <a:rPr lang="en-AU" dirty="0" smtClean="0">
                <a:solidFill>
                  <a:schemeClr val="tx1"/>
                </a:solidFill>
                <a:latin typeface="Arial" pitchFamily="34" charset="0"/>
                <a:cs typeface="Arial" pitchFamily="34" charset="0"/>
              </a:rPr>
              <a:t>Collect evidence to use in reflection and evaluation</a:t>
            </a:r>
            <a:endParaRPr lang="en-AU" dirty="0">
              <a:solidFill>
                <a:schemeClr val="tx1"/>
              </a:solidFill>
              <a:latin typeface="Arial" pitchFamily="34" charset="0"/>
              <a:cs typeface="Arial" pitchFamily="34" charset="0"/>
            </a:endParaRPr>
          </a:p>
          <a:p>
            <a:pPr indent="-342000">
              <a:spcBef>
                <a:spcPts val="1000"/>
              </a:spcBef>
              <a:buClr>
                <a:srgbClr val="007583"/>
              </a:buClr>
            </a:pPr>
            <a:r>
              <a:rPr lang="en-AU" dirty="0" smtClean="0">
                <a:solidFill>
                  <a:schemeClr val="tx1"/>
                </a:solidFill>
                <a:latin typeface="Arial" pitchFamily="34" charset="0"/>
                <a:cs typeface="Arial" pitchFamily="34" charset="0"/>
              </a:rPr>
              <a:t>Receive feedback, including a formal review at least annually</a:t>
            </a:r>
          </a:p>
        </p:txBody>
      </p:sp>
    </p:spTree>
    <p:extLst>
      <p:ext uri="{BB962C8B-B14F-4D97-AF65-F5344CB8AC3E}">
        <p14:creationId xmlns:p14="http://schemas.microsoft.com/office/powerpoint/2010/main" val="20932858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1482"/>
            <a:ext cx="8507288" cy="1143000"/>
          </a:xfrm>
        </p:spPr>
        <p:txBody>
          <a:bodyPr>
            <a:noAutofit/>
          </a:bodyPr>
          <a:lstStyle/>
          <a:p>
            <a:pPr algn="l"/>
            <a:r>
              <a:rPr lang="en-AU" sz="3600" dirty="0" smtClean="0"/>
              <a:t>Effective performance and development practices</a:t>
            </a:r>
            <a:endParaRPr lang="en-AU" sz="3600" dirty="0"/>
          </a:p>
        </p:txBody>
      </p:sp>
      <p:sp>
        <p:nvSpPr>
          <p:cNvPr id="7" name="Content Placeholder 2"/>
          <p:cNvSpPr txBox="1">
            <a:spLocks/>
          </p:cNvSpPr>
          <p:nvPr/>
        </p:nvSpPr>
        <p:spPr>
          <a:xfrm>
            <a:off x="467544" y="6174596"/>
            <a:ext cx="8229600" cy="538843"/>
          </a:xfrm>
          <a:prstGeom prst="rect">
            <a:avLst/>
          </a:prstGeom>
        </p:spPr>
        <p:txBody>
          <a:bodyPr>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Australind</a:t>
            </a:r>
            <a:r>
              <a:rPr kumimoji="0" lang="en-AU"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Senior High School</a:t>
            </a:r>
            <a:r>
              <a:rPr kumimoji="0" lang="en-AU"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WA</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AU" sz="1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6" name="Rectangle 5"/>
          <p:cNvSpPr/>
          <p:nvPr/>
        </p:nvSpPr>
        <p:spPr>
          <a:xfrm>
            <a:off x="3850491" y="5805264"/>
            <a:ext cx="1471878" cy="276999"/>
          </a:xfrm>
          <a:prstGeom prst="rect">
            <a:avLst/>
          </a:prstGeom>
        </p:spPr>
        <p:txBody>
          <a:bodyPr wrap="none">
            <a:spAutoFit/>
          </a:bodyPr>
          <a:lstStyle/>
          <a:p>
            <a:r>
              <a:rPr lang="en-AU" sz="1200" dirty="0" smtClean="0">
                <a:latin typeface="Arial"/>
                <a:cs typeface="Arial"/>
              </a:rPr>
              <a:t>Click image to play</a:t>
            </a:r>
            <a:endParaRPr lang="en-US" sz="1200" dirty="0"/>
          </a:p>
        </p:txBody>
      </p:sp>
      <p:pic>
        <p:nvPicPr>
          <p:cNvPr id="8" name="Picture 7">
            <a:hlinkClick r:id="rId3"/>
          </p:cNvPr>
          <p:cNvPicPr/>
          <p:nvPr/>
        </p:nvPicPr>
        <p:blipFill rotWithShape="1">
          <a:blip r:embed="rId4" cstate="print"/>
          <a:srcRect t="5320" b="5851"/>
          <a:stretch/>
        </p:blipFill>
        <p:spPr bwMode="auto">
          <a:xfrm>
            <a:off x="1717540" y="2397916"/>
            <a:ext cx="5729605" cy="31813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401477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1143000"/>
          </a:xfrm>
        </p:spPr>
        <p:txBody>
          <a:bodyPr>
            <a:normAutofit/>
          </a:bodyPr>
          <a:lstStyle/>
          <a:p>
            <a:pPr algn="l" defTabSz="457200">
              <a:defRPr/>
            </a:pPr>
            <a:r>
              <a:rPr lang="en-US" sz="3600" dirty="0" smtClean="0">
                <a:solidFill>
                  <a:srgbClr val="007583"/>
                </a:solidFill>
                <a:latin typeface="Arial" pitchFamily="34" charset="0"/>
                <a:cs typeface="Arial" pitchFamily="34" charset="0"/>
              </a:rPr>
              <a:t>A coherent approach</a:t>
            </a:r>
            <a:endParaRPr lang="en-US" sz="3600" dirty="0">
              <a:solidFill>
                <a:srgbClr val="007583"/>
              </a:solidFill>
              <a:latin typeface="Arial" pitchFamily="34" charset="0"/>
              <a:cs typeface="Arial" pitchFamily="34" charset="0"/>
            </a:endParaRPr>
          </a:p>
        </p:txBody>
      </p:sp>
      <p:pic>
        <p:nvPicPr>
          <p:cNvPr id="5" name="Picture 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7161" t="5673" r="6944" b="4960"/>
          <a:stretch/>
        </p:blipFill>
        <p:spPr bwMode="auto">
          <a:xfrm>
            <a:off x="827584" y="1916832"/>
            <a:ext cx="6746464" cy="4248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62019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lgn="l"/>
            <a:r>
              <a:rPr lang="en-AU" sz="3600" dirty="0" smtClean="0"/>
              <a:t>Australian Professional Standards for Teachers </a:t>
            </a:r>
            <a:endParaRPr lang="en-AU" sz="3600" dirty="0"/>
          </a:p>
        </p:txBody>
      </p:sp>
      <p:sp>
        <p:nvSpPr>
          <p:cNvPr id="6" name="Content Placeholder 5"/>
          <p:cNvSpPr>
            <a:spLocks noGrp="1"/>
          </p:cNvSpPr>
          <p:nvPr>
            <p:ph idx="1"/>
          </p:nvPr>
        </p:nvSpPr>
        <p:spPr>
          <a:xfrm>
            <a:off x="35496" y="2716894"/>
            <a:ext cx="4896544" cy="2440298"/>
          </a:xfrm>
        </p:spPr>
        <p:txBody>
          <a:bodyPr>
            <a:noAutofit/>
          </a:bodyPr>
          <a:lstStyle/>
          <a:p>
            <a:pPr>
              <a:spcBef>
                <a:spcPts val="0"/>
              </a:spcBef>
              <a:buClr>
                <a:srgbClr val="007583"/>
              </a:buClr>
              <a:buNone/>
            </a:pPr>
            <a:r>
              <a:rPr lang="en-AU" i="1" dirty="0" smtClean="0">
                <a:solidFill>
                  <a:schemeClr val="tx1"/>
                </a:solidFill>
              </a:rPr>
              <a:t>    </a:t>
            </a:r>
            <a:r>
              <a:rPr lang="en-AU" b="1" i="1" dirty="0" smtClean="0">
                <a:solidFill>
                  <a:schemeClr val="tx1"/>
                </a:solidFill>
              </a:rPr>
              <a:t>Creation of a culture in all schools based on a clear understanding of effective teaching based on the Standards.</a:t>
            </a:r>
          </a:p>
        </p:txBody>
      </p:sp>
      <p:pic>
        <p:nvPicPr>
          <p:cNvPr id="8" name="Picture 7" descr="C:\Users\bgazzara\AppData\Local\Microsoft\Windows\Temporary Internet Files\Content.Word\steps_11_01.png"/>
          <p:cNvPicPr/>
          <p:nvPr/>
        </p:nvPicPr>
        <p:blipFill rotWithShape="1">
          <a:blip r:embed="rId3" cstate="print">
            <a:extLst>
              <a:ext uri="{28A0092B-C50C-407E-A947-70E740481C1C}">
                <a14:useLocalDpi xmlns:a14="http://schemas.microsoft.com/office/drawing/2010/main" val="0"/>
              </a:ext>
            </a:extLst>
          </a:blip>
          <a:srcRect t="4986" r="17894" b="7756"/>
          <a:stretch/>
        </p:blipFill>
        <p:spPr bwMode="auto">
          <a:xfrm>
            <a:off x="4067944" y="2636912"/>
            <a:ext cx="4860032" cy="32403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82168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91482"/>
            <a:ext cx="8229600" cy="1143000"/>
          </a:xfrm>
        </p:spPr>
        <p:txBody>
          <a:bodyPr>
            <a:noAutofit/>
          </a:bodyPr>
          <a:lstStyle/>
          <a:p>
            <a:pPr algn="l"/>
            <a:r>
              <a:rPr lang="en-AU" sz="3600" dirty="0" smtClean="0">
                <a:solidFill>
                  <a:srgbClr val="007583"/>
                </a:solidFill>
                <a:latin typeface="Arial" pitchFamily="34" charset="0"/>
                <a:cs typeface="Arial" pitchFamily="34" charset="0"/>
              </a:rPr>
              <a:t>Australian Professional </a:t>
            </a:r>
            <a:r>
              <a:rPr lang="en-AU" sz="3600" dirty="0">
                <a:solidFill>
                  <a:srgbClr val="007583"/>
                </a:solidFill>
                <a:latin typeface="Arial" pitchFamily="34" charset="0"/>
                <a:cs typeface="Arial" pitchFamily="34" charset="0"/>
              </a:rPr>
              <a:t>Standard for Principals</a:t>
            </a:r>
            <a:endParaRPr lang="en-AU" sz="3600" dirty="0"/>
          </a:p>
        </p:txBody>
      </p:sp>
      <p:pic>
        <p:nvPicPr>
          <p:cNvPr id="8"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2313970"/>
            <a:ext cx="5040560" cy="335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1520" y="2420888"/>
            <a:ext cx="3600400" cy="3046988"/>
          </a:xfrm>
          <a:prstGeom prst="rect">
            <a:avLst/>
          </a:prstGeom>
          <a:noFill/>
        </p:spPr>
        <p:txBody>
          <a:bodyPr wrap="square" rtlCol="0">
            <a:spAutoFit/>
          </a:bodyPr>
          <a:lstStyle/>
          <a:p>
            <a:r>
              <a:rPr lang="en-AU" sz="2400" b="1" i="1" dirty="0" smtClean="0">
                <a:latin typeface="Arial" pitchFamily="34" charset="0"/>
                <a:cs typeface="Arial" pitchFamily="34" charset="0"/>
              </a:rPr>
              <a:t>The role of the leader is critical in creating a culture of performance and development. However, leadership is required from all levels and is a shared commitment.</a:t>
            </a:r>
            <a:endParaRPr lang="en-AU" sz="2400" b="1" i="1" dirty="0">
              <a:latin typeface="Arial" pitchFamily="34" charset="0"/>
              <a:cs typeface="Arial" pitchFamily="34" charset="0"/>
            </a:endParaRPr>
          </a:p>
        </p:txBody>
      </p:sp>
    </p:spTree>
    <p:extLst>
      <p:ext uri="{BB962C8B-B14F-4D97-AF65-F5344CB8AC3E}">
        <p14:creationId xmlns:p14="http://schemas.microsoft.com/office/powerpoint/2010/main" val="1641713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836712"/>
            <a:ext cx="8435280" cy="1143000"/>
          </a:xfrm>
        </p:spPr>
        <p:txBody>
          <a:bodyPr>
            <a:noAutofit/>
          </a:bodyPr>
          <a:lstStyle/>
          <a:p>
            <a:pPr algn="l"/>
            <a:r>
              <a:rPr lang="en-AU" sz="3600" dirty="0" smtClean="0">
                <a:solidFill>
                  <a:srgbClr val="007583"/>
                </a:solidFill>
                <a:latin typeface="Arial" pitchFamily="34" charset="0"/>
                <a:cs typeface="Arial" pitchFamily="34" charset="0"/>
              </a:rPr>
              <a:t>Innovative international practices</a:t>
            </a:r>
            <a:endParaRPr lang="en-AU" sz="3600" dirty="0">
              <a:solidFill>
                <a:srgbClr val="007583"/>
              </a:solidFill>
              <a:latin typeface="Arial" pitchFamily="34" charset="0"/>
              <a:cs typeface="Arial" pitchFamily="34" charset="0"/>
            </a:endParaRPr>
          </a:p>
        </p:txBody>
      </p:sp>
      <p:pic>
        <p:nvPicPr>
          <p:cNvPr id="1026" name="Picture 2">
            <a:hlinkClick r:id="rId3"/>
          </p:cNvPr>
          <p:cNvPicPr>
            <a:picLocks noGrp="1" noChangeAspect="1" noChangeArrowheads="1"/>
          </p:cNvPicPr>
          <p:nvPr>
            <p:ph idx="1"/>
          </p:nvPr>
        </p:nvPicPr>
        <p:blipFill>
          <a:blip r:embed="rId4" cstate="print"/>
          <a:stretch>
            <a:fillRect/>
          </a:stretch>
        </p:blipFill>
        <p:spPr bwMode="auto">
          <a:xfrm>
            <a:off x="2051720" y="2060848"/>
            <a:ext cx="4809145" cy="3005196"/>
          </a:xfrm>
          <a:prstGeom prst="rect">
            <a:avLst/>
          </a:prstGeom>
          <a:noFill/>
          <a:ln w="9525">
            <a:noFill/>
            <a:miter lim="800000"/>
            <a:headEnd/>
            <a:tailEnd/>
          </a:ln>
        </p:spPr>
      </p:pic>
      <p:sp>
        <p:nvSpPr>
          <p:cNvPr id="5" name="Content Placeholder 2"/>
          <p:cNvSpPr txBox="1">
            <a:spLocks/>
          </p:cNvSpPr>
          <p:nvPr/>
        </p:nvSpPr>
        <p:spPr>
          <a:xfrm>
            <a:off x="251520" y="4941168"/>
            <a:ext cx="8892480" cy="1598295"/>
          </a:xfrm>
          <a:prstGeom prst="rect">
            <a:avLst/>
          </a:prstGeom>
        </p:spPr>
        <p:txBody>
          <a:bodyPr vert="horz" lIns="91440" tIns="45720" rIns="91440" bIns="45720" rtlCol="0">
            <a:noAutofit/>
          </a:bodyPr>
          <a:lstStyle/>
          <a:p>
            <a:pPr marL="342900" marR="0" lvl="0" indent="-342900" algn="ctr" defTabSz="457200" rtl="0" eaLnBrk="1" fontAlgn="auto" latinLnBrk="0" hangingPunct="1">
              <a:lnSpc>
                <a:spcPct val="100000"/>
              </a:lnSpc>
              <a:spcBef>
                <a:spcPct val="20000"/>
              </a:spcBef>
              <a:spcAft>
                <a:spcPts val="0"/>
              </a:spcAft>
              <a:buClrTx/>
              <a:buSzTx/>
              <a:buFont typeface="Lucida Grande"/>
              <a:buNone/>
              <a:tabLst/>
              <a:defRPr/>
            </a:pPr>
            <a:endParaRPr kumimoji="0" lang="en-AU" sz="800" b="0" i="0" u="sng" strike="noStrike" kern="1200" cap="none" spc="0" normalizeH="0" baseline="0" noProof="0" dirty="0" smtClean="0">
              <a:ln>
                <a:noFill/>
              </a:ln>
              <a:solidFill>
                <a:schemeClr val="tx1">
                  <a:lumMod val="75000"/>
                  <a:lumOff val="25000"/>
                </a:schemeClr>
              </a:solidFill>
              <a:effectLst/>
              <a:uLnTx/>
              <a:uFillTx/>
              <a:latin typeface="Arial"/>
              <a:ea typeface="+mn-ea"/>
              <a:cs typeface="Arial"/>
            </a:endParaRPr>
          </a:p>
          <a:p>
            <a:pPr marL="342900" marR="0" lvl="0" indent="-342900" algn="ctr" defTabSz="457200" rtl="0" eaLnBrk="1" fontAlgn="auto" latinLnBrk="0" hangingPunct="1">
              <a:lnSpc>
                <a:spcPct val="100000"/>
              </a:lnSpc>
              <a:spcAft>
                <a:spcPts val="0"/>
              </a:spcAft>
              <a:buClrTx/>
              <a:buSzTx/>
              <a:buFont typeface="Lucida Grande"/>
              <a:buNone/>
              <a:tabLst/>
              <a:defRPr/>
            </a:pPr>
            <a:r>
              <a:rPr kumimoji="0" lang="en-AU" sz="1200" b="0" i="0" u="none" strike="noStrike" kern="1200" cap="none" spc="0" normalizeH="0" baseline="0" noProof="0" dirty="0" smtClean="0">
                <a:ln>
                  <a:noFill/>
                </a:ln>
                <a:effectLst/>
                <a:uLnTx/>
                <a:uFillTx/>
                <a:latin typeface="Arial"/>
                <a:ea typeface="+mn-ea"/>
                <a:cs typeface="Arial"/>
              </a:rPr>
              <a:t>Click image to play</a:t>
            </a:r>
          </a:p>
          <a:p>
            <a:pPr marL="342900" marR="0" lvl="0" indent="-342900" algn="ctr" defTabSz="457200" rtl="0" eaLnBrk="1" fontAlgn="auto" latinLnBrk="0" hangingPunct="1">
              <a:lnSpc>
                <a:spcPct val="100000"/>
              </a:lnSpc>
              <a:spcAft>
                <a:spcPts val="0"/>
              </a:spcAft>
              <a:buClrTx/>
              <a:buSzTx/>
              <a:buFont typeface="Lucida Grande"/>
              <a:buNone/>
              <a:tabLst/>
              <a:defRPr/>
            </a:pPr>
            <a:endParaRPr kumimoji="0" lang="en-AU" sz="900" b="0" i="0" u="none" strike="noStrike" kern="1200" cap="none" spc="0" normalizeH="0" baseline="0" noProof="0" dirty="0" smtClean="0">
              <a:ln>
                <a:noFill/>
              </a:ln>
              <a:effectLst/>
              <a:uLnTx/>
              <a:uFillTx/>
              <a:latin typeface="Arial"/>
              <a:ea typeface="+mn-ea"/>
              <a:cs typeface="Arial"/>
            </a:endParaRPr>
          </a:p>
          <a:p>
            <a:pPr marL="342900" marR="0" lvl="0" indent="-342900" algn="ctr" defTabSz="457200" rtl="0" eaLnBrk="1" fontAlgn="auto" latinLnBrk="0" hangingPunct="1">
              <a:lnSpc>
                <a:spcPct val="100000"/>
              </a:lnSpc>
              <a:spcAft>
                <a:spcPts val="0"/>
              </a:spcAft>
              <a:buClrTx/>
              <a:buSzTx/>
              <a:buFont typeface="Lucida Grande"/>
              <a:buNone/>
              <a:tabLst/>
              <a:defRPr/>
            </a:pPr>
            <a:endParaRPr kumimoji="0" lang="en-AU" sz="900" b="0" i="0" u="none" strike="noStrike" kern="1200" cap="none" spc="0" normalizeH="0" baseline="0" noProof="0" dirty="0" smtClean="0">
              <a:ln>
                <a:noFill/>
              </a:ln>
              <a:effectLst/>
              <a:uLnTx/>
              <a:uFillTx/>
              <a:latin typeface="Arial"/>
              <a:ea typeface="+mn-ea"/>
              <a:cs typeface="Arial"/>
            </a:endParaRPr>
          </a:p>
          <a:p>
            <a:pPr marL="342900" marR="0" lvl="0" indent="-342900" algn="ctr" defTabSz="457200" rtl="0" eaLnBrk="1" fontAlgn="auto" latinLnBrk="0" hangingPunct="1">
              <a:lnSpc>
                <a:spcPct val="100000"/>
              </a:lnSpc>
              <a:spcAft>
                <a:spcPts val="0"/>
              </a:spcAft>
              <a:buClrTx/>
              <a:buSzTx/>
              <a:buFont typeface="Lucida Grande"/>
              <a:buNone/>
              <a:tabLst/>
              <a:defRPr/>
            </a:pPr>
            <a:r>
              <a:rPr kumimoji="0" lang="en-AU" b="1" i="0" u="none" strike="noStrike" kern="1200" cap="none" spc="0" normalizeH="0" baseline="0" noProof="0" dirty="0" smtClean="0">
                <a:ln>
                  <a:noFill/>
                </a:ln>
                <a:effectLst/>
                <a:uLnTx/>
                <a:uFillTx/>
                <a:latin typeface="Arial"/>
                <a:ea typeface="+mn-ea"/>
                <a:cs typeface="Arial"/>
              </a:rPr>
              <a:t>In today’s global economy, countries need high-quality education systems that</a:t>
            </a:r>
          </a:p>
          <a:p>
            <a:pPr marL="342900" marR="0" lvl="0" indent="-342900" algn="ctr" defTabSz="457200" rtl="0" eaLnBrk="1" fontAlgn="auto" latinLnBrk="0" hangingPunct="1">
              <a:lnSpc>
                <a:spcPct val="100000"/>
              </a:lnSpc>
              <a:spcAft>
                <a:spcPts val="0"/>
              </a:spcAft>
              <a:buClrTx/>
              <a:buSzTx/>
              <a:buFont typeface="Lucida Grande"/>
              <a:buNone/>
              <a:tabLst/>
              <a:defRPr/>
            </a:pPr>
            <a:r>
              <a:rPr kumimoji="0" lang="en-AU" b="1" i="0" u="none" strike="noStrike" kern="1200" cap="none" spc="0" normalizeH="0" baseline="0" noProof="0" dirty="0" smtClean="0">
                <a:ln>
                  <a:noFill/>
                </a:ln>
                <a:effectLst/>
                <a:uLnTx/>
                <a:uFillTx/>
                <a:latin typeface="Arial"/>
                <a:ea typeface="+mn-ea"/>
                <a:cs typeface="Arial"/>
              </a:rPr>
              <a:t>will teach their citizens the skills necessary to meet the challenges of tomorrow.</a:t>
            </a:r>
            <a:endParaRPr kumimoji="0" lang="en-AU" sz="1900" b="1" i="0" u="none" strike="noStrike" kern="1200" cap="none" spc="0" normalizeH="0" baseline="0" noProof="0" dirty="0" smtClean="0">
              <a:ln>
                <a:noFill/>
              </a:ln>
              <a:effectLst/>
              <a:uLnTx/>
              <a:uFillTx/>
              <a:latin typeface="Arial"/>
              <a:ea typeface="+mn-ea"/>
              <a:cs typeface="Arial"/>
            </a:endParaRPr>
          </a:p>
          <a:p>
            <a:pPr marL="342900" marR="0" lvl="0" indent="-342900" algn="r" defTabSz="457200" rtl="0" eaLnBrk="1" fontAlgn="auto" latinLnBrk="0" hangingPunct="1">
              <a:lnSpc>
                <a:spcPct val="100000"/>
              </a:lnSpc>
              <a:spcBef>
                <a:spcPct val="20000"/>
              </a:spcBef>
              <a:spcAft>
                <a:spcPts val="0"/>
              </a:spcAft>
              <a:buClrTx/>
              <a:buSzTx/>
              <a:buFont typeface="Lucida Grande"/>
              <a:buNone/>
              <a:tabLst/>
              <a:defRPr/>
            </a:pPr>
            <a:endParaRPr kumimoji="0" lang="en-AU" sz="1200" b="0" i="0" u="none" strike="noStrike" kern="1200" cap="none" spc="0" normalizeH="0" baseline="0" noProof="0" dirty="0" smtClean="0">
              <a:ln>
                <a:noFill/>
              </a:ln>
              <a:effectLst/>
              <a:uLnTx/>
              <a:uFillTx/>
              <a:latin typeface="Arial"/>
              <a:cs typeface="Arial"/>
            </a:endParaRPr>
          </a:p>
          <a:p>
            <a:pPr marL="342900" marR="0" lvl="0" indent="-342900" algn="r" defTabSz="457200" rtl="0" eaLnBrk="1" fontAlgn="auto" latinLnBrk="0" hangingPunct="1">
              <a:lnSpc>
                <a:spcPct val="100000"/>
              </a:lnSpc>
              <a:spcBef>
                <a:spcPct val="20000"/>
              </a:spcBef>
              <a:spcAft>
                <a:spcPts val="0"/>
              </a:spcAft>
              <a:buClrTx/>
              <a:buSzTx/>
              <a:buFont typeface="Lucida Grande"/>
              <a:buNone/>
              <a:tabLst/>
              <a:defRPr/>
            </a:pPr>
            <a:r>
              <a:rPr kumimoji="0" lang="en-AU" sz="1050" b="0" i="0" u="none" strike="noStrike" kern="1200" cap="none" spc="0" normalizeH="0" baseline="0" noProof="0" dirty="0" smtClean="0">
                <a:ln>
                  <a:noFill/>
                </a:ln>
                <a:effectLst/>
                <a:uLnTx/>
                <a:uFillTx/>
                <a:latin typeface="Arial"/>
                <a:cs typeface="Arial"/>
              </a:rPr>
              <a:t>Strong Performers</a:t>
            </a:r>
            <a:r>
              <a:rPr kumimoji="0" lang="en-AU" sz="1050" b="0" i="0" u="none" strike="noStrike" kern="1200" cap="none" spc="0" normalizeH="0" noProof="0" dirty="0" smtClean="0">
                <a:ln>
                  <a:noFill/>
                </a:ln>
                <a:effectLst/>
                <a:uLnTx/>
                <a:uFillTx/>
                <a:latin typeface="Arial"/>
                <a:cs typeface="Arial"/>
              </a:rPr>
              <a:t> and Successful Reformers in Education, </a:t>
            </a:r>
            <a:r>
              <a:rPr kumimoji="0" lang="en-AU" sz="1050" b="0" i="0" u="none" strike="noStrike" kern="1200" cap="none" spc="0" normalizeH="0" baseline="0" noProof="0" dirty="0" smtClean="0">
                <a:ln>
                  <a:noFill/>
                </a:ln>
                <a:effectLst/>
                <a:uLnTx/>
                <a:uFillTx/>
                <a:latin typeface="Arial"/>
                <a:cs typeface="Arial"/>
              </a:rPr>
              <a:t>© OECD, 2011</a:t>
            </a:r>
          </a:p>
          <a:p>
            <a:pPr marL="342900" indent="-342900" algn="r">
              <a:spcBef>
                <a:spcPct val="20000"/>
              </a:spcBef>
              <a:defRPr/>
            </a:pPr>
            <a:r>
              <a:rPr lang="en-AU" sz="1050" u="sng" dirty="0" smtClean="0">
                <a:solidFill>
                  <a:schemeClr val="tx1">
                    <a:lumMod val="75000"/>
                    <a:lumOff val="25000"/>
                  </a:schemeClr>
                </a:solidFill>
                <a:latin typeface="Arial"/>
                <a:cs typeface="Arial"/>
                <a:hlinkClick r:id="rId5"/>
              </a:rPr>
              <a:t>http://www.oecd.org/document/7/0,3746,en_2649_35845621_49428807_1_1_1_1,00.html</a:t>
            </a:r>
            <a:r>
              <a:rPr lang="en-AU" sz="1050" u="sng" dirty="0" smtClean="0">
                <a:solidFill>
                  <a:schemeClr val="tx1">
                    <a:lumMod val="75000"/>
                    <a:lumOff val="25000"/>
                  </a:schemeClr>
                </a:solidFill>
                <a:latin typeface="Arial"/>
                <a:cs typeface="Arial"/>
              </a:rPr>
              <a:t> </a:t>
            </a:r>
          </a:p>
          <a:p>
            <a:pPr marL="342900" marR="0" lvl="0" indent="-342900" algn="r" defTabSz="457200" rtl="0" eaLnBrk="1" fontAlgn="auto" latinLnBrk="0" hangingPunct="1">
              <a:lnSpc>
                <a:spcPct val="100000"/>
              </a:lnSpc>
              <a:spcBef>
                <a:spcPct val="20000"/>
              </a:spcBef>
              <a:spcAft>
                <a:spcPts val="0"/>
              </a:spcAft>
              <a:buClrTx/>
              <a:buSzTx/>
              <a:buFont typeface="Lucida Grande"/>
              <a:buNone/>
              <a:tabLst/>
              <a:defRPr/>
            </a:pPr>
            <a:endParaRPr kumimoji="0" lang="en-AU" sz="900" b="0" i="0" u="none" strike="noStrike" kern="1200" cap="none" spc="0" normalizeH="0" baseline="0" noProof="0" dirty="0">
              <a:ln>
                <a:noFill/>
              </a:ln>
              <a:effectLst/>
              <a:uLnTx/>
              <a:uFillTx/>
              <a:latin typeface="Arial"/>
              <a:ea typeface="+mn-ea"/>
              <a:cs typeface="Arial"/>
            </a:endParaRPr>
          </a:p>
        </p:txBody>
      </p:sp>
    </p:spTree>
    <p:extLst>
      <p:ext uri="{BB962C8B-B14F-4D97-AF65-F5344CB8AC3E}">
        <p14:creationId xmlns:p14="http://schemas.microsoft.com/office/powerpoint/2010/main" val="2319015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908720"/>
            <a:ext cx="8784976" cy="1143000"/>
          </a:xfrm>
        </p:spPr>
        <p:txBody>
          <a:bodyPr>
            <a:normAutofit fontScale="90000"/>
          </a:bodyPr>
          <a:lstStyle/>
          <a:p>
            <a:pPr algn="l"/>
            <a:r>
              <a:rPr lang="en-AU" sz="3600" dirty="0" smtClean="0">
                <a:solidFill>
                  <a:srgbClr val="007583"/>
                </a:solidFill>
                <a:latin typeface="Arial" pitchFamily="34" charset="0"/>
                <a:cs typeface="Arial" pitchFamily="34" charset="0"/>
              </a:rPr>
              <a:t>Australian Charter for the Professional Learning of Teachers and School Leaders</a:t>
            </a:r>
            <a:endParaRPr lang="en-AU" sz="3600" dirty="0">
              <a:solidFill>
                <a:srgbClr val="007583"/>
              </a:solidFill>
              <a:latin typeface="Arial" pitchFamily="34" charset="0"/>
              <a:cs typeface="Arial" pitchFamily="34" charset="0"/>
            </a:endParaRPr>
          </a:p>
        </p:txBody>
      </p:sp>
      <p:sp>
        <p:nvSpPr>
          <p:cNvPr id="3" name="Content Placeholder 2"/>
          <p:cNvSpPr>
            <a:spLocks noGrp="1"/>
          </p:cNvSpPr>
          <p:nvPr>
            <p:ph idx="1"/>
          </p:nvPr>
        </p:nvSpPr>
        <p:spPr>
          <a:scene3d>
            <a:camera prst="perspectiveContrastingLeftFacing"/>
            <a:lightRig rig="threePt" dir="t"/>
          </a:scene3d>
        </p:spPr>
        <p:txBody>
          <a:bodyPr>
            <a:normAutofit/>
          </a:bodyPr>
          <a:lstStyle/>
          <a:p>
            <a:pPr lvl="0" algn="r" hangingPunct="0">
              <a:buNone/>
            </a:pPr>
            <a:endParaRPr lang="en-US" sz="4200" dirty="0" smtClean="0"/>
          </a:p>
          <a:p>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8406" y="1988840"/>
            <a:ext cx="4362066" cy="3927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3528" y="2858160"/>
            <a:ext cx="3842291" cy="1938992"/>
          </a:xfrm>
          <a:prstGeom prst="rect">
            <a:avLst/>
          </a:prstGeom>
          <a:noFill/>
        </p:spPr>
        <p:txBody>
          <a:bodyPr wrap="square" rtlCol="0">
            <a:spAutoFit/>
          </a:bodyPr>
          <a:lstStyle/>
          <a:p>
            <a:r>
              <a:rPr lang="en-AU" sz="2400" b="1" i="1" dirty="0" smtClean="0">
                <a:latin typeface="Arial" pitchFamily="34" charset="0"/>
                <a:cs typeface="Arial" pitchFamily="34" charset="0"/>
              </a:rPr>
              <a:t>Engaging in high quality professional learning is a major strategy for improving teacher practice.</a:t>
            </a:r>
            <a:endParaRPr lang="en-AU" sz="2400" b="1" i="1" dirty="0">
              <a:latin typeface="Arial" pitchFamily="34" charset="0"/>
              <a:cs typeface="Arial" pitchFamily="34" charset="0"/>
            </a:endParaRPr>
          </a:p>
        </p:txBody>
      </p:sp>
    </p:spTree>
    <p:extLst>
      <p:ext uri="{BB962C8B-B14F-4D97-AF65-F5344CB8AC3E}">
        <p14:creationId xmlns:p14="http://schemas.microsoft.com/office/powerpoint/2010/main" val="40141727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600" dirty="0" smtClean="0"/>
              <a:t>The Framework Overview</a:t>
            </a:r>
            <a:endParaRPr lang="en-AU" sz="3600" dirty="0"/>
          </a:p>
        </p:txBody>
      </p:sp>
      <p:sp>
        <p:nvSpPr>
          <p:cNvPr id="6" name="Rectangle 5"/>
          <p:cNvSpPr/>
          <p:nvPr/>
        </p:nvSpPr>
        <p:spPr>
          <a:xfrm>
            <a:off x="3851920" y="5805264"/>
            <a:ext cx="1471878" cy="276999"/>
          </a:xfrm>
          <a:prstGeom prst="rect">
            <a:avLst/>
          </a:prstGeom>
        </p:spPr>
        <p:txBody>
          <a:bodyPr wrap="none">
            <a:spAutoFit/>
          </a:bodyPr>
          <a:lstStyle/>
          <a:p>
            <a:r>
              <a:rPr lang="en-AU" sz="1200" dirty="0" smtClean="0">
                <a:latin typeface="Arial"/>
                <a:cs typeface="Arial"/>
              </a:rPr>
              <a:t>Click image to play</a:t>
            </a:r>
            <a:endParaRPr lang="en-US" sz="1200" dirty="0"/>
          </a:p>
        </p:txBody>
      </p:sp>
      <p:pic>
        <p:nvPicPr>
          <p:cNvPr id="5" name="Picture 4">
            <a:hlinkClick r:id="rId3"/>
          </p:cNvPr>
          <p:cNvPicPr/>
          <p:nvPr/>
        </p:nvPicPr>
        <p:blipFill rotWithShape="1">
          <a:blip r:embed="rId4" cstate="print"/>
          <a:srcRect t="2394" b="4787"/>
          <a:stretch/>
        </p:blipFill>
        <p:spPr bwMode="auto">
          <a:xfrm>
            <a:off x="1706880" y="2132856"/>
            <a:ext cx="5730240" cy="33242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273937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14.0 Performance and development\14.12 Support materials\Wordle &amp; Tuxedo diagrams\OVAL DIGRAM - TUXEDO.jpg"/>
          <p:cNvPicPr/>
          <p:nvPr/>
        </p:nvPicPr>
        <p:blipFill rotWithShape="1">
          <a:blip r:embed="rId3" cstate="print">
            <a:extLst>
              <a:ext uri="{28A0092B-C50C-407E-A947-70E740481C1C}">
                <a14:useLocalDpi xmlns:a14="http://schemas.microsoft.com/office/drawing/2010/main" val="0"/>
              </a:ext>
            </a:extLst>
          </a:blip>
          <a:srcRect l="1661" t="1814" r="1162" b="4304"/>
          <a:stretch/>
        </p:blipFill>
        <p:spPr bwMode="auto">
          <a:xfrm>
            <a:off x="0" y="899789"/>
            <a:ext cx="9145016" cy="59492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902893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1763688" y="1988840"/>
            <a:ext cx="3086225" cy="3775693"/>
          </a:xfrm>
        </p:spPr>
        <p:txBody>
          <a:bodyPr numCol="1">
            <a:noAutofit/>
          </a:bodyPr>
          <a:lstStyle/>
          <a:p>
            <a:pPr>
              <a:buNone/>
            </a:pPr>
            <a:r>
              <a:rPr lang="en-AU" sz="1900" dirty="0" smtClean="0">
                <a:latin typeface="Arial" pitchFamily="34" charset="0"/>
                <a:cs typeface="Arial" pitchFamily="34" charset="0"/>
                <a:hlinkClick r:id="rId3" action="ppaction://hlinkfile"/>
              </a:rPr>
              <a:t>aitsl.edu.au</a:t>
            </a:r>
            <a:endParaRPr lang="en-AU" sz="1900" dirty="0" smtClean="0">
              <a:latin typeface="Arial" pitchFamily="34" charset="0"/>
              <a:cs typeface="Arial" pitchFamily="34" charset="0"/>
            </a:endParaRPr>
          </a:p>
          <a:p>
            <a:pPr>
              <a:buNone/>
            </a:pPr>
            <a:endParaRPr lang="en-AU" sz="1900" dirty="0" smtClean="0">
              <a:latin typeface="Arial" pitchFamily="34" charset="0"/>
              <a:cs typeface="Arial" pitchFamily="34" charset="0"/>
            </a:endParaRPr>
          </a:p>
          <a:p>
            <a:pPr>
              <a:buNone/>
            </a:pPr>
            <a:endParaRPr lang="en-AU" sz="1900" dirty="0" smtClean="0">
              <a:latin typeface="Arial" pitchFamily="34" charset="0"/>
              <a:cs typeface="Arial" pitchFamily="34" charset="0"/>
            </a:endParaRPr>
          </a:p>
          <a:p>
            <a:pPr>
              <a:buNone/>
            </a:pPr>
            <a:r>
              <a:rPr lang="en-AU" sz="1900" dirty="0" smtClean="0">
                <a:latin typeface="Arial" pitchFamily="34" charset="0"/>
                <a:cs typeface="Arial" pitchFamily="34" charset="0"/>
                <a:hlinkClick r:id="rId4"/>
              </a:rPr>
              <a:t>newsroom.aitsl.edu.au</a:t>
            </a:r>
            <a:r>
              <a:rPr lang="en-AU" sz="1900" dirty="0" smtClean="0">
                <a:latin typeface="Arial" pitchFamily="34" charset="0"/>
                <a:cs typeface="Arial" pitchFamily="34" charset="0"/>
              </a:rPr>
              <a:t> </a:t>
            </a:r>
          </a:p>
          <a:p>
            <a:pPr>
              <a:buNone/>
            </a:pPr>
            <a:endParaRPr lang="en-AU" sz="1900" dirty="0" smtClean="0">
              <a:latin typeface="Arial" pitchFamily="34" charset="0"/>
              <a:cs typeface="Arial" pitchFamily="34" charset="0"/>
            </a:endParaRPr>
          </a:p>
          <a:p>
            <a:pPr>
              <a:buNone/>
            </a:pPr>
            <a:endParaRPr lang="en-AU" sz="1900" dirty="0" smtClean="0">
              <a:latin typeface="Arial" pitchFamily="34" charset="0"/>
              <a:cs typeface="Arial" pitchFamily="34" charset="0"/>
              <a:hlinkClick r:id="rId5"/>
            </a:endParaRPr>
          </a:p>
          <a:p>
            <a:pPr>
              <a:buNone/>
            </a:pPr>
            <a:r>
              <a:rPr lang="en-AU" sz="1900" dirty="0" smtClean="0">
                <a:latin typeface="Arial" pitchFamily="34" charset="0"/>
                <a:cs typeface="Arial" pitchFamily="34" charset="0"/>
                <a:hlinkClick r:id="rId5"/>
              </a:rPr>
              <a:t>performance@aitsl.edu.au</a:t>
            </a:r>
            <a:r>
              <a:rPr lang="en-AU" sz="1900" dirty="0" smtClean="0">
                <a:latin typeface="Arial" pitchFamily="34" charset="0"/>
                <a:cs typeface="Arial" pitchFamily="34" charset="0"/>
              </a:rPr>
              <a:t> </a:t>
            </a:r>
          </a:p>
          <a:p>
            <a:pPr>
              <a:buNone/>
            </a:pPr>
            <a:endParaRPr lang="en-AU" sz="1900" dirty="0" smtClean="0">
              <a:latin typeface="Arial" pitchFamily="34" charset="0"/>
              <a:cs typeface="Arial" pitchFamily="34" charset="0"/>
              <a:hlinkClick r:id="rId6"/>
            </a:endParaRPr>
          </a:p>
          <a:p>
            <a:pPr>
              <a:buNone/>
            </a:pPr>
            <a:endParaRPr lang="en-AU" sz="1900" dirty="0" smtClean="0">
              <a:latin typeface="Arial" pitchFamily="34" charset="0"/>
              <a:cs typeface="Arial" pitchFamily="34" charset="0"/>
              <a:hlinkClick r:id="rId6"/>
            </a:endParaRPr>
          </a:p>
          <a:p>
            <a:pPr>
              <a:buNone/>
            </a:pPr>
            <a:r>
              <a:rPr lang="en-AU" sz="1900" dirty="0" smtClean="0">
                <a:latin typeface="Arial" pitchFamily="34" charset="0"/>
                <a:cs typeface="Arial" pitchFamily="34" charset="0"/>
                <a:hlinkClick r:id="rId6"/>
              </a:rPr>
              <a:t>@aitsl</a:t>
            </a:r>
          </a:p>
          <a:p>
            <a:pPr>
              <a:buNone/>
            </a:pPr>
            <a:endParaRPr lang="en-AU" sz="1900" b="1" dirty="0" smtClean="0">
              <a:latin typeface="Arial" pitchFamily="34" charset="0"/>
              <a:cs typeface="Arial" pitchFamily="34" charset="0"/>
              <a:hlinkClick r:id="" action="ppaction://hlinkfile"/>
            </a:endParaRPr>
          </a:p>
          <a:p>
            <a:pPr>
              <a:buNone/>
            </a:pPr>
            <a:endParaRPr lang="en-AU" sz="1900" b="1" dirty="0" smtClean="0">
              <a:latin typeface="Arial" pitchFamily="34" charset="0"/>
              <a:cs typeface="Arial" pitchFamily="34" charset="0"/>
              <a:hlinkClick r:id="" action="ppaction://hlinkfile"/>
            </a:endParaRPr>
          </a:p>
          <a:p>
            <a:pPr>
              <a:buNone/>
            </a:pPr>
            <a:endParaRPr lang="en-AU" sz="1900" dirty="0" smtClean="0">
              <a:hlinkClick r:id="rId7" action="ppaction://hlinkfile"/>
            </a:endParaRPr>
          </a:p>
          <a:p>
            <a:pPr>
              <a:buNone/>
            </a:pPr>
            <a:endParaRPr lang="en-AU" sz="1900" dirty="0" smtClean="0">
              <a:hlinkClick r:id="rId8" action="ppaction://hlinkfile"/>
            </a:endParaRPr>
          </a:p>
        </p:txBody>
      </p:sp>
      <p:pic>
        <p:nvPicPr>
          <p:cNvPr id="6" name="Picture 5" descr="youtube-logo.png"/>
          <p:cNvPicPr>
            <a:picLocks noChangeAspect="1"/>
          </p:cNvPicPr>
          <p:nvPr/>
        </p:nvPicPr>
        <p:blipFill>
          <a:blip r:embed="rId9" cstate="print"/>
          <a:stretch>
            <a:fillRect/>
          </a:stretch>
        </p:blipFill>
        <p:spPr>
          <a:xfrm>
            <a:off x="4687618" y="1858267"/>
            <a:ext cx="931958" cy="733425"/>
          </a:xfrm>
          <a:prstGeom prst="rect">
            <a:avLst/>
          </a:prstGeom>
          <a:ln>
            <a:noFill/>
          </a:ln>
          <a:effectLst>
            <a:outerShdw blurRad="292100" dist="139700" dir="2700000" algn="tl" rotWithShape="0">
              <a:srgbClr val="333333">
                <a:alpha val="65000"/>
              </a:srgbClr>
            </a:outerShdw>
          </a:effectLst>
        </p:spPr>
      </p:pic>
      <p:pic>
        <p:nvPicPr>
          <p:cNvPr id="7" name="Picture 6" descr="20120203162040!ITunes_Logo.png"/>
          <p:cNvPicPr>
            <a:picLocks noChangeAspect="1"/>
          </p:cNvPicPr>
          <p:nvPr/>
        </p:nvPicPr>
        <p:blipFill>
          <a:blip r:embed="rId10" cstate="print"/>
          <a:stretch>
            <a:fillRect/>
          </a:stretch>
        </p:blipFill>
        <p:spPr>
          <a:xfrm>
            <a:off x="4788024" y="2996952"/>
            <a:ext cx="687536" cy="614011"/>
          </a:xfrm>
          <a:prstGeom prst="rect">
            <a:avLst/>
          </a:prstGeom>
          <a:ln>
            <a:noFill/>
          </a:ln>
          <a:effectLst>
            <a:outerShdw blurRad="292100" dist="139700" dir="2700000" algn="tl" rotWithShape="0">
              <a:srgbClr val="333333">
                <a:alpha val="65000"/>
              </a:srgbClr>
            </a:outerShdw>
          </a:effectLst>
        </p:spPr>
      </p:pic>
      <p:sp>
        <p:nvSpPr>
          <p:cNvPr id="11" name="Title 1"/>
          <p:cNvSpPr>
            <a:spLocks noGrp="1"/>
          </p:cNvSpPr>
          <p:nvPr>
            <p:ph type="title"/>
          </p:nvPr>
        </p:nvSpPr>
        <p:spPr>
          <a:xfrm>
            <a:off x="689414" y="1074163"/>
            <a:ext cx="7819585" cy="754637"/>
          </a:xfrm>
        </p:spPr>
        <p:txBody>
          <a:bodyPr>
            <a:normAutofit/>
          </a:bodyPr>
          <a:lstStyle/>
          <a:p>
            <a:pPr algn="l"/>
            <a:r>
              <a:rPr lang="en-US" dirty="0" smtClean="0">
                <a:latin typeface="Arial" pitchFamily="34" charset="0"/>
                <a:cs typeface="Arial" pitchFamily="34" charset="0"/>
              </a:rPr>
              <a:t>Connecting with AITSL</a:t>
            </a:r>
            <a:endParaRPr lang="en-US" dirty="0">
              <a:latin typeface="Arial" pitchFamily="34" charset="0"/>
              <a:cs typeface="Arial" pitchFamily="34" charset="0"/>
            </a:endParaRPr>
          </a:p>
        </p:txBody>
      </p:sp>
      <p:pic>
        <p:nvPicPr>
          <p:cNvPr id="9" name="Picture 8" descr="TwitterIcon.png"/>
          <p:cNvPicPr>
            <a:picLocks noChangeAspect="1"/>
          </p:cNvPicPr>
          <p:nvPr/>
        </p:nvPicPr>
        <p:blipFill>
          <a:blip r:embed="rId11" cstate="print"/>
          <a:stretch>
            <a:fillRect/>
          </a:stretch>
        </p:blipFill>
        <p:spPr>
          <a:xfrm>
            <a:off x="971600" y="4941168"/>
            <a:ext cx="560293" cy="560293"/>
          </a:xfrm>
          <a:prstGeom prst="rect">
            <a:avLst/>
          </a:prstGeom>
          <a:ln>
            <a:noFill/>
          </a:ln>
          <a:effectLst>
            <a:outerShdw blurRad="292100" dist="139700" dir="2700000" algn="tl" rotWithShape="0">
              <a:srgbClr val="333333">
                <a:alpha val="65000"/>
              </a:srgbClr>
            </a:outerShdw>
          </a:effectLst>
        </p:spPr>
      </p:pic>
      <p:pic>
        <p:nvPicPr>
          <p:cNvPr id="10" name="Picture 9" descr="facebook_logo2.png"/>
          <p:cNvPicPr>
            <a:picLocks noChangeAspect="1"/>
          </p:cNvPicPr>
          <p:nvPr/>
        </p:nvPicPr>
        <p:blipFill>
          <a:blip r:embed="rId12" cstate="print"/>
          <a:stretch>
            <a:fillRect/>
          </a:stretch>
        </p:blipFill>
        <p:spPr>
          <a:xfrm>
            <a:off x="4932040" y="4937365"/>
            <a:ext cx="651875" cy="651875"/>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13" cstate="print"/>
          <a:stretch>
            <a:fillRect/>
          </a:stretch>
        </p:blipFill>
        <p:spPr bwMode="auto">
          <a:xfrm>
            <a:off x="827584" y="1988840"/>
            <a:ext cx="944562" cy="472281"/>
          </a:xfrm>
          <a:prstGeom prst="rect">
            <a:avLst/>
          </a:prstGeom>
          <a:noFill/>
          <a:ln w="9525" algn="in">
            <a:noFill/>
            <a:miter lim="800000"/>
            <a:headEnd/>
            <a:tailEnd/>
          </a:ln>
          <a:effectLst>
            <a:reflection blurRad="6350" stA="52000" endA="300" endPos="35000" dir="5400000" sy="-100000" algn="bl" rotWithShape="0"/>
          </a:effectLst>
        </p:spPr>
      </p:pic>
      <p:pic>
        <p:nvPicPr>
          <p:cNvPr id="13" name="Picture 2"/>
          <p:cNvPicPr>
            <a:picLocks noChangeAspect="1" noChangeArrowheads="1"/>
          </p:cNvPicPr>
          <p:nvPr/>
        </p:nvPicPr>
        <p:blipFill>
          <a:blip r:embed="rId13" cstate="print"/>
          <a:stretch>
            <a:fillRect/>
          </a:stretch>
        </p:blipFill>
        <p:spPr bwMode="auto">
          <a:xfrm>
            <a:off x="755576" y="2924944"/>
            <a:ext cx="944562" cy="472281"/>
          </a:xfrm>
          <a:prstGeom prst="rect">
            <a:avLst/>
          </a:prstGeom>
          <a:noFill/>
          <a:ln w="9525" algn="in">
            <a:noFill/>
            <a:miter lim="800000"/>
            <a:headEnd/>
            <a:tailEnd/>
          </a:ln>
          <a:effectLst>
            <a:reflection blurRad="6350" stA="52000" endA="300" endPos="35000" dir="5400000" sy="-100000" algn="bl" rotWithShape="0"/>
          </a:effectLst>
        </p:spPr>
      </p:pic>
      <p:sp>
        <p:nvSpPr>
          <p:cNvPr id="14" name="TextBox 13"/>
          <p:cNvSpPr txBox="1"/>
          <p:nvPr/>
        </p:nvSpPr>
        <p:spPr>
          <a:xfrm>
            <a:off x="5719982" y="1988840"/>
            <a:ext cx="3244506" cy="3893374"/>
          </a:xfrm>
          <a:prstGeom prst="rect">
            <a:avLst/>
          </a:prstGeom>
          <a:noFill/>
        </p:spPr>
        <p:txBody>
          <a:bodyPr wrap="square" rtlCol="0">
            <a:spAutoFit/>
          </a:bodyPr>
          <a:lstStyle/>
          <a:p>
            <a:pPr defTabSz="457200"/>
            <a:r>
              <a:rPr lang="en-AU" sz="1900" dirty="0" smtClean="0">
                <a:solidFill>
                  <a:prstClr val="black"/>
                </a:solidFill>
                <a:latin typeface="Arial" pitchFamily="34" charset="0"/>
                <a:cs typeface="Arial" pitchFamily="34" charset="0"/>
                <a:hlinkClick r:id="" action="ppaction://hlinkfile"/>
              </a:rPr>
              <a:t>youtube.com/</a:t>
            </a:r>
            <a:r>
              <a:rPr lang="en-AU" sz="1900" dirty="0" smtClean="0">
                <a:solidFill>
                  <a:prstClr val="black"/>
                </a:solidFill>
                <a:latin typeface="Arial" pitchFamily="34" charset="0"/>
                <a:cs typeface="Arial" pitchFamily="34" charset="0"/>
                <a:hlinkClick r:id="rId8" action="ppaction://hlinkfile"/>
              </a:rPr>
              <a:t>aitsleduau</a:t>
            </a:r>
            <a:endParaRPr lang="en-AU" sz="1900" dirty="0" smtClean="0">
              <a:solidFill>
                <a:prstClr val="black"/>
              </a:solidFill>
              <a:latin typeface="Arial" pitchFamily="34" charset="0"/>
              <a:cs typeface="Arial" pitchFamily="34" charset="0"/>
            </a:endParaRPr>
          </a:p>
          <a:p>
            <a:pPr defTabSz="457200"/>
            <a:endParaRPr lang="en-AU" sz="1900" dirty="0" smtClean="0">
              <a:solidFill>
                <a:prstClr val="black"/>
              </a:solidFill>
              <a:latin typeface="Arial" pitchFamily="34" charset="0"/>
              <a:cs typeface="Arial" pitchFamily="34" charset="0"/>
            </a:endParaRPr>
          </a:p>
          <a:p>
            <a:pPr defTabSz="457200"/>
            <a:endParaRPr lang="en-AU" sz="1900" dirty="0" smtClean="0">
              <a:solidFill>
                <a:prstClr val="black"/>
              </a:solidFill>
              <a:latin typeface="Arial" pitchFamily="34" charset="0"/>
              <a:cs typeface="Arial" pitchFamily="34" charset="0"/>
            </a:endParaRPr>
          </a:p>
          <a:p>
            <a:pPr defTabSz="457200"/>
            <a:r>
              <a:rPr lang="en-AU" sz="1900" dirty="0" smtClean="0">
                <a:solidFill>
                  <a:prstClr val="black"/>
                </a:solidFill>
                <a:latin typeface="Arial" pitchFamily="34" charset="0"/>
                <a:cs typeface="Arial" pitchFamily="34" charset="0"/>
              </a:rPr>
              <a:t>iTunes U &gt; Australian Institute for Teaching and School Leadership </a:t>
            </a:r>
          </a:p>
          <a:p>
            <a:pPr defTabSz="457200"/>
            <a:endParaRPr lang="en-AU" sz="1900" dirty="0" smtClean="0">
              <a:solidFill>
                <a:prstClr val="black"/>
              </a:solidFill>
              <a:latin typeface="Arial" pitchFamily="34" charset="0"/>
              <a:cs typeface="Arial" pitchFamily="34" charset="0"/>
            </a:endParaRPr>
          </a:p>
          <a:p>
            <a:pPr defTabSz="457200"/>
            <a:endParaRPr lang="en-AU" sz="1900" dirty="0" smtClean="0">
              <a:solidFill>
                <a:prstClr val="black"/>
              </a:solidFill>
              <a:latin typeface="Arial" pitchFamily="34" charset="0"/>
              <a:cs typeface="Arial" pitchFamily="34" charset="0"/>
            </a:endParaRPr>
          </a:p>
          <a:p>
            <a:pPr defTabSz="457200"/>
            <a:endParaRPr lang="en-AU" sz="1900" dirty="0" smtClean="0">
              <a:solidFill>
                <a:prstClr val="black"/>
              </a:solidFill>
              <a:latin typeface="Arial" pitchFamily="34" charset="0"/>
              <a:cs typeface="Arial" pitchFamily="34" charset="0"/>
            </a:endParaRPr>
          </a:p>
          <a:p>
            <a:pPr defTabSz="457200"/>
            <a:endParaRPr lang="en-US" sz="1900" dirty="0" smtClean="0">
              <a:latin typeface="Arial" pitchFamily="34" charset="0"/>
              <a:cs typeface="Arial" pitchFamily="34" charset="0"/>
              <a:hlinkClick r:id="rId14"/>
            </a:endParaRPr>
          </a:p>
          <a:p>
            <a:pPr defTabSz="457200"/>
            <a:endParaRPr lang="en-US" sz="1900" dirty="0" smtClean="0">
              <a:latin typeface="Arial" pitchFamily="34" charset="0"/>
              <a:cs typeface="Arial" pitchFamily="34" charset="0"/>
              <a:hlinkClick r:id="rId14"/>
            </a:endParaRPr>
          </a:p>
          <a:p>
            <a:pPr defTabSz="457200"/>
            <a:r>
              <a:rPr lang="en-US" sz="1900" dirty="0" smtClean="0">
                <a:latin typeface="Arial" pitchFamily="34" charset="0"/>
                <a:cs typeface="Arial" pitchFamily="34" charset="0"/>
                <a:hlinkClick r:id="rId14"/>
              </a:rPr>
              <a:t>www.facebook.com/aitsl</a:t>
            </a:r>
            <a:r>
              <a:rPr lang="en-US" sz="1900" dirty="0" smtClean="0">
                <a:latin typeface="Arial" pitchFamily="34" charset="0"/>
                <a:cs typeface="Arial" pitchFamily="34" charset="0"/>
              </a:rPr>
              <a:t> </a:t>
            </a:r>
            <a:endParaRPr lang="en-AU" sz="1900" b="1" dirty="0" smtClean="0">
              <a:latin typeface="Arial" pitchFamily="34" charset="0"/>
              <a:cs typeface="Arial" pitchFamily="34" charset="0"/>
              <a:hlinkClick r:id="rId7" action="ppaction://hlinkfile"/>
            </a:endParaRPr>
          </a:p>
          <a:p>
            <a:pPr defTabSz="457200"/>
            <a:endParaRPr lang="en-AU" sz="1900" dirty="0" smtClean="0">
              <a:solidFill>
                <a:prstClr val="black"/>
              </a:solidFill>
              <a:latin typeface="Arial" pitchFamily="34" charset="0"/>
              <a:cs typeface="Arial" pitchFamily="34" charset="0"/>
            </a:endParaRPr>
          </a:p>
        </p:txBody>
      </p:sp>
      <p:sp>
        <p:nvSpPr>
          <p:cNvPr id="12" name="Rectangle 11"/>
          <p:cNvSpPr/>
          <p:nvPr/>
        </p:nvSpPr>
        <p:spPr>
          <a:xfrm>
            <a:off x="899592" y="4005064"/>
            <a:ext cx="432048" cy="584775"/>
          </a:xfrm>
          <a:prstGeom prst="rect">
            <a:avLst/>
          </a:prstGeom>
        </p:spPr>
        <p:txBody>
          <a:bodyPr wrap="square">
            <a:spAutoFit/>
          </a:bodyPr>
          <a:lstStyle/>
          <a:p>
            <a:r>
              <a:rPr lang="en-AU" sz="3200" b="1" dirty="0" smtClean="0">
                <a:solidFill>
                  <a:srgbClr val="007583"/>
                </a:solidFill>
                <a:latin typeface="Arial" pitchFamily="34" charset="0"/>
                <a:cs typeface="Arial" pitchFamily="34" charset="0"/>
              </a:rPr>
              <a:t>@</a:t>
            </a:r>
            <a:endParaRPr lang="en-AU" sz="3200" b="1" dirty="0">
              <a:solidFill>
                <a:srgbClr val="007583"/>
              </a:solidFill>
            </a:endParaRPr>
          </a:p>
        </p:txBody>
      </p:sp>
    </p:spTree>
    <p:extLst>
      <p:ext uri="{BB962C8B-B14F-4D97-AF65-F5344CB8AC3E}">
        <p14:creationId xmlns:p14="http://schemas.microsoft.com/office/powerpoint/2010/main" val="1012924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1124744"/>
            <a:ext cx="8229600" cy="1143000"/>
          </a:xfrm>
        </p:spPr>
        <p:txBody>
          <a:bodyPr>
            <a:noAutofit/>
          </a:bodyPr>
          <a:lstStyle/>
          <a:p>
            <a:pPr algn="l"/>
            <a:r>
              <a:rPr lang="en-AU" sz="3600" dirty="0" smtClean="0">
                <a:solidFill>
                  <a:srgbClr val="007583"/>
                </a:solidFill>
                <a:latin typeface="Arial" pitchFamily="34" charset="0"/>
                <a:cs typeface="Arial" pitchFamily="34" charset="0"/>
              </a:rPr>
              <a:t>Australia aims to be a world leader in education</a:t>
            </a:r>
            <a:endParaRPr lang="en-AU" sz="3600" dirty="0">
              <a:solidFill>
                <a:srgbClr val="007583"/>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buNone/>
            </a:pPr>
            <a:r>
              <a:rPr lang="en-AU" sz="2400" dirty="0" smtClean="0">
                <a:latin typeface="Arial" pitchFamily="34" charset="0"/>
                <a:cs typeface="Arial" pitchFamily="34" charset="0"/>
              </a:rPr>
              <a:t>	</a:t>
            </a:r>
            <a:endParaRPr lang="en-AU" sz="2400" dirty="0">
              <a:latin typeface="Arial" pitchFamily="34" charset="0"/>
              <a:cs typeface="Arial" pitchFamily="34" charset="0"/>
            </a:endParaRPr>
          </a:p>
        </p:txBody>
      </p:sp>
      <p:pic>
        <p:nvPicPr>
          <p:cNvPr id="36866" name="Picture 2" descr="http://upload.wikimedia.org/wikipedia/commons/thumb/7/7d/Australia_(orthographic_projection).svg/270px-Australia_(orthographic_projection).svg.png"/>
          <p:cNvPicPr>
            <a:picLocks noChangeAspect="1" noChangeArrowheads="1"/>
          </p:cNvPicPr>
          <p:nvPr/>
        </p:nvPicPr>
        <p:blipFill>
          <a:blip r:embed="rId3" cstate="print"/>
          <a:srcRect/>
          <a:stretch>
            <a:fillRect/>
          </a:stretch>
        </p:blipFill>
        <p:spPr bwMode="auto">
          <a:xfrm>
            <a:off x="2339752" y="2420888"/>
            <a:ext cx="4165200" cy="4165200"/>
          </a:xfrm>
          <a:prstGeom prst="rect">
            <a:avLst/>
          </a:prstGeom>
          <a:noFill/>
        </p:spPr>
      </p:pic>
    </p:spTree>
    <p:extLst>
      <p:ext uri="{BB962C8B-B14F-4D97-AF65-F5344CB8AC3E}">
        <p14:creationId xmlns:p14="http://schemas.microsoft.com/office/powerpoint/2010/main" val="31871310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536" y="1245888"/>
            <a:ext cx="4038600" cy="4525963"/>
          </a:xfrm>
        </p:spPr>
        <p:txBody>
          <a:bodyPr>
            <a:noAutofit/>
          </a:bodyPr>
          <a:lstStyle/>
          <a:p>
            <a:pPr marL="0" indent="0">
              <a:spcBef>
                <a:spcPts val="0"/>
              </a:spcBef>
              <a:buNone/>
            </a:pPr>
            <a:endParaRPr lang="en-AU" dirty="0" smtClean="0">
              <a:solidFill>
                <a:schemeClr val="tx1"/>
              </a:solidFill>
              <a:latin typeface="Arial" pitchFamily="34" charset="0"/>
              <a:cs typeface="Arial" pitchFamily="34" charset="0"/>
            </a:endParaRPr>
          </a:p>
          <a:p>
            <a:pPr marL="0" indent="0">
              <a:spcBef>
                <a:spcPts val="0"/>
              </a:spcBef>
              <a:buNone/>
            </a:pPr>
            <a:endParaRPr lang="en-AU" dirty="0" smtClean="0">
              <a:latin typeface="Arial" pitchFamily="34" charset="0"/>
              <a:cs typeface="Arial" pitchFamily="34" charset="0"/>
            </a:endParaRPr>
          </a:p>
          <a:p>
            <a:pPr marL="0" indent="0">
              <a:spcBef>
                <a:spcPts val="0"/>
              </a:spcBef>
              <a:buNone/>
            </a:pPr>
            <a:r>
              <a:rPr lang="en-AU" sz="2400" dirty="0">
                <a:latin typeface="Arial" pitchFamily="34" charset="0"/>
                <a:cs typeface="Arial" pitchFamily="34" charset="0"/>
              </a:rPr>
              <a:t>Conservative estimates suggest that students with a highly effective teacher learn twice as much as students with a less effective </a:t>
            </a:r>
            <a:r>
              <a:rPr lang="en-AU" sz="2400" dirty="0" smtClean="0">
                <a:latin typeface="Arial" pitchFamily="34" charset="0"/>
                <a:cs typeface="Arial" pitchFamily="34" charset="0"/>
              </a:rPr>
              <a:t>teacher</a:t>
            </a:r>
            <a:endParaRPr lang="en-AU" sz="2400" dirty="0">
              <a:latin typeface="Arial" pitchFamily="34" charset="0"/>
              <a:cs typeface="Arial" pitchFamily="34" charset="0"/>
            </a:endParaRPr>
          </a:p>
          <a:p>
            <a:pPr marL="0" indent="0">
              <a:spcBef>
                <a:spcPts val="0"/>
              </a:spcBef>
              <a:buNone/>
            </a:pPr>
            <a:endParaRPr lang="en-AU" sz="1400" dirty="0" smtClean="0">
              <a:latin typeface="Arial" pitchFamily="34" charset="0"/>
              <a:cs typeface="Arial" pitchFamily="34" charset="0"/>
            </a:endParaRPr>
          </a:p>
          <a:p>
            <a:pPr marL="0" indent="0">
              <a:spcBef>
                <a:spcPts val="0"/>
              </a:spcBef>
              <a:buNone/>
            </a:pPr>
            <a:r>
              <a:rPr lang="en-AU" sz="1400" dirty="0" smtClean="0">
                <a:solidFill>
                  <a:schemeClr val="tx1"/>
                </a:solidFill>
                <a:latin typeface="Arial" pitchFamily="34" charset="0"/>
                <a:cs typeface="Arial" pitchFamily="34" charset="0"/>
              </a:rPr>
              <a:t>B </a:t>
            </a:r>
            <a:r>
              <a:rPr lang="en-AU" sz="1400" dirty="0">
                <a:solidFill>
                  <a:schemeClr val="tx1"/>
                </a:solidFill>
                <a:latin typeface="Arial" pitchFamily="34" charset="0"/>
                <a:cs typeface="Arial" pitchFamily="34" charset="0"/>
              </a:rPr>
              <a:t>Jensen, Better teacher appraisal and feedback, Grattan Institute, 2011</a:t>
            </a:r>
          </a:p>
          <a:p>
            <a:pPr marL="0" indent="0" algn="r">
              <a:spcBef>
                <a:spcPts val="0"/>
              </a:spcBef>
              <a:buNone/>
            </a:pPr>
            <a:endParaRPr lang="en-AU" sz="1200" dirty="0" smtClean="0">
              <a:solidFill>
                <a:schemeClr val="tx1"/>
              </a:solidFill>
              <a:latin typeface="Arial" pitchFamily="34" charset="0"/>
              <a:cs typeface="Arial" pitchFamily="34" charset="0"/>
            </a:endParaRPr>
          </a:p>
          <a:p>
            <a:pPr marL="0" indent="0" algn="r">
              <a:spcBef>
                <a:spcPts val="0"/>
              </a:spcBef>
              <a:buNone/>
            </a:pPr>
            <a:endParaRPr lang="en-AU" sz="1400" dirty="0" smtClean="0">
              <a:solidFill>
                <a:schemeClr val="tx1"/>
              </a:solidFill>
              <a:latin typeface="Arial" pitchFamily="34" charset="0"/>
              <a:cs typeface="Arial" pitchFamily="34" charset="0"/>
            </a:endParaRPr>
          </a:p>
          <a:p>
            <a:pPr marL="0" indent="0" algn="r">
              <a:spcBef>
                <a:spcPts val="0"/>
              </a:spcBef>
              <a:buNone/>
            </a:pPr>
            <a:endParaRPr lang="en-AU" sz="1400" dirty="0" smtClean="0">
              <a:solidFill>
                <a:schemeClr val="tx1"/>
              </a:solidFill>
              <a:latin typeface="Arial" pitchFamily="34" charset="0"/>
              <a:cs typeface="Arial" pitchFamily="34" charset="0"/>
            </a:endParaRPr>
          </a:p>
          <a:p>
            <a:pPr marL="0" indent="0" algn="r">
              <a:spcBef>
                <a:spcPts val="0"/>
              </a:spcBef>
              <a:buNone/>
            </a:pPr>
            <a:endParaRPr lang="en-AU" sz="1400" dirty="0" smtClean="0">
              <a:solidFill>
                <a:schemeClr val="tx1"/>
              </a:solidFill>
              <a:latin typeface="Arial" pitchFamily="34" charset="0"/>
              <a:cs typeface="Arial" pitchFamily="34" charset="0"/>
            </a:endParaRPr>
          </a:p>
          <a:p>
            <a:pPr marL="0" indent="0" algn="r">
              <a:spcBef>
                <a:spcPts val="0"/>
              </a:spcBef>
              <a:buNone/>
            </a:pPr>
            <a:endParaRPr lang="en-AU" sz="1400" dirty="0" smtClean="0">
              <a:solidFill>
                <a:schemeClr val="tx1"/>
              </a:solidFill>
              <a:latin typeface="Arial" pitchFamily="34" charset="0"/>
              <a:cs typeface="Arial" pitchFamily="34" charset="0"/>
            </a:endParaRPr>
          </a:p>
          <a:p>
            <a:pPr marL="0" indent="0" algn="r">
              <a:spcBef>
                <a:spcPts val="0"/>
              </a:spcBef>
              <a:buNone/>
            </a:pPr>
            <a:endParaRPr lang="en-AU" sz="1400" dirty="0" smtClean="0">
              <a:solidFill>
                <a:schemeClr val="tx1"/>
              </a:solidFill>
              <a:latin typeface="Arial" pitchFamily="34" charset="0"/>
              <a:cs typeface="Arial" pitchFamily="34" charset="0"/>
            </a:endParaRPr>
          </a:p>
          <a:p>
            <a:pPr marL="0" indent="0" algn="r">
              <a:spcBef>
                <a:spcPts val="0"/>
              </a:spcBef>
              <a:buNone/>
            </a:pPr>
            <a:endParaRPr lang="en-AU" sz="1400" dirty="0">
              <a:solidFill>
                <a:schemeClr val="tx1"/>
              </a:solidFill>
              <a:latin typeface="Arial" pitchFamily="34" charset="0"/>
              <a:cs typeface="Arial" pitchFamily="34" charset="0"/>
            </a:endParaRPr>
          </a:p>
          <a:p>
            <a:pPr marL="0" indent="0" algn="r">
              <a:spcBef>
                <a:spcPts val="0"/>
              </a:spcBef>
              <a:buNone/>
            </a:pPr>
            <a:endParaRPr lang="en-AU" sz="2400" dirty="0" smtClean="0">
              <a:solidFill>
                <a:schemeClr val="tx1"/>
              </a:solidFill>
              <a:latin typeface="Arial" pitchFamily="34" charset="0"/>
              <a:cs typeface="Arial" pitchFamily="34" charset="0"/>
            </a:endParaRPr>
          </a:p>
          <a:p>
            <a:pPr marL="0" indent="0" algn="r">
              <a:spcBef>
                <a:spcPts val="0"/>
              </a:spcBef>
              <a:buNone/>
            </a:pPr>
            <a:endParaRPr lang="en-AU" sz="2400" dirty="0" smtClean="0">
              <a:latin typeface="Arial" pitchFamily="34" charset="0"/>
              <a:cs typeface="Arial" pitchFamily="34" charset="0"/>
            </a:endParaRPr>
          </a:p>
          <a:p>
            <a:pPr marL="0" indent="0" algn="r">
              <a:spcBef>
                <a:spcPts val="0"/>
              </a:spcBef>
              <a:buNone/>
            </a:pPr>
            <a:endParaRPr lang="en-AU" sz="2400" dirty="0" smtClean="0">
              <a:latin typeface="Arial" pitchFamily="34" charset="0"/>
              <a:cs typeface="Arial" pitchFamily="34" charset="0"/>
            </a:endParaRPr>
          </a:p>
        </p:txBody>
      </p:sp>
      <p:sp>
        <p:nvSpPr>
          <p:cNvPr id="18" name="Content Placeholder 17"/>
          <p:cNvSpPr>
            <a:spLocks noGrp="1"/>
          </p:cNvSpPr>
          <p:nvPr>
            <p:ph sz="half" idx="2"/>
          </p:nvPr>
        </p:nvSpPr>
        <p:spPr>
          <a:xfrm>
            <a:off x="4853880" y="1600200"/>
            <a:ext cx="4038600" cy="4525963"/>
          </a:xfrm>
        </p:spPr>
        <p:txBody>
          <a:bodyPr/>
          <a:lstStyle/>
          <a:p>
            <a:pPr marL="0" indent="0">
              <a:buNone/>
            </a:pPr>
            <a:endParaRPr lang="en-AU" dirty="0" smtClean="0">
              <a:latin typeface="Arial" pitchFamily="34" charset="0"/>
              <a:cs typeface="Arial" pitchFamily="34" charset="0"/>
            </a:endParaRPr>
          </a:p>
          <a:p>
            <a:pPr marL="0" indent="0">
              <a:buNone/>
            </a:pPr>
            <a:endParaRPr lang="en-AU" dirty="0">
              <a:latin typeface="Arial" pitchFamily="34" charset="0"/>
              <a:cs typeface="Arial" pitchFamily="34" charset="0"/>
            </a:endParaRPr>
          </a:p>
          <a:p>
            <a:pPr marL="0" indent="0">
              <a:buNone/>
            </a:pPr>
            <a:endParaRPr lang="en-AU" dirty="0" smtClean="0">
              <a:latin typeface="Arial" pitchFamily="34" charset="0"/>
              <a:cs typeface="Arial" pitchFamily="34" charset="0"/>
            </a:endParaRPr>
          </a:p>
          <a:p>
            <a:pPr marL="0" indent="0">
              <a:buNone/>
            </a:pPr>
            <a:r>
              <a:rPr lang="en-AU" sz="2400" dirty="0" smtClean="0">
                <a:latin typeface="Arial" pitchFamily="34" charset="0"/>
                <a:cs typeface="Arial" pitchFamily="34" charset="0"/>
              </a:rPr>
              <a:t>Australian teachers report that they do not always get the feedback they need to improve</a:t>
            </a:r>
          </a:p>
          <a:p>
            <a:pPr marL="0" indent="0"/>
            <a:endParaRPr lang="en-AU" dirty="0"/>
          </a:p>
        </p:txBody>
      </p:sp>
      <p:sp>
        <p:nvSpPr>
          <p:cNvPr id="16" name="Text Placeholder 15"/>
          <p:cNvSpPr>
            <a:spLocks noGrp="1"/>
          </p:cNvSpPr>
          <p:nvPr>
            <p:ph type="body" idx="4294967295"/>
          </p:nvPr>
        </p:nvSpPr>
        <p:spPr>
          <a:xfrm>
            <a:off x="395536" y="1412776"/>
            <a:ext cx="4040188" cy="639763"/>
          </a:xfrm>
        </p:spPr>
        <p:txBody>
          <a:bodyPr>
            <a:noAutofit/>
          </a:bodyPr>
          <a:lstStyle/>
          <a:p>
            <a:pPr marL="0" indent="0">
              <a:buNone/>
            </a:pPr>
            <a:r>
              <a:rPr lang="en-AU" sz="3600" b="1" dirty="0" smtClean="0">
                <a:solidFill>
                  <a:srgbClr val="007583"/>
                </a:solidFill>
                <a:latin typeface="Arial" pitchFamily="34" charset="0"/>
                <a:cs typeface="Arial" pitchFamily="34" charset="0"/>
              </a:rPr>
              <a:t>The foundation</a:t>
            </a:r>
            <a:endParaRPr lang="en-AU" sz="3600" b="1" dirty="0"/>
          </a:p>
        </p:txBody>
      </p:sp>
      <p:sp>
        <p:nvSpPr>
          <p:cNvPr id="17" name="Text Placeholder 16"/>
          <p:cNvSpPr>
            <a:spLocks noGrp="1"/>
          </p:cNvSpPr>
          <p:nvPr>
            <p:ph type="body" sz="quarter" idx="4294967295"/>
          </p:nvPr>
        </p:nvSpPr>
        <p:spPr>
          <a:xfrm>
            <a:off x="4778697" y="2348880"/>
            <a:ext cx="4041775" cy="639762"/>
          </a:xfrm>
        </p:spPr>
        <p:txBody>
          <a:bodyPr>
            <a:noAutofit/>
          </a:bodyPr>
          <a:lstStyle/>
          <a:p>
            <a:pPr marL="0" indent="0">
              <a:buNone/>
            </a:pPr>
            <a:r>
              <a:rPr lang="en-US" sz="3600" b="1" dirty="0" smtClean="0">
                <a:solidFill>
                  <a:srgbClr val="007583"/>
                </a:solidFill>
                <a:latin typeface="Arial" pitchFamily="34" charset="0"/>
                <a:cs typeface="Arial" pitchFamily="34" charset="0"/>
              </a:rPr>
              <a:t>The motivation</a:t>
            </a:r>
            <a:endParaRPr lang="en-AU" sz="3600" b="1" dirty="0"/>
          </a:p>
        </p:txBody>
      </p:sp>
      <p:grpSp>
        <p:nvGrpSpPr>
          <p:cNvPr id="4" name="Group 4"/>
          <p:cNvGrpSpPr>
            <a:grpSpLocks/>
          </p:cNvGrpSpPr>
          <p:nvPr/>
        </p:nvGrpSpPr>
        <p:grpSpPr bwMode="auto">
          <a:xfrm>
            <a:off x="7524328" y="5445224"/>
            <a:ext cx="914400" cy="979200"/>
            <a:chOff x="8" y="30"/>
            <a:chExt cx="1437" cy="1439"/>
          </a:xfrm>
        </p:grpSpPr>
        <p:sp>
          <p:nvSpPr>
            <p:cNvPr id="6" name="Freeform 5"/>
            <p:cNvSpPr>
              <a:spLocks/>
            </p:cNvSpPr>
            <p:nvPr/>
          </p:nvSpPr>
          <p:spPr bwMode="auto">
            <a:xfrm>
              <a:off x="990" y="354"/>
              <a:ext cx="208" cy="366"/>
            </a:xfrm>
            <a:custGeom>
              <a:avLst/>
              <a:gdLst>
                <a:gd name="T0" fmla="*/ 207 w 208"/>
                <a:gd name="T1" fmla="*/ 0 h 366"/>
                <a:gd name="T2" fmla="*/ 0 w 208"/>
                <a:gd name="T3" fmla="*/ 0 h 366"/>
                <a:gd name="T4" fmla="*/ 10 w 208"/>
                <a:gd name="T5" fmla="*/ 365 h 366"/>
                <a:gd name="T6" fmla="*/ 196 w 208"/>
                <a:gd name="T7" fmla="*/ 365 h 366"/>
                <a:gd name="T8" fmla="*/ 207 w 208"/>
                <a:gd name="T9" fmla="*/ 0 h 366"/>
              </a:gdLst>
              <a:ahLst/>
              <a:cxnLst>
                <a:cxn ang="0">
                  <a:pos x="T0" y="T1"/>
                </a:cxn>
                <a:cxn ang="0">
                  <a:pos x="T2" y="T3"/>
                </a:cxn>
                <a:cxn ang="0">
                  <a:pos x="T4" y="T5"/>
                </a:cxn>
                <a:cxn ang="0">
                  <a:pos x="T6" y="T7"/>
                </a:cxn>
                <a:cxn ang="0">
                  <a:pos x="T8" y="T9"/>
                </a:cxn>
              </a:cxnLst>
              <a:rect l="0" t="0" r="r" b="b"/>
              <a:pathLst>
                <a:path w="208" h="366">
                  <a:moveTo>
                    <a:pt x="207" y="0"/>
                  </a:moveTo>
                  <a:lnTo>
                    <a:pt x="0" y="0"/>
                  </a:lnTo>
                  <a:lnTo>
                    <a:pt x="10" y="365"/>
                  </a:lnTo>
                  <a:lnTo>
                    <a:pt x="196" y="365"/>
                  </a:lnTo>
                  <a:lnTo>
                    <a:pt x="207" y="0"/>
                  </a:lnTo>
                </a:path>
              </a:pathLst>
            </a:custGeom>
            <a:solidFill>
              <a:srgbClr val="CCCD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grpSp>
          <p:nvGrpSpPr>
            <p:cNvPr id="5" name="Group 6"/>
            <p:cNvGrpSpPr>
              <a:grpSpLocks/>
            </p:cNvGrpSpPr>
            <p:nvPr/>
          </p:nvGrpSpPr>
          <p:grpSpPr bwMode="auto">
            <a:xfrm>
              <a:off x="1009" y="395"/>
              <a:ext cx="154" cy="986"/>
              <a:chOff x="1009" y="395"/>
              <a:chExt cx="154" cy="986"/>
            </a:xfrm>
          </p:grpSpPr>
          <p:sp>
            <p:nvSpPr>
              <p:cNvPr id="13" name="Freeform 12"/>
              <p:cNvSpPr>
                <a:spLocks/>
              </p:cNvSpPr>
              <p:nvPr/>
            </p:nvSpPr>
            <p:spPr bwMode="auto">
              <a:xfrm>
                <a:off x="1009" y="395"/>
                <a:ext cx="154" cy="986"/>
              </a:xfrm>
              <a:custGeom>
                <a:avLst/>
                <a:gdLst>
                  <a:gd name="T0" fmla="*/ 154 w 154"/>
                  <a:gd name="T1" fmla="*/ 0 h 986"/>
                  <a:gd name="T2" fmla="*/ 15 w 154"/>
                  <a:gd name="T3" fmla="*/ 0 h 986"/>
                  <a:gd name="T4" fmla="*/ 35 w 154"/>
                  <a:gd name="T5" fmla="*/ 691 h 986"/>
                  <a:gd name="T6" fmla="*/ 133 w 154"/>
                  <a:gd name="T7" fmla="*/ 691 h 986"/>
                  <a:gd name="T8" fmla="*/ 154 w 154"/>
                  <a:gd name="T9" fmla="*/ 0 h 986"/>
                </a:gdLst>
                <a:ahLst/>
                <a:cxnLst>
                  <a:cxn ang="0">
                    <a:pos x="T0" y="T1"/>
                  </a:cxn>
                  <a:cxn ang="0">
                    <a:pos x="T2" y="T3"/>
                  </a:cxn>
                  <a:cxn ang="0">
                    <a:pos x="T4" y="T5"/>
                  </a:cxn>
                  <a:cxn ang="0">
                    <a:pos x="T6" y="T7"/>
                  </a:cxn>
                  <a:cxn ang="0">
                    <a:pos x="T8" y="T9"/>
                  </a:cxn>
                </a:cxnLst>
                <a:rect l="0" t="0" r="r" b="b"/>
                <a:pathLst>
                  <a:path w="154" h="986">
                    <a:moveTo>
                      <a:pt x="154" y="0"/>
                    </a:moveTo>
                    <a:lnTo>
                      <a:pt x="15" y="0"/>
                    </a:lnTo>
                    <a:lnTo>
                      <a:pt x="35" y="691"/>
                    </a:lnTo>
                    <a:lnTo>
                      <a:pt x="133" y="691"/>
                    </a:lnTo>
                    <a:lnTo>
                      <a:pt x="154" y="0"/>
                    </a:lnTo>
                  </a:path>
                </a:pathLst>
              </a:custGeom>
              <a:solidFill>
                <a:srgbClr val="CCCD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sp>
            <p:nvSpPr>
              <p:cNvPr id="14" name="Freeform 13"/>
              <p:cNvSpPr>
                <a:spLocks/>
              </p:cNvSpPr>
              <p:nvPr/>
            </p:nvSpPr>
            <p:spPr bwMode="auto">
              <a:xfrm>
                <a:off x="1009" y="395"/>
                <a:ext cx="154" cy="986"/>
              </a:xfrm>
              <a:custGeom>
                <a:avLst/>
                <a:gdLst>
                  <a:gd name="T0" fmla="*/ 78 w 154"/>
                  <a:gd name="T1" fmla="*/ 808 h 986"/>
                  <a:gd name="T2" fmla="*/ 57 w 154"/>
                  <a:gd name="T3" fmla="*/ 812 h 986"/>
                  <a:gd name="T4" fmla="*/ 38 w 154"/>
                  <a:gd name="T5" fmla="*/ 821 h 986"/>
                  <a:gd name="T6" fmla="*/ 22 w 154"/>
                  <a:gd name="T7" fmla="*/ 835 h 986"/>
                  <a:gd name="T8" fmla="*/ 10 w 154"/>
                  <a:gd name="T9" fmla="*/ 853 h 986"/>
                  <a:gd name="T10" fmla="*/ 2 w 154"/>
                  <a:gd name="T11" fmla="*/ 875 h 986"/>
                  <a:gd name="T12" fmla="*/ 0 w 154"/>
                  <a:gd name="T13" fmla="*/ 899 h 986"/>
                  <a:gd name="T14" fmla="*/ 3 w 154"/>
                  <a:gd name="T15" fmla="*/ 923 h 986"/>
                  <a:gd name="T16" fmla="*/ 11 w 154"/>
                  <a:gd name="T17" fmla="*/ 944 h 986"/>
                  <a:gd name="T18" fmla="*/ 24 w 154"/>
                  <a:gd name="T19" fmla="*/ 961 h 986"/>
                  <a:gd name="T20" fmla="*/ 40 w 154"/>
                  <a:gd name="T21" fmla="*/ 974 h 986"/>
                  <a:gd name="T22" fmla="*/ 60 w 154"/>
                  <a:gd name="T23" fmla="*/ 983 h 986"/>
                  <a:gd name="T24" fmla="*/ 83 w 154"/>
                  <a:gd name="T25" fmla="*/ 986 h 986"/>
                  <a:gd name="T26" fmla="*/ 96 w 154"/>
                  <a:gd name="T27" fmla="*/ 985 h 986"/>
                  <a:gd name="T28" fmla="*/ 117 w 154"/>
                  <a:gd name="T29" fmla="*/ 980 h 986"/>
                  <a:gd name="T30" fmla="*/ 135 w 154"/>
                  <a:gd name="T31" fmla="*/ 970 h 986"/>
                  <a:gd name="T32" fmla="*/ 150 w 154"/>
                  <a:gd name="T33" fmla="*/ 955 h 986"/>
                  <a:gd name="T34" fmla="*/ 160 w 154"/>
                  <a:gd name="T35" fmla="*/ 936 h 986"/>
                  <a:gd name="T36" fmla="*/ 167 w 154"/>
                  <a:gd name="T37" fmla="*/ 913 h 986"/>
                  <a:gd name="T38" fmla="*/ 169 w 154"/>
                  <a:gd name="T39" fmla="*/ 887 h 986"/>
                  <a:gd name="T40" fmla="*/ 165 w 154"/>
                  <a:gd name="T41" fmla="*/ 865 h 986"/>
                  <a:gd name="T42" fmla="*/ 156 w 154"/>
                  <a:gd name="T43" fmla="*/ 846 h 986"/>
                  <a:gd name="T44" fmla="*/ 143 w 154"/>
                  <a:gd name="T45" fmla="*/ 830 h 986"/>
                  <a:gd name="T46" fmla="*/ 125 w 154"/>
                  <a:gd name="T47" fmla="*/ 818 h 986"/>
                  <a:gd name="T48" fmla="*/ 104 w 154"/>
                  <a:gd name="T49" fmla="*/ 810 h 986"/>
                  <a:gd name="T50" fmla="*/ 78 w 154"/>
                  <a:gd name="T51" fmla="*/ 808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4" h="986">
                    <a:moveTo>
                      <a:pt x="78" y="808"/>
                    </a:moveTo>
                    <a:lnTo>
                      <a:pt x="57" y="812"/>
                    </a:lnTo>
                    <a:lnTo>
                      <a:pt x="38" y="821"/>
                    </a:lnTo>
                    <a:lnTo>
                      <a:pt x="22" y="835"/>
                    </a:lnTo>
                    <a:lnTo>
                      <a:pt x="10" y="853"/>
                    </a:lnTo>
                    <a:lnTo>
                      <a:pt x="2" y="875"/>
                    </a:lnTo>
                    <a:lnTo>
                      <a:pt x="0" y="899"/>
                    </a:lnTo>
                    <a:lnTo>
                      <a:pt x="3" y="923"/>
                    </a:lnTo>
                    <a:lnTo>
                      <a:pt x="11" y="944"/>
                    </a:lnTo>
                    <a:lnTo>
                      <a:pt x="24" y="961"/>
                    </a:lnTo>
                    <a:lnTo>
                      <a:pt x="40" y="974"/>
                    </a:lnTo>
                    <a:lnTo>
                      <a:pt x="60" y="983"/>
                    </a:lnTo>
                    <a:lnTo>
                      <a:pt x="83" y="986"/>
                    </a:lnTo>
                    <a:lnTo>
                      <a:pt x="96" y="985"/>
                    </a:lnTo>
                    <a:lnTo>
                      <a:pt x="117" y="980"/>
                    </a:lnTo>
                    <a:lnTo>
                      <a:pt x="135" y="970"/>
                    </a:lnTo>
                    <a:lnTo>
                      <a:pt x="150" y="955"/>
                    </a:lnTo>
                    <a:lnTo>
                      <a:pt x="160" y="936"/>
                    </a:lnTo>
                    <a:lnTo>
                      <a:pt x="167" y="913"/>
                    </a:lnTo>
                    <a:lnTo>
                      <a:pt x="169" y="887"/>
                    </a:lnTo>
                    <a:lnTo>
                      <a:pt x="165" y="865"/>
                    </a:lnTo>
                    <a:lnTo>
                      <a:pt x="156" y="846"/>
                    </a:lnTo>
                    <a:lnTo>
                      <a:pt x="143" y="830"/>
                    </a:lnTo>
                    <a:lnTo>
                      <a:pt x="125" y="818"/>
                    </a:lnTo>
                    <a:lnTo>
                      <a:pt x="104" y="810"/>
                    </a:lnTo>
                    <a:lnTo>
                      <a:pt x="78" y="808"/>
                    </a:lnTo>
                  </a:path>
                </a:pathLst>
              </a:custGeom>
              <a:solidFill>
                <a:srgbClr val="CCCD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grpSp>
        <p:sp>
          <p:nvSpPr>
            <p:cNvPr id="8" name="Freeform 7"/>
            <p:cNvSpPr>
              <a:spLocks/>
            </p:cNvSpPr>
            <p:nvPr/>
          </p:nvSpPr>
          <p:spPr bwMode="auto">
            <a:xfrm>
              <a:off x="8" y="675"/>
              <a:ext cx="791" cy="794"/>
            </a:xfrm>
            <a:custGeom>
              <a:avLst/>
              <a:gdLst>
                <a:gd name="T0" fmla="*/ 725 w 791"/>
                <a:gd name="T1" fmla="*/ 0 h 794"/>
                <a:gd name="T2" fmla="*/ 706 w 791"/>
                <a:gd name="T3" fmla="*/ 1 h 794"/>
                <a:gd name="T4" fmla="*/ 688 w 791"/>
                <a:gd name="T5" fmla="*/ 8 h 794"/>
                <a:gd name="T6" fmla="*/ 672 w 791"/>
                <a:gd name="T7" fmla="*/ 20 h 794"/>
                <a:gd name="T8" fmla="*/ 15 w 791"/>
                <a:gd name="T9" fmla="*/ 678 h 794"/>
                <a:gd name="T10" fmla="*/ 5 w 791"/>
                <a:gd name="T11" fmla="*/ 693 h 794"/>
                <a:gd name="T12" fmla="*/ 0 w 791"/>
                <a:gd name="T13" fmla="*/ 709 h 794"/>
                <a:gd name="T14" fmla="*/ 0 w 791"/>
                <a:gd name="T15" fmla="*/ 727 h 794"/>
                <a:gd name="T16" fmla="*/ 4 w 791"/>
                <a:gd name="T17" fmla="*/ 746 h 794"/>
                <a:gd name="T18" fmla="*/ 14 w 791"/>
                <a:gd name="T19" fmla="*/ 764 h 794"/>
                <a:gd name="T20" fmla="*/ 29 w 791"/>
                <a:gd name="T21" fmla="*/ 782 h 794"/>
                <a:gd name="T22" fmla="*/ 46 w 791"/>
                <a:gd name="T23" fmla="*/ 790 h 794"/>
                <a:gd name="T24" fmla="*/ 65 w 791"/>
                <a:gd name="T25" fmla="*/ 794 h 794"/>
                <a:gd name="T26" fmla="*/ 84 w 791"/>
                <a:gd name="T27" fmla="*/ 792 h 794"/>
                <a:gd name="T28" fmla="*/ 102 w 791"/>
                <a:gd name="T29" fmla="*/ 785 h 794"/>
                <a:gd name="T30" fmla="*/ 118 w 791"/>
                <a:gd name="T31" fmla="*/ 773 h 794"/>
                <a:gd name="T32" fmla="*/ 775 w 791"/>
                <a:gd name="T33" fmla="*/ 115 h 794"/>
                <a:gd name="T34" fmla="*/ 785 w 791"/>
                <a:gd name="T35" fmla="*/ 100 h 794"/>
                <a:gd name="T36" fmla="*/ 790 w 791"/>
                <a:gd name="T37" fmla="*/ 84 h 794"/>
                <a:gd name="T38" fmla="*/ 791 w 791"/>
                <a:gd name="T39" fmla="*/ 66 h 794"/>
                <a:gd name="T40" fmla="*/ 786 w 791"/>
                <a:gd name="T41" fmla="*/ 47 h 794"/>
                <a:gd name="T42" fmla="*/ 776 w 791"/>
                <a:gd name="T43" fmla="*/ 29 h 794"/>
                <a:gd name="T44" fmla="*/ 761 w 791"/>
                <a:gd name="T45" fmla="*/ 11 h 794"/>
                <a:gd name="T46" fmla="*/ 744 w 791"/>
                <a:gd name="T47" fmla="*/ 3 h 794"/>
                <a:gd name="T48" fmla="*/ 725 w 791"/>
                <a:gd name="T49"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1" h="794">
                  <a:moveTo>
                    <a:pt x="725" y="0"/>
                  </a:moveTo>
                  <a:lnTo>
                    <a:pt x="706" y="1"/>
                  </a:lnTo>
                  <a:lnTo>
                    <a:pt x="688" y="8"/>
                  </a:lnTo>
                  <a:lnTo>
                    <a:pt x="672" y="20"/>
                  </a:lnTo>
                  <a:lnTo>
                    <a:pt x="15" y="678"/>
                  </a:lnTo>
                  <a:lnTo>
                    <a:pt x="5" y="693"/>
                  </a:lnTo>
                  <a:lnTo>
                    <a:pt x="0" y="709"/>
                  </a:lnTo>
                  <a:lnTo>
                    <a:pt x="0" y="727"/>
                  </a:lnTo>
                  <a:lnTo>
                    <a:pt x="4" y="746"/>
                  </a:lnTo>
                  <a:lnTo>
                    <a:pt x="14" y="764"/>
                  </a:lnTo>
                  <a:lnTo>
                    <a:pt x="29" y="782"/>
                  </a:lnTo>
                  <a:lnTo>
                    <a:pt x="46" y="790"/>
                  </a:lnTo>
                  <a:lnTo>
                    <a:pt x="65" y="794"/>
                  </a:lnTo>
                  <a:lnTo>
                    <a:pt x="84" y="792"/>
                  </a:lnTo>
                  <a:lnTo>
                    <a:pt x="102" y="785"/>
                  </a:lnTo>
                  <a:lnTo>
                    <a:pt x="118" y="773"/>
                  </a:lnTo>
                  <a:lnTo>
                    <a:pt x="775" y="115"/>
                  </a:lnTo>
                  <a:lnTo>
                    <a:pt x="785" y="100"/>
                  </a:lnTo>
                  <a:lnTo>
                    <a:pt x="790" y="84"/>
                  </a:lnTo>
                  <a:lnTo>
                    <a:pt x="791" y="66"/>
                  </a:lnTo>
                  <a:lnTo>
                    <a:pt x="786" y="47"/>
                  </a:lnTo>
                  <a:lnTo>
                    <a:pt x="776" y="29"/>
                  </a:lnTo>
                  <a:lnTo>
                    <a:pt x="761" y="11"/>
                  </a:lnTo>
                  <a:lnTo>
                    <a:pt x="744" y="3"/>
                  </a:lnTo>
                  <a:lnTo>
                    <a:pt x="725" y="0"/>
                  </a:lnTo>
                </a:path>
              </a:pathLst>
            </a:custGeom>
            <a:solidFill>
              <a:srgbClr val="00738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grpSp>
          <p:nvGrpSpPr>
            <p:cNvPr id="7" name="Group 8"/>
            <p:cNvGrpSpPr>
              <a:grpSpLocks/>
            </p:cNvGrpSpPr>
            <p:nvPr/>
          </p:nvGrpSpPr>
          <p:grpSpPr bwMode="auto">
            <a:xfrm>
              <a:off x="767" y="510"/>
              <a:ext cx="651" cy="222"/>
              <a:chOff x="767" y="510"/>
              <a:chExt cx="651" cy="222"/>
            </a:xfrm>
          </p:grpSpPr>
          <p:sp>
            <p:nvSpPr>
              <p:cNvPr id="11" name="Freeform 10"/>
              <p:cNvSpPr>
                <a:spLocks/>
              </p:cNvSpPr>
              <p:nvPr/>
            </p:nvSpPr>
            <p:spPr bwMode="auto">
              <a:xfrm>
                <a:off x="767" y="510"/>
                <a:ext cx="651" cy="222"/>
              </a:xfrm>
              <a:custGeom>
                <a:avLst/>
                <a:gdLst>
                  <a:gd name="T0" fmla="*/ 0 w 651"/>
                  <a:gd name="T1" fmla="*/ 0 h 222"/>
                  <a:gd name="T2" fmla="*/ 8 w 651"/>
                  <a:gd name="T3" fmla="*/ 15 h 222"/>
                  <a:gd name="T4" fmla="*/ 18 w 651"/>
                  <a:gd name="T5" fmla="*/ 31 h 222"/>
                  <a:gd name="T6" fmla="*/ 28 w 651"/>
                  <a:gd name="T7" fmla="*/ 47 h 222"/>
                  <a:gd name="T8" fmla="*/ 39 w 651"/>
                  <a:gd name="T9" fmla="*/ 62 h 222"/>
                  <a:gd name="T10" fmla="*/ 51 w 651"/>
                  <a:gd name="T11" fmla="*/ 78 h 222"/>
                  <a:gd name="T12" fmla="*/ 63 w 651"/>
                  <a:gd name="T13" fmla="*/ 93 h 222"/>
                  <a:gd name="T14" fmla="*/ 77 w 651"/>
                  <a:gd name="T15" fmla="*/ 108 h 222"/>
                  <a:gd name="T16" fmla="*/ 91 w 651"/>
                  <a:gd name="T17" fmla="*/ 123 h 222"/>
                  <a:gd name="T18" fmla="*/ 107 w 651"/>
                  <a:gd name="T19" fmla="*/ 136 h 222"/>
                  <a:gd name="T20" fmla="*/ 123 w 651"/>
                  <a:gd name="T21" fmla="*/ 150 h 222"/>
                  <a:gd name="T22" fmla="*/ 140 w 651"/>
                  <a:gd name="T23" fmla="*/ 162 h 222"/>
                  <a:gd name="T24" fmla="*/ 158 w 651"/>
                  <a:gd name="T25" fmla="*/ 173 h 222"/>
                  <a:gd name="T26" fmla="*/ 177 w 651"/>
                  <a:gd name="T27" fmla="*/ 184 h 222"/>
                  <a:gd name="T28" fmla="*/ 198 w 651"/>
                  <a:gd name="T29" fmla="*/ 193 h 222"/>
                  <a:gd name="T30" fmla="*/ 219 w 651"/>
                  <a:gd name="T31" fmla="*/ 202 h 222"/>
                  <a:gd name="T32" fmla="*/ 241 w 651"/>
                  <a:gd name="T33" fmla="*/ 209 h 222"/>
                  <a:gd name="T34" fmla="*/ 264 w 651"/>
                  <a:gd name="T35" fmla="*/ 214 h 222"/>
                  <a:gd name="T36" fmla="*/ 289 w 651"/>
                  <a:gd name="T37" fmla="*/ 218 h 222"/>
                  <a:gd name="T38" fmla="*/ 314 w 651"/>
                  <a:gd name="T39" fmla="*/ 221 h 222"/>
                  <a:gd name="T40" fmla="*/ 341 w 651"/>
                  <a:gd name="T41" fmla="*/ 222 h 222"/>
                  <a:gd name="T42" fmla="*/ 365 w 651"/>
                  <a:gd name="T43" fmla="*/ 220 h 222"/>
                  <a:gd name="T44" fmla="*/ 388 w 651"/>
                  <a:gd name="T45" fmla="*/ 217 h 222"/>
                  <a:gd name="T46" fmla="*/ 410 w 651"/>
                  <a:gd name="T47" fmla="*/ 212 h 222"/>
                  <a:gd name="T48" fmla="*/ 430 w 651"/>
                  <a:gd name="T49" fmla="*/ 206 h 222"/>
                  <a:gd name="T50" fmla="*/ 450 w 651"/>
                  <a:gd name="T51" fmla="*/ 199 h 222"/>
                  <a:gd name="T52" fmla="*/ 469 w 651"/>
                  <a:gd name="T53" fmla="*/ 191 h 222"/>
                  <a:gd name="T54" fmla="*/ 486 w 651"/>
                  <a:gd name="T55" fmla="*/ 181 h 222"/>
                  <a:gd name="T56" fmla="*/ 503 w 651"/>
                  <a:gd name="T57" fmla="*/ 170 h 222"/>
                  <a:gd name="T58" fmla="*/ 519 w 651"/>
                  <a:gd name="T59" fmla="*/ 159 h 222"/>
                  <a:gd name="T60" fmla="*/ 521 w 651"/>
                  <a:gd name="T61" fmla="*/ 157 h 222"/>
                  <a:gd name="T62" fmla="*/ 323 w 651"/>
                  <a:gd name="T63" fmla="*/ 157 h 222"/>
                  <a:gd name="T64" fmla="*/ 301 w 651"/>
                  <a:gd name="T65" fmla="*/ 156 h 222"/>
                  <a:gd name="T66" fmla="*/ 279 w 651"/>
                  <a:gd name="T67" fmla="*/ 153 h 222"/>
                  <a:gd name="T68" fmla="*/ 257 w 651"/>
                  <a:gd name="T69" fmla="*/ 149 h 222"/>
                  <a:gd name="T70" fmla="*/ 236 w 651"/>
                  <a:gd name="T71" fmla="*/ 144 h 222"/>
                  <a:gd name="T72" fmla="*/ 215 w 651"/>
                  <a:gd name="T73" fmla="*/ 137 h 222"/>
                  <a:gd name="T74" fmla="*/ 195 w 651"/>
                  <a:gd name="T75" fmla="*/ 129 h 222"/>
                  <a:gd name="T76" fmla="*/ 176 w 651"/>
                  <a:gd name="T77" fmla="*/ 120 h 222"/>
                  <a:gd name="T78" fmla="*/ 157 w 651"/>
                  <a:gd name="T79" fmla="*/ 111 h 222"/>
                  <a:gd name="T80" fmla="*/ 138 w 651"/>
                  <a:gd name="T81" fmla="*/ 100 h 222"/>
                  <a:gd name="T82" fmla="*/ 120 w 651"/>
                  <a:gd name="T83" fmla="*/ 89 h 222"/>
                  <a:gd name="T84" fmla="*/ 103 w 651"/>
                  <a:gd name="T85" fmla="*/ 78 h 222"/>
                  <a:gd name="T86" fmla="*/ 86 w 651"/>
                  <a:gd name="T87" fmla="*/ 67 h 222"/>
                  <a:gd name="T88" fmla="*/ 70 w 651"/>
                  <a:gd name="T89" fmla="*/ 55 h 222"/>
                  <a:gd name="T90" fmla="*/ 55 w 651"/>
                  <a:gd name="T91" fmla="*/ 43 h 222"/>
                  <a:gd name="T92" fmla="*/ 40 w 651"/>
                  <a:gd name="T93" fmla="*/ 32 h 222"/>
                  <a:gd name="T94" fmla="*/ 26 w 651"/>
                  <a:gd name="T95" fmla="*/ 21 h 222"/>
                  <a:gd name="T96" fmla="*/ 0 w 651"/>
                  <a:gd name="T9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51" h="222">
                    <a:moveTo>
                      <a:pt x="0" y="0"/>
                    </a:moveTo>
                    <a:lnTo>
                      <a:pt x="8" y="15"/>
                    </a:lnTo>
                    <a:lnTo>
                      <a:pt x="18" y="31"/>
                    </a:lnTo>
                    <a:lnTo>
                      <a:pt x="28" y="47"/>
                    </a:lnTo>
                    <a:lnTo>
                      <a:pt x="39" y="62"/>
                    </a:lnTo>
                    <a:lnTo>
                      <a:pt x="51" y="78"/>
                    </a:lnTo>
                    <a:lnTo>
                      <a:pt x="63" y="93"/>
                    </a:lnTo>
                    <a:lnTo>
                      <a:pt x="77" y="108"/>
                    </a:lnTo>
                    <a:lnTo>
                      <a:pt x="91" y="123"/>
                    </a:lnTo>
                    <a:lnTo>
                      <a:pt x="107" y="136"/>
                    </a:lnTo>
                    <a:lnTo>
                      <a:pt x="123" y="150"/>
                    </a:lnTo>
                    <a:lnTo>
                      <a:pt x="140" y="162"/>
                    </a:lnTo>
                    <a:lnTo>
                      <a:pt x="158" y="173"/>
                    </a:lnTo>
                    <a:lnTo>
                      <a:pt x="177" y="184"/>
                    </a:lnTo>
                    <a:lnTo>
                      <a:pt x="198" y="193"/>
                    </a:lnTo>
                    <a:lnTo>
                      <a:pt x="219" y="202"/>
                    </a:lnTo>
                    <a:lnTo>
                      <a:pt x="241" y="209"/>
                    </a:lnTo>
                    <a:lnTo>
                      <a:pt x="264" y="214"/>
                    </a:lnTo>
                    <a:lnTo>
                      <a:pt x="289" y="218"/>
                    </a:lnTo>
                    <a:lnTo>
                      <a:pt x="314" y="221"/>
                    </a:lnTo>
                    <a:lnTo>
                      <a:pt x="341" y="222"/>
                    </a:lnTo>
                    <a:lnTo>
                      <a:pt x="365" y="220"/>
                    </a:lnTo>
                    <a:lnTo>
                      <a:pt x="388" y="217"/>
                    </a:lnTo>
                    <a:lnTo>
                      <a:pt x="410" y="212"/>
                    </a:lnTo>
                    <a:lnTo>
                      <a:pt x="430" y="206"/>
                    </a:lnTo>
                    <a:lnTo>
                      <a:pt x="450" y="199"/>
                    </a:lnTo>
                    <a:lnTo>
                      <a:pt x="469" y="191"/>
                    </a:lnTo>
                    <a:lnTo>
                      <a:pt x="486" y="181"/>
                    </a:lnTo>
                    <a:lnTo>
                      <a:pt x="503" y="170"/>
                    </a:lnTo>
                    <a:lnTo>
                      <a:pt x="519" y="159"/>
                    </a:lnTo>
                    <a:lnTo>
                      <a:pt x="521" y="157"/>
                    </a:lnTo>
                    <a:lnTo>
                      <a:pt x="323" y="157"/>
                    </a:lnTo>
                    <a:lnTo>
                      <a:pt x="301" y="156"/>
                    </a:lnTo>
                    <a:lnTo>
                      <a:pt x="279" y="153"/>
                    </a:lnTo>
                    <a:lnTo>
                      <a:pt x="257" y="149"/>
                    </a:lnTo>
                    <a:lnTo>
                      <a:pt x="236" y="144"/>
                    </a:lnTo>
                    <a:lnTo>
                      <a:pt x="215" y="137"/>
                    </a:lnTo>
                    <a:lnTo>
                      <a:pt x="195" y="129"/>
                    </a:lnTo>
                    <a:lnTo>
                      <a:pt x="176" y="120"/>
                    </a:lnTo>
                    <a:lnTo>
                      <a:pt x="157" y="111"/>
                    </a:lnTo>
                    <a:lnTo>
                      <a:pt x="138" y="100"/>
                    </a:lnTo>
                    <a:lnTo>
                      <a:pt x="120" y="89"/>
                    </a:lnTo>
                    <a:lnTo>
                      <a:pt x="103" y="78"/>
                    </a:lnTo>
                    <a:lnTo>
                      <a:pt x="86" y="67"/>
                    </a:lnTo>
                    <a:lnTo>
                      <a:pt x="70" y="55"/>
                    </a:lnTo>
                    <a:lnTo>
                      <a:pt x="55" y="43"/>
                    </a:lnTo>
                    <a:lnTo>
                      <a:pt x="40" y="32"/>
                    </a:lnTo>
                    <a:lnTo>
                      <a:pt x="26" y="21"/>
                    </a:lnTo>
                    <a:lnTo>
                      <a:pt x="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sp>
            <p:nvSpPr>
              <p:cNvPr id="12" name="Freeform 11"/>
              <p:cNvSpPr>
                <a:spLocks/>
              </p:cNvSpPr>
              <p:nvPr/>
            </p:nvSpPr>
            <p:spPr bwMode="auto">
              <a:xfrm>
                <a:off x="767" y="510"/>
                <a:ext cx="651" cy="222"/>
              </a:xfrm>
              <a:custGeom>
                <a:avLst/>
                <a:gdLst>
                  <a:gd name="T0" fmla="*/ 650 w 651"/>
                  <a:gd name="T1" fmla="*/ 2 h 222"/>
                  <a:gd name="T2" fmla="*/ 640 w 651"/>
                  <a:gd name="T3" fmla="*/ 13 h 222"/>
                  <a:gd name="T4" fmla="*/ 628 w 651"/>
                  <a:gd name="T5" fmla="*/ 23 h 222"/>
                  <a:gd name="T6" fmla="*/ 615 w 651"/>
                  <a:gd name="T7" fmla="*/ 34 h 222"/>
                  <a:gd name="T8" fmla="*/ 601 w 651"/>
                  <a:gd name="T9" fmla="*/ 46 h 222"/>
                  <a:gd name="T10" fmla="*/ 586 w 651"/>
                  <a:gd name="T11" fmla="*/ 57 h 222"/>
                  <a:gd name="T12" fmla="*/ 570 w 651"/>
                  <a:gd name="T13" fmla="*/ 69 h 222"/>
                  <a:gd name="T14" fmla="*/ 553 w 651"/>
                  <a:gd name="T15" fmla="*/ 80 h 222"/>
                  <a:gd name="T16" fmla="*/ 535 w 651"/>
                  <a:gd name="T17" fmla="*/ 91 h 222"/>
                  <a:gd name="T18" fmla="*/ 516 w 651"/>
                  <a:gd name="T19" fmla="*/ 102 h 222"/>
                  <a:gd name="T20" fmla="*/ 497 w 651"/>
                  <a:gd name="T21" fmla="*/ 112 h 222"/>
                  <a:gd name="T22" fmla="*/ 477 w 651"/>
                  <a:gd name="T23" fmla="*/ 122 h 222"/>
                  <a:gd name="T24" fmla="*/ 456 w 651"/>
                  <a:gd name="T25" fmla="*/ 130 h 222"/>
                  <a:gd name="T26" fmla="*/ 435 w 651"/>
                  <a:gd name="T27" fmla="*/ 138 h 222"/>
                  <a:gd name="T28" fmla="*/ 413 w 651"/>
                  <a:gd name="T29" fmla="*/ 145 h 222"/>
                  <a:gd name="T30" fmla="*/ 391 w 651"/>
                  <a:gd name="T31" fmla="*/ 150 h 222"/>
                  <a:gd name="T32" fmla="*/ 369 w 651"/>
                  <a:gd name="T33" fmla="*/ 154 h 222"/>
                  <a:gd name="T34" fmla="*/ 346 w 651"/>
                  <a:gd name="T35" fmla="*/ 156 h 222"/>
                  <a:gd name="T36" fmla="*/ 323 w 651"/>
                  <a:gd name="T37" fmla="*/ 157 h 222"/>
                  <a:gd name="T38" fmla="*/ 521 w 651"/>
                  <a:gd name="T39" fmla="*/ 157 h 222"/>
                  <a:gd name="T40" fmla="*/ 535 w 651"/>
                  <a:gd name="T41" fmla="*/ 146 h 222"/>
                  <a:gd name="T42" fmla="*/ 549 w 651"/>
                  <a:gd name="T43" fmla="*/ 133 h 222"/>
                  <a:gd name="T44" fmla="*/ 563 w 651"/>
                  <a:gd name="T45" fmla="*/ 118 h 222"/>
                  <a:gd name="T46" fmla="*/ 577 w 651"/>
                  <a:gd name="T47" fmla="*/ 103 h 222"/>
                  <a:gd name="T48" fmla="*/ 590 w 651"/>
                  <a:gd name="T49" fmla="*/ 88 h 222"/>
                  <a:gd name="T50" fmla="*/ 603 w 651"/>
                  <a:gd name="T51" fmla="*/ 72 h 222"/>
                  <a:gd name="T52" fmla="*/ 615 w 651"/>
                  <a:gd name="T53" fmla="*/ 55 h 222"/>
                  <a:gd name="T54" fmla="*/ 627 w 651"/>
                  <a:gd name="T55" fmla="*/ 38 h 222"/>
                  <a:gd name="T56" fmla="*/ 639 w 651"/>
                  <a:gd name="T57" fmla="*/ 20 h 222"/>
                  <a:gd name="T58" fmla="*/ 650 w 651"/>
                  <a:gd name="T59" fmla="*/ 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51" h="222">
                    <a:moveTo>
                      <a:pt x="650" y="2"/>
                    </a:moveTo>
                    <a:lnTo>
                      <a:pt x="640" y="13"/>
                    </a:lnTo>
                    <a:lnTo>
                      <a:pt x="628" y="23"/>
                    </a:lnTo>
                    <a:lnTo>
                      <a:pt x="615" y="34"/>
                    </a:lnTo>
                    <a:lnTo>
                      <a:pt x="601" y="46"/>
                    </a:lnTo>
                    <a:lnTo>
                      <a:pt x="586" y="57"/>
                    </a:lnTo>
                    <a:lnTo>
                      <a:pt x="570" y="69"/>
                    </a:lnTo>
                    <a:lnTo>
                      <a:pt x="553" y="80"/>
                    </a:lnTo>
                    <a:lnTo>
                      <a:pt x="535" y="91"/>
                    </a:lnTo>
                    <a:lnTo>
                      <a:pt x="516" y="102"/>
                    </a:lnTo>
                    <a:lnTo>
                      <a:pt x="497" y="112"/>
                    </a:lnTo>
                    <a:lnTo>
                      <a:pt x="477" y="122"/>
                    </a:lnTo>
                    <a:lnTo>
                      <a:pt x="456" y="130"/>
                    </a:lnTo>
                    <a:lnTo>
                      <a:pt x="435" y="138"/>
                    </a:lnTo>
                    <a:lnTo>
                      <a:pt x="413" y="145"/>
                    </a:lnTo>
                    <a:lnTo>
                      <a:pt x="391" y="150"/>
                    </a:lnTo>
                    <a:lnTo>
                      <a:pt x="369" y="154"/>
                    </a:lnTo>
                    <a:lnTo>
                      <a:pt x="346" y="156"/>
                    </a:lnTo>
                    <a:lnTo>
                      <a:pt x="323" y="157"/>
                    </a:lnTo>
                    <a:lnTo>
                      <a:pt x="521" y="157"/>
                    </a:lnTo>
                    <a:lnTo>
                      <a:pt x="535" y="146"/>
                    </a:lnTo>
                    <a:lnTo>
                      <a:pt x="549" y="133"/>
                    </a:lnTo>
                    <a:lnTo>
                      <a:pt x="563" y="118"/>
                    </a:lnTo>
                    <a:lnTo>
                      <a:pt x="577" y="103"/>
                    </a:lnTo>
                    <a:lnTo>
                      <a:pt x="590" y="88"/>
                    </a:lnTo>
                    <a:lnTo>
                      <a:pt x="603" y="72"/>
                    </a:lnTo>
                    <a:lnTo>
                      <a:pt x="615" y="55"/>
                    </a:lnTo>
                    <a:lnTo>
                      <a:pt x="627" y="38"/>
                    </a:lnTo>
                    <a:lnTo>
                      <a:pt x="639" y="20"/>
                    </a:lnTo>
                    <a:lnTo>
                      <a:pt x="650" y="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grpSp>
        <p:sp>
          <p:nvSpPr>
            <p:cNvPr id="10" name="Freeform 9"/>
            <p:cNvSpPr>
              <a:spLocks/>
            </p:cNvSpPr>
            <p:nvPr/>
          </p:nvSpPr>
          <p:spPr bwMode="auto">
            <a:xfrm>
              <a:off x="743" y="30"/>
              <a:ext cx="702" cy="702"/>
            </a:xfrm>
            <a:custGeom>
              <a:avLst/>
              <a:gdLst>
                <a:gd name="T0" fmla="*/ 578 w 702"/>
                <a:gd name="T1" fmla="*/ 619 h 702"/>
                <a:gd name="T2" fmla="*/ 532 w 702"/>
                <a:gd name="T3" fmla="*/ 652 h 702"/>
                <a:gd name="T4" fmla="*/ 483 w 702"/>
                <a:gd name="T5" fmla="*/ 676 h 702"/>
                <a:gd name="T6" fmla="*/ 431 w 702"/>
                <a:gd name="T7" fmla="*/ 693 h 702"/>
                <a:gd name="T8" fmla="*/ 378 w 702"/>
                <a:gd name="T9" fmla="*/ 701 h 702"/>
                <a:gd name="T10" fmla="*/ 324 w 702"/>
                <a:gd name="T11" fmla="*/ 701 h 702"/>
                <a:gd name="T12" fmla="*/ 271 w 702"/>
                <a:gd name="T13" fmla="*/ 693 h 702"/>
                <a:gd name="T14" fmla="*/ 219 w 702"/>
                <a:gd name="T15" fmla="*/ 676 h 702"/>
                <a:gd name="T16" fmla="*/ 169 w 702"/>
                <a:gd name="T17" fmla="*/ 652 h 702"/>
                <a:gd name="T18" fmla="*/ 124 w 702"/>
                <a:gd name="T19" fmla="*/ 619 h 702"/>
                <a:gd name="T20" fmla="*/ 83 w 702"/>
                <a:gd name="T21" fmla="*/ 578 h 702"/>
                <a:gd name="T22" fmla="*/ 50 w 702"/>
                <a:gd name="T23" fmla="*/ 532 h 702"/>
                <a:gd name="T24" fmla="*/ 25 w 702"/>
                <a:gd name="T25" fmla="*/ 483 h 702"/>
                <a:gd name="T26" fmla="*/ 9 w 702"/>
                <a:gd name="T27" fmla="*/ 431 h 702"/>
                <a:gd name="T28" fmla="*/ 1 w 702"/>
                <a:gd name="T29" fmla="*/ 378 h 702"/>
                <a:gd name="T30" fmla="*/ 1 w 702"/>
                <a:gd name="T31" fmla="*/ 324 h 702"/>
                <a:gd name="T32" fmla="*/ 9 w 702"/>
                <a:gd name="T33" fmla="*/ 270 h 702"/>
                <a:gd name="T34" fmla="*/ 25 w 702"/>
                <a:gd name="T35" fmla="*/ 219 h 702"/>
                <a:gd name="T36" fmla="*/ 50 w 702"/>
                <a:gd name="T37" fmla="*/ 169 h 702"/>
                <a:gd name="T38" fmla="*/ 83 w 702"/>
                <a:gd name="T39" fmla="*/ 124 h 702"/>
                <a:gd name="T40" fmla="*/ 124 w 702"/>
                <a:gd name="T41" fmla="*/ 83 h 702"/>
                <a:gd name="T42" fmla="*/ 169 w 702"/>
                <a:gd name="T43" fmla="*/ 50 h 702"/>
                <a:gd name="T44" fmla="*/ 219 w 702"/>
                <a:gd name="T45" fmla="*/ 25 h 702"/>
                <a:gd name="T46" fmla="*/ 270 w 702"/>
                <a:gd name="T47" fmla="*/ 9 h 702"/>
                <a:gd name="T48" fmla="*/ 324 w 702"/>
                <a:gd name="T49" fmla="*/ 1 h 702"/>
                <a:gd name="T50" fmla="*/ 378 w 702"/>
                <a:gd name="T51" fmla="*/ 1 h 702"/>
                <a:gd name="T52" fmla="*/ 431 w 702"/>
                <a:gd name="T53" fmla="*/ 9 h 702"/>
                <a:gd name="T54" fmla="*/ 483 w 702"/>
                <a:gd name="T55" fmla="*/ 25 h 702"/>
                <a:gd name="T56" fmla="*/ 532 w 702"/>
                <a:gd name="T57" fmla="*/ 50 h 702"/>
                <a:gd name="T58" fmla="*/ 578 w 702"/>
                <a:gd name="T59" fmla="*/ 83 h 702"/>
                <a:gd name="T60" fmla="*/ 619 w 702"/>
                <a:gd name="T61" fmla="*/ 124 h 702"/>
                <a:gd name="T62" fmla="*/ 652 w 702"/>
                <a:gd name="T63" fmla="*/ 169 h 702"/>
                <a:gd name="T64" fmla="*/ 676 w 702"/>
                <a:gd name="T65" fmla="*/ 219 h 702"/>
                <a:gd name="T66" fmla="*/ 693 w 702"/>
                <a:gd name="T67" fmla="*/ 270 h 702"/>
                <a:gd name="T68" fmla="*/ 701 w 702"/>
                <a:gd name="T69" fmla="*/ 324 h 702"/>
                <a:gd name="T70" fmla="*/ 701 w 702"/>
                <a:gd name="T71" fmla="*/ 378 h 702"/>
                <a:gd name="T72" fmla="*/ 693 w 702"/>
                <a:gd name="T73" fmla="*/ 431 h 702"/>
                <a:gd name="T74" fmla="*/ 676 w 702"/>
                <a:gd name="T75" fmla="*/ 483 h 702"/>
                <a:gd name="T76" fmla="*/ 652 w 702"/>
                <a:gd name="T77" fmla="*/ 532 h 702"/>
                <a:gd name="T78" fmla="*/ 619 w 702"/>
                <a:gd name="T79" fmla="*/ 578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2" h="702">
                  <a:moveTo>
                    <a:pt x="599" y="599"/>
                  </a:moveTo>
                  <a:lnTo>
                    <a:pt x="578" y="619"/>
                  </a:lnTo>
                  <a:lnTo>
                    <a:pt x="556" y="636"/>
                  </a:lnTo>
                  <a:lnTo>
                    <a:pt x="532" y="652"/>
                  </a:lnTo>
                  <a:lnTo>
                    <a:pt x="508" y="665"/>
                  </a:lnTo>
                  <a:lnTo>
                    <a:pt x="483" y="676"/>
                  </a:lnTo>
                  <a:lnTo>
                    <a:pt x="457" y="686"/>
                  </a:lnTo>
                  <a:lnTo>
                    <a:pt x="431" y="693"/>
                  </a:lnTo>
                  <a:lnTo>
                    <a:pt x="405" y="698"/>
                  </a:lnTo>
                  <a:lnTo>
                    <a:pt x="378" y="701"/>
                  </a:lnTo>
                  <a:lnTo>
                    <a:pt x="351" y="702"/>
                  </a:lnTo>
                  <a:lnTo>
                    <a:pt x="324" y="701"/>
                  </a:lnTo>
                  <a:lnTo>
                    <a:pt x="297" y="698"/>
                  </a:lnTo>
                  <a:lnTo>
                    <a:pt x="271" y="693"/>
                  </a:lnTo>
                  <a:lnTo>
                    <a:pt x="244" y="686"/>
                  </a:lnTo>
                  <a:lnTo>
                    <a:pt x="219" y="676"/>
                  </a:lnTo>
                  <a:lnTo>
                    <a:pt x="194" y="665"/>
                  </a:lnTo>
                  <a:lnTo>
                    <a:pt x="169" y="652"/>
                  </a:lnTo>
                  <a:lnTo>
                    <a:pt x="146" y="636"/>
                  </a:lnTo>
                  <a:lnTo>
                    <a:pt x="124" y="619"/>
                  </a:lnTo>
                  <a:lnTo>
                    <a:pt x="102" y="599"/>
                  </a:lnTo>
                  <a:lnTo>
                    <a:pt x="83" y="578"/>
                  </a:lnTo>
                  <a:lnTo>
                    <a:pt x="65" y="556"/>
                  </a:lnTo>
                  <a:lnTo>
                    <a:pt x="50" y="532"/>
                  </a:lnTo>
                  <a:lnTo>
                    <a:pt x="37" y="508"/>
                  </a:lnTo>
                  <a:lnTo>
                    <a:pt x="25" y="483"/>
                  </a:lnTo>
                  <a:lnTo>
                    <a:pt x="16" y="457"/>
                  </a:lnTo>
                  <a:lnTo>
                    <a:pt x="9" y="431"/>
                  </a:lnTo>
                  <a:lnTo>
                    <a:pt x="4" y="405"/>
                  </a:lnTo>
                  <a:lnTo>
                    <a:pt x="1" y="378"/>
                  </a:lnTo>
                  <a:lnTo>
                    <a:pt x="0" y="351"/>
                  </a:lnTo>
                  <a:lnTo>
                    <a:pt x="1" y="324"/>
                  </a:lnTo>
                  <a:lnTo>
                    <a:pt x="4" y="297"/>
                  </a:lnTo>
                  <a:lnTo>
                    <a:pt x="9" y="270"/>
                  </a:lnTo>
                  <a:lnTo>
                    <a:pt x="16" y="244"/>
                  </a:lnTo>
                  <a:lnTo>
                    <a:pt x="25" y="219"/>
                  </a:lnTo>
                  <a:lnTo>
                    <a:pt x="37" y="194"/>
                  </a:lnTo>
                  <a:lnTo>
                    <a:pt x="50" y="169"/>
                  </a:lnTo>
                  <a:lnTo>
                    <a:pt x="65" y="146"/>
                  </a:lnTo>
                  <a:lnTo>
                    <a:pt x="83" y="124"/>
                  </a:lnTo>
                  <a:lnTo>
                    <a:pt x="102" y="102"/>
                  </a:lnTo>
                  <a:lnTo>
                    <a:pt x="124" y="83"/>
                  </a:lnTo>
                  <a:lnTo>
                    <a:pt x="146" y="65"/>
                  </a:lnTo>
                  <a:lnTo>
                    <a:pt x="169" y="50"/>
                  </a:lnTo>
                  <a:lnTo>
                    <a:pt x="194" y="37"/>
                  </a:lnTo>
                  <a:lnTo>
                    <a:pt x="219" y="25"/>
                  </a:lnTo>
                  <a:lnTo>
                    <a:pt x="244" y="16"/>
                  </a:lnTo>
                  <a:lnTo>
                    <a:pt x="270" y="9"/>
                  </a:lnTo>
                  <a:lnTo>
                    <a:pt x="297" y="4"/>
                  </a:lnTo>
                  <a:lnTo>
                    <a:pt x="324" y="1"/>
                  </a:lnTo>
                  <a:lnTo>
                    <a:pt x="351" y="0"/>
                  </a:lnTo>
                  <a:lnTo>
                    <a:pt x="378" y="1"/>
                  </a:lnTo>
                  <a:lnTo>
                    <a:pt x="405" y="4"/>
                  </a:lnTo>
                  <a:lnTo>
                    <a:pt x="431" y="9"/>
                  </a:lnTo>
                  <a:lnTo>
                    <a:pt x="457" y="16"/>
                  </a:lnTo>
                  <a:lnTo>
                    <a:pt x="483" y="25"/>
                  </a:lnTo>
                  <a:lnTo>
                    <a:pt x="508" y="37"/>
                  </a:lnTo>
                  <a:lnTo>
                    <a:pt x="532" y="50"/>
                  </a:lnTo>
                  <a:lnTo>
                    <a:pt x="556" y="65"/>
                  </a:lnTo>
                  <a:lnTo>
                    <a:pt x="578" y="83"/>
                  </a:lnTo>
                  <a:lnTo>
                    <a:pt x="599" y="102"/>
                  </a:lnTo>
                  <a:lnTo>
                    <a:pt x="619" y="124"/>
                  </a:lnTo>
                  <a:lnTo>
                    <a:pt x="636" y="146"/>
                  </a:lnTo>
                  <a:lnTo>
                    <a:pt x="652" y="169"/>
                  </a:lnTo>
                  <a:lnTo>
                    <a:pt x="665" y="194"/>
                  </a:lnTo>
                  <a:lnTo>
                    <a:pt x="676" y="219"/>
                  </a:lnTo>
                  <a:lnTo>
                    <a:pt x="686" y="244"/>
                  </a:lnTo>
                  <a:lnTo>
                    <a:pt x="693" y="270"/>
                  </a:lnTo>
                  <a:lnTo>
                    <a:pt x="698" y="297"/>
                  </a:lnTo>
                  <a:lnTo>
                    <a:pt x="701" y="324"/>
                  </a:lnTo>
                  <a:lnTo>
                    <a:pt x="702" y="351"/>
                  </a:lnTo>
                  <a:lnTo>
                    <a:pt x="701" y="378"/>
                  </a:lnTo>
                  <a:lnTo>
                    <a:pt x="698" y="405"/>
                  </a:lnTo>
                  <a:lnTo>
                    <a:pt x="693" y="431"/>
                  </a:lnTo>
                  <a:lnTo>
                    <a:pt x="686" y="457"/>
                  </a:lnTo>
                  <a:lnTo>
                    <a:pt x="676" y="483"/>
                  </a:lnTo>
                  <a:lnTo>
                    <a:pt x="665" y="508"/>
                  </a:lnTo>
                  <a:lnTo>
                    <a:pt x="652" y="532"/>
                  </a:lnTo>
                  <a:lnTo>
                    <a:pt x="636" y="556"/>
                  </a:lnTo>
                  <a:lnTo>
                    <a:pt x="619" y="578"/>
                  </a:lnTo>
                  <a:lnTo>
                    <a:pt x="599" y="599"/>
                  </a:lnTo>
                  <a:close/>
                </a:path>
              </a:pathLst>
            </a:custGeom>
            <a:noFill/>
            <a:ln w="38100">
              <a:solidFill>
                <a:srgbClr val="007381"/>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AU" dirty="0"/>
            </a:p>
          </p:txBody>
        </p:sp>
      </p:grpSp>
      <p:pic>
        <p:nvPicPr>
          <p:cNvPr id="19" name="Picture 1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5665697"/>
            <a:ext cx="1159330" cy="1110342"/>
          </a:xfrm>
          <a:prstGeom prst="rect">
            <a:avLst/>
          </a:prstGeom>
          <a:noFill/>
          <a:ln>
            <a:noFill/>
          </a:ln>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68" y="980728"/>
            <a:ext cx="8229600" cy="1143000"/>
          </a:xfrm>
        </p:spPr>
        <p:txBody>
          <a:bodyPr>
            <a:normAutofit/>
          </a:bodyPr>
          <a:lstStyle/>
          <a:p>
            <a:pPr algn="l"/>
            <a:r>
              <a:rPr lang="en-US" sz="3600" dirty="0" smtClean="0">
                <a:solidFill>
                  <a:srgbClr val="007583"/>
                </a:solidFill>
                <a:latin typeface="Arial" pitchFamily="34" charset="0"/>
                <a:cs typeface="Arial" pitchFamily="34" charset="0"/>
              </a:rPr>
              <a:t>The importance of teachers</a:t>
            </a:r>
            <a:endParaRPr lang="en-AU" sz="3600" dirty="0"/>
          </a:p>
        </p:txBody>
      </p:sp>
      <p:sp>
        <p:nvSpPr>
          <p:cNvPr id="3" name="Content Placeholder 2"/>
          <p:cNvSpPr>
            <a:spLocks noGrp="1"/>
          </p:cNvSpPr>
          <p:nvPr>
            <p:ph idx="1"/>
          </p:nvPr>
        </p:nvSpPr>
        <p:spPr>
          <a:xfrm>
            <a:off x="334263" y="2114346"/>
            <a:ext cx="8229600" cy="3817585"/>
          </a:xfrm>
        </p:spPr>
        <p:txBody>
          <a:bodyPr>
            <a:noAutofit/>
          </a:bodyPr>
          <a:lstStyle/>
          <a:p>
            <a:pPr marL="0" indent="0">
              <a:lnSpc>
                <a:spcPct val="120000"/>
              </a:lnSpc>
              <a:spcBef>
                <a:spcPts val="480"/>
              </a:spcBef>
              <a:buNone/>
            </a:pPr>
            <a:r>
              <a:rPr lang="en-AU" i="1" dirty="0" smtClean="0">
                <a:solidFill>
                  <a:schemeClr val="tx1"/>
                </a:solidFill>
                <a:latin typeface="Arial" pitchFamily="34" charset="0"/>
                <a:cs typeface="Arial" pitchFamily="34" charset="0"/>
              </a:rPr>
              <a:t>Melbourne Declaration on Educational Goals for Young Australians, 2008</a:t>
            </a:r>
            <a:endParaRPr lang="en-AU" sz="1000" i="1" dirty="0" smtClean="0">
              <a:solidFill>
                <a:schemeClr val="tx1"/>
              </a:solidFill>
              <a:latin typeface="Arial" pitchFamily="34" charset="0"/>
              <a:cs typeface="Arial" pitchFamily="34" charset="0"/>
            </a:endParaRPr>
          </a:p>
          <a:p>
            <a:pPr marL="342000" indent="-342000">
              <a:spcBef>
                <a:spcPts val="1000"/>
              </a:spcBef>
              <a:buClr>
                <a:srgbClr val="007583"/>
              </a:buClr>
              <a:buFont typeface="Arial" pitchFamily="34" charset="0"/>
              <a:buChar char="&gt;"/>
            </a:pPr>
            <a:r>
              <a:rPr lang="en-AU" dirty="0" smtClean="0">
                <a:solidFill>
                  <a:schemeClr val="tx1"/>
                </a:solidFill>
                <a:latin typeface="Arial" pitchFamily="34" charset="0"/>
                <a:cs typeface="Arial" pitchFamily="34" charset="0"/>
              </a:rPr>
              <a:t>Goal 1: Australian schooling promotes equity and excellence </a:t>
            </a:r>
          </a:p>
          <a:p>
            <a:pPr marL="342000" indent="-342000">
              <a:spcBef>
                <a:spcPts val="1000"/>
              </a:spcBef>
              <a:buClr>
                <a:srgbClr val="007583"/>
              </a:buClr>
              <a:buFont typeface="Arial" pitchFamily="34" charset="0"/>
              <a:buChar char="&gt;"/>
            </a:pPr>
            <a:r>
              <a:rPr lang="en-AU" dirty="0" smtClean="0">
                <a:solidFill>
                  <a:schemeClr val="tx1"/>
                </a:solidFill>
                <a:latin typeface="Arial" pitchFamily="34" charset="0"/>
                <a:cs typeface="Arial" pitchFamily="34" charset="0"/>
              </a:rPr>
              <a:t>Goal 2: All young Australians become: </a:t>
            </a:r>
          </a:p>
          <a:p>
            <a:pPr lvl="1" indent="-342900">
              <a:spcBef>
                <a:spcPts val="1000"/>
              </a:spcBef>
              <a:buClr>
                <a:srgbClr val="007583"/>
              </a:buClr>
              <a:buFont typeface="Arial" pitchFamily="34" charset="0"/>
              <a:buChar char="–"/>
            </a:pPr>
            <a:r>
              <a:rPr lang="en-AU" sz="2400" dirty="0" smtClean="0">
                <a:solidFill>
                  <a:schemeClr val="tx1"/>
                </a:solidFill>
                <a:latin typeface="Arial" pitchFamily="34" charset="0"/>
                <a:cs typeface="Arial" pitchFamily="34" charset="0"/>
              </a:rPr>
              <a:t>successful learners </a:t>
            </a:r>
          </a:p>
          <a:p>
            <a:pPr lvl="1" indent="-342900">
              <a:spcBef>
                <a:spcPts val="1000"/>
              </a:spcBef>
              <a:buClr>
                <a:srgbClr val="007583"/>
              </a:buClr>
              <a:buFont typeface="Arial" pitchFamily="34" charset="0"/>
              <a:buChar char="–"/>
            </a:pPr>
            <a:r>
              <a:rPr lang="en-AU" sz="2400" dirty="0" smtClean="0">
                <a:solidFill>
                  <a:schemeClr val="tx1"/>
                </a:solidFill>
                <a:latin typeface="Arial" pitchFamily="34" charset="0"/>
                <a:cs typeface="Arial" pitchFamily="34" charset="0"/>
              </a:rPr>
              <a:t>confident and creative individuals </a:t>
            </a:r>
          </a:p>
          <a:p>
            <a:pPr lvl="1" indent="-342900">
              <a:spcBef>
                <a:spcPts val="1000"/>
              </a:spcBef>
              <a:buClr>
                <a:srgbClr val="007583"/>
              </a:buClr>
              <a:buFont typeface="Arial" pitchFamily="34" charset="0"/>
              <a:buChar char="–"/>
            </a:pPr>
            <a:r>
              <a:rPr lang="en-AU" sz="2400" dirty="0" smtClean="0">
                <a:solidFill>
                  <a:schemeClr val="tx1"/>
                </a:solidFill>
                <a:latin typeface="Arial" pitchFamily="34" charset="0"/>
                <a:cs typeface="Arial" pitchFamily="34" charset="0"/>
              </a:rPr>
              <a:t>active and informed citizens</a:t>
            </a:r>
          </a:p>
          <a:p>
            <a:pPr marL="400050" lvl="1" indent="0">
              <a:spcBef>
                <a:spcPts val="1000"/>
              </a:spcBef>
              <a:buClr>
                <a:srgbClr val="007583"/>
              </a:buClr>
              <a:buNone/>
            </a:pPr>
            <a:endParaRPr lang="en-AU" sz="1200" dirty="0" smtClean="0">
              <a:solidFill>
                <a:schemeClr val="tx1"/>
              </a:solidFill>
              <a:latin typeface="Arial" pitchFamily="34" charset="0"/>
              <a:cs typeface="Arial" pitchFamily="34" charset="0"/>
            </a:endParaRPr>
          </a:p>
        </p:txBody>
      </p:sp>
      <p:grpSp>
        <p:nvGrpSpPr>
          <p:cNvPr id="4" name="Group 13"/>
          <p:cNvGrpSpPr/>
          <p:nvPr/>
        </p:nvGrpSpPr>
        <p:grpSpPr>
          <a:xfrm>
            <a:off x="7698420" y="5254741"/>
            <a:ext cx="1210569" cy="1316667"/>
            <a:chOff x="7218962" y="4948140"/>
            <a:chExt cx="1509019" cy="1533837"/>
          </a:xfrm>
        </p:grpSpPr>
        <p:grpSp>
          <p:nvGrpSpPr>
            <p:cNvPr id="5" name="Group 14"/>
            <p:cNvGrpSpPr>
              <a:grpSpLocks/>
            </p:cNvGrpSpPr>
            <p:nvPr/>
          </p:nvGrpSpPr>
          <p:grpSpPr bwMode="auto">
            <a:xfrm>
              <a:off x="7961536" y="4948140"/>
              <a:ext cx="766445" cy="1250315"/>
              <a:chOff x="1334" y="7550"/>
              <a:chExt cx="1207" cy="1969"/>
            </a:xfrm>
          </p:grpSpPr>
          <p:grpSp>
            <p:nvGrpSpPr>
              <p:cNvPr id="6" name="Group 24"/>
              <p:cNvGrpSpPr>
                <a:grpSpLocks/>
              </p:cNvGrpSpPr>
              <p:nvPr/>
            </p:nvGrpSpPr>
            <p:grpSpPr bwMode="auto">
              <a:xfrm>
                <a:off x="1457" y="7550"/>
                <a:ext cx="1084" cy="812"/>
                <a:chOff x="1457" y="168"/>
                <a:chExt cx="1084" cy="812"/>
              </a:xfrm>
            </p:grpSpPr>
            <p:sp>
              <p:nvSpPr>
                <p:cNvPr id="29" name="Freeform 28"/>
                <p:cNvSpPr>
                  <a:spLocks/>
                </p:cNvSpPr>
                <p:nvPr/>
              </p:nvSpPr>
              <p:spPr bwMode="auto">
                <a:xfrm>
                  <a:off x="2143" y="510"/>
                  <a:ext cx="398" cy="356"/>
                </a:xfrm>
                <a:custGeom>
                  <a:avLst/>
                  <a:gdLst>
                    <a:gd name="T0" fmla="*/ 2 w 398"/>
                    <a:gd name="T1" fmla="*/ 62 h 356"/>
                    <a:gd name="T2" fmla="*/ 0 w 398"/>
                    <a:gd name="T3" fmla="*/ 124 h 356"/>
                    <a:gd name="T4" fmla="*/ 2 w 398"/>
                    <a:gd name="T5" fmla="*/ 169 h 356"/>
                    <a:gd name="T6" fmla="*/ 12 w 398"/>
                    <a:gd name="T7" fmla="*/ 220 h 356"/>
                    <a:gd name="T8" fmla="*/ 29 w 398"/>
                    <a:gd name="T9" fmla="*/ 261 h 356"/>
                    <a:gd name="T10" fmla="*/ 53 w 398"/>
                    <a:gd name="T11" fmla="*/ 294 h 356"/>
                    <a:gd name="T12" fmla="*/ 82 w 398"/>
                    <a:gd name="T13" fmla="*/ 319 h 356"/>
                    <a:gd name="T14" fmla="*/ 118 w 398"/>
                    <a:gd name="T15" fmla="*/ 337 h 356"/>
                    <a:gd name="T16" fmla="*/ 157 w 398"/>
                    <a:gd name="T17" fmla="*/ 349 h 356"/>
                    <a:gd name="T18" fmla="*/ 201 w 398"/>
                    <a:gd name="T19" fmla="*/ 355 h 356"/>
                    <a:gd name="T20" fmla="*/ 248 w 398"/>
                    <a:gd name="T21" fmla="*/ 356 h 356"/>
                    <a:gd name="T22" fmla="*/ 290 w 398"/>
                    <a:gd name="T23" fmla="*/ 353 h 356"/>
                    <a:gd name="T24" fmla="*/ 339 w 398"/>
                    <a:gd name="T25" fmla="*/ 348 h 356"/>
                    <a:gd name="T26" fmla="*/ 367 w 398"/>
                    <a:gd name="T27" fmla="*/ 334 h 356"/>
                    <a:gd name="T28" fmla="*/ 383 w 398"/>
                    <a:gd name="T29" fmla="*/ 303 h 356"/>
                    <a:gd name="T30" fmla="*/ 392 w 398"/>
                    <a:gd name="T31" fmla="*/ 249 h 356"/>
                    <a:gd name="T32" fmla="*/ 395 w 398"/>
                    <a:gd name="T33" fmla="*/ 213 h 356"/>
                    <a:gd name="T34" fmla="*/ 375 w 398"/>
                    <a:gd name="T35" fmla="*/ 237 h 356"/>
                    <a:gd name="T36" fmla="*/ 340 w 398"/>
                    <a:gd name="T37" fmla="*/ 263 h 356"/>
                    <a:gd name="T38" fmla="*/ 297 w 398"/>
                    <a:gd name="T39" fmla="*/ 266 h 356"/>
                    <a:gd name="T40" fmla="*/ 278 w 398"/>
                    <a:gd name="T41" fmla="*/ 252 h 356"/>
                    <a:gd name="T42" fmla="*/ 262 w 398"/>
                    <a:gd name="T43" fmla="*/ 224 h 356"/>
                    <a:gd name="T44" fmla="*/ 247 w 398"/>
                    <a:gd name="T45" fmla="*/ 187 h 356"/>
                    <a:gd name="T46" fmla="*/ 233 w 398"/>
                    <a:gd name="T47" fmla="*/ 146 h 356"/>
                    <a:gd name="T48" fmla="*/ 216 w 398"/>
                    <a:gd name="T49" fmla="*/ 104 h 356"/>
                    <a:gd name="T50" fmla="*/ 194 w 398"/>
                    <a:gd name="T51" fmla="*/ 67 h 356"/>
                    <a:gd name="T52" fmla="*/ 165 w 398"/>
                    <a:gd name="T53" fmla="*/ 38 h 356"/>
                    <a:gd name="T54" fmla="*/ 126 w 398"/>
                    <a:gd name="T55" fmla="*/ 23 h 356"/>
                    <a:gd name="T56" fmla="*/ 98 w 398"/>
                    <a:gd name="T57" fmla="*/ 21 h 356"/>
                    <a:gd name="T58" fmla="*/ 78 w 398"/>
                    <a:gd name="T59" fmla="*/ 16 h 356"/>
                    <a:gd name="T60" fmla="*/ 58 w 398"/>
                    <a:gd name="T61" fmla="*/ 8 h 356"/>
                    <a:gd name="T62" fmla="*/ 41 w 398"/>
                    <a:gd name="T63" fmla="*/ 1 h 356"/>
                    <a:gd name="T64" fmla="*/ 26 w 398"/>
                    <a:gd name="T65" fmla="*/ 1 h 356"/>
                    <a:gd name="T66" fmla="*/ 14 w 398"/>
                    <a:gd name="T67" fmla="*/ 12 h 356"/>
                    <a:gd name="T68" fmla="*/ 5 w 398"/>
                    <a:gd name="T69" fmla="*/ 4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8" h="356">
                      <a:moveTo>
                        <a:pt x="5" y="40"/>
                      </a:moveTo>
                      <a:lnTo>
                        <a:pt x="2" y="62"/>
                      </a:lnTo>
                      <a:lnTo>
                        <a:pt x="0" y="90"/>
                      </a:lnTo>
                      <a:lnTo>
                        <a:pt x="0" y="124"/>
                      </a:lnTo>
                      <a:lnTo>
                        <a:pt x="0" y="140"/>
                      </a:lnTo>
                      <a:lnTo>
                        <a:pt x="2" y="169"/>
                      </a:lnTo>
                      <a:lnTo>
                        <a:pt x="6" y="196"/>
                      </a:lnTo>
                      <a:lnTo>
                        <a:pt x="12" y="220"/>
                      </a:lnTo>
                      <a:lnTo>
                        <a:pt x="19" y="242"/>
                      </a:lnTo>
                      <a:lnTo>
                        <a:pt x="29" y="261"/>
                      </a:lnTo>
                      <a:lnTo>
                        <a:pt x="40" y="279"/>
                      </a:lnTo>
                      <a:lnTo>
                        <a:pt x="53" y="294"/>
                      </a:lnTo>
                      <a:lnTo>
                        <a:pt x="67" y="308"/>
                      </a:lnTo>
                      <a:lnTo>
                        <a:pt x="82" y="319"/>
                      </a:lnTo>
                      <a:lnTo>
                        <a:pt x="99" y="329"/>
                      </a:lnTo>
                      <a:lnTo>
                        <a:pt x="118" y="337"/>
                      </a:lnTo>
                      <a:lnTo>
                        <a:pt x="137" y="344"/>
                      </a:lnTo>
                      <a:lnTo>
                        <a:pt x="157" y="349"/>
                      </a:lnTo>
                      <a:lnTo>
                        <a:pt x="179" y="352"/>
                      </a:lnTo>
                      <a:lnTo>
                        <a:pt x="201" y="355"/>
                      </a:lnTo>
                      <a:lnTo>
                        <a:pt x="224" y="356"/>
                      </a:lnTo>
                      <a:lnTo>
                        <a:pt x="248" y="356"/>
                      </a:lnTo>
                      <a:lnTo>
                        <a:pt x="273" y="354"/>
                      </a:lnTo>
                      <a:lnTo>
                        <a:pt x="290" y="353"/>
                      </a:lnTo>
                      <a:lnTo>
                        <a:pt x="317" y="351"/>
                      </a:lnTo>
                      <a:lnTo>
                        <a:pt x="339" y="348"/>
                      </a:lnTo>
                      <a:lnTo>
                        <a:pt x="355" y="342"/>
                      </a:lnTo>
                      <a:lnTo>
                        <a:pt x="367" y="334"/>
                      </a:lnTo>
                      <a:lnTo>
                        <a:pt x="376" y="321"/>
                      </a:lnTo>
                      <a:lnTo>
                        <a:pt x="383" y="303"/>
                      </a:lnTo>
                      <a:lnTo>
                        <a:pt x="388" y="280"/>
                      </a:lnTo>
                      <a:lnTo>
                        <a:pt x="392" y="249"/>
                      </a:lnTo>
                      <a:lnTo>
                        <a:pt x="397" y="210"/>
                      </a:lnTo>
                      <a:lnTo>
                        <a:pt x="395" y="213"/>
                      </a:lnTo>
                      <a:lnTo>
                        <a:pt x="387" y="223"/>
                      </a:lnTo>
                      <a:lnTo>
                        <a:pt x="375" y="237"/>
                      </a:lnTo>
                      <a:lnTo>
                        <a:pt x="359" y="251"/>
                      </a:lnTo>
                      <a:lnTo>
                        <a:pt x="340" y="263"/>
                      </a:lnTo>
                      <a:lnTo>
                        <a:pt x="319" y="269"/>
                      </a:lnTo>
                      <a:lnTo>
                        <a:pt x="297" y="266"/>
                      </a:lnTo>
                      <a:lnTo>
                        <a:pt x="288" y="262"/>
                      </a:lnTo>
                      <a:lnTo>
                        <a:pt x="278" y="252"/>
                      </a:lnTo>
                      <a:lnTo>
                        <a:pt x="269" y="240"/>
                      </a:lnTo>
                      <a:lnTo>
                        <a:pt x="262" y="224"/>
                      </a:lnTo>
                      <a:lnTo>
                        <a:pt x="254" y="207"/>
                      </a:lnTo>
                      <a:lnTo>
                        <a:pt x="247" y="187"/>
                      </a:lnTo>
                      <a:lnTo>
                        <a:pt x="240" y="167"/>
                      </a:lnTo>
                      <a:lnTo>
                        <a:pt x="233" y="146"/>
                      </a:lnTo>
                      <a:lnTo>
                        <a:pt x="225" y="125"/>
                      </a:lnTo>
                      <a:lnTo>
                        <a:pt x="216" y="104"/>
                      </a:lnTo>
                      <a:lnTo>
                        <a:pt x="206" y="85"/>
                      </a:lnTo>
                      <a:lnTo>
                        <a:pt x="194" y="67"/>
                      </a:lnTo>
                      <a:lnTo>
                        <a:pt x="181" y="51"/>
                      </a:lnTo>
                      <a:lnTo>
                        <a:pt x="165" y="38"/>
                      </a:lnTo>
                      <a:lnTo>
                        <a:pt x="147" y="29"/>
                      </a:lnTo>
                      <a:lnTo>
                        <a:pt x="126" y="23"/>
                      </a:lnTo>
                      <a:lnTo>
                        <a:pt x="103" y="21"/>
                      </a:lnTo>
                      <a:lnTo>
                        <a:pt x="98" y="21"/>
                      </a:lnTo>
                      <a:lnTo>
                        <a:pt x="88" y="19"/>
                      </a:lnTo>
                      <a:lnTo>
                        <a:pt x="78" y="16"/>
                      </a:lnTo>
                      <a:lnTo>
                        <a:pt x="68" y="12"/>
                      </a:lnTo>
                      <a:lnTo>
                        <a:pt x="58" y="8"/>
                      </a:lnTo>
                      <a:lnTo>
                        <a:pt x="50" y="4"/>
                      </a:lnTo>
                      <a:lnTo>
                        <a:pt x="41" y="1"/>
                      </a:lnTo>
                      <a:lnTo>
                        <a:pt x="33" y="0"/>
                      </a:lnTo>
                      <a:lnTo>
                        <a:pt x="26" y="1"/>
                      </a:lnTo>
                      <a:lnTo>
                        <a:pt x="19" y="5"/>
                      </a:lnTo>
                      <a:lnTo>
                        <a:pt x="14" y="12"/>
                      </a:lnTo>
                      <a:lnTo>
                        <a:pt x="9" y="24"/>
                      </a:lnTo>
                      <a:lnTo>
                        <a:pt x="5" y="40"/>
                      </a:lnTo>
                      <a:close/>
                    </a:path>
                  </a:pathLst>
                </a:custGeom>
                <a:solidFill>
                  <a:srgbClr val="00738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sp>
              <p:nvSpPr>
                <p:cNvPr id="30" name="Freeform 29"/>
                <p:cNvSpPr>
                  <a:spLocks/>
                </p:cNvSpPr>
                <p:nvPr/>
              </p:nvSpPr>
              <p:spPr bwMode="auto">
                <a:xfrm>
                  <a:off x="1457" y="168"/>
                  <a:ext cx="813" cy="812"/>
                </a:xfrm>
                <a:custGeom>
                  <a:avLst/>
                  <a:gdLst>
                    <a:gd name="T0" fmla="*/ 812 w 813"/>
                    <a:gd name="T1" fmla="*/ 406 h 812"/>
                    <a:gd name="T2" fmla="*/ 807 w 813"/>
                    <a:gd name="T3" fmla="*/ 340 h 812"/>
                    <a:gd name="T4" fmla="*/ 792 w 813"/>
                    <a:gd name="T5" fmla="*/ 277 h 812"/>
                    <a:gd name="T6" fmla="*/ 767 w 813"/>
                    <a:gd name="T7" fmla="*/ 219 h 812"/>
                    <a:gd name="T8" fmla="*/ 734 w 813"/>
                    <a:gd name="T9" fmla="*/ 166 h 812"/>
                    <a:gd name="T10" fmla="*/ 693 w 813"/>
                    <a:gd name="T11" fmla="*/ 119 h 812"/>
                    <a:gd name="T12" fmla="*/ 646 w 813"/>
                    <a:gd name="T13" fmla="*/ 78 h 812"/>
                    <a:gd name="T14" fmla="*/ 593 w 813"/>
                    <a:gd name="T15" fmla="*/ 45 h 812"/>
                    <a:gd name="T16" fmla="*/ 534 w 813"/>
                    <a:gd name="T17" fmla="*/ 20 h 812"/>
                    <a:gd name="T18" fmla="*/ 472 w 813"/>
                    <a:gd name="T19" fmla="*/ 5 h 812"/>
                    <a:gd name="T20" fmla="*/ 406 w 813"/>
                    <a:gd name="T21" fmla="*/ 0 h 812"/>
                    <a:gd name="T22" fmla="*/ 340 w 813"/>
                    <a:gd name="T23" fmla="*/ 5 h 812"/>
                    <a:gd name="T24" fmla="*/ 277 w 813"/>
                    <a:gd name="T25" fmla="*/ 20 h 812"/>
                    <a:gd name="T26" fmla="*/ 219 w 813"/>
                    <a:gd name="T27" fmla="*/ 45 h 812"/>
                    <a:gd name="T28" fmla="*/ 166 w 813"/>
                    <a:gd name="T29" fmla="*/ 78 h 812"/>
                    <a:gd name="T30" fmla="*/ 119 w 813"/>
                    <a:gd name="T31" fmla="*/ 119 h 812"/>
                    <a:gd name="T32" fmla="*/ 78 w 813"/>
                    <a:gd name="T33" fmla="*/ 166 h 812"/>
                    <a:gd name="T34" fmla="*/ 45 w 813"/>
                    <a:gd name="T35" fmla="*/ 219 h 812"/>
                    <a:gd name="T36" fmla="*/ 20 w 813"/>
                    <a:gd name="T37" fmla="*/ 277 h 812"/>
                    <a:gd name="T38" fmla="*/ 5 w 813"/>
                    <a:gd name="T39" fmla="*/ 340 h 812"/>
                    <a:gd name="T40" fmla="*/ 0 w 813"/>
                    <a:gd name="T41" fmla="*/ 406 h 812"/>
                    <a:gd name="T42" fmla="*/ 5 w 813"/>
                    <a:gd name="T43" fmla="*/ 472 h 812"/>
                    <a:gd name="T44" fmla="*/ 20 w 813"/>
                    <a:gd name="T45" fmla="*/ 534 h 812"/>
                    <a:gd name="T46" fmla="*/ 45 w 813"/>
                    <a:gd name="T47" fmla="*/ 593 h 812"/>
                    <a:gd name="T48" fmla="*/ 78 w 813"/>
                    <a:gd name="T49" fmla="*/ 646 h 812"/>
                    <a:gd name="T50" fmla="*/ 119 w 813"/>
                    <a:gd name="T51" fmla="*/ 693 h 812"/>
                    <a:gd name="T52" fmla="*/ 166 w 813"/>
                    <a:gd name="T53" fmla="*/ 734 h 812"/>
                    <a:gd name="T54" fmla="*/ 219 w 813"/>
                    <a:gd name="T55" fmla="*/ 767 h 812"/>
                    <a:gd name="T56" fmla="*/ 277 w 813"/>
                    <a:gd name="T57" fmla="*/ 791 h 812"/>
                    <a:gd name="T58" fmla="*/ 340 w 813"/>
                    <a:gd name="T59" fmla="*/ 807 h 812"/>
                    <a:gd name="T60" fmla="*/ 406 w 813"/>
                    <a:gd name="T61" fmla="*/ 812 h 812"/>
                    <a:gd name="T62" fmla="*/ 472 w 813"/>
                    <a:gd name="T63" fmla="*/ 807 h 812"/>
                    <a:gd name="T64" fmla="*/ 534 w 813"/>
                    <a:gd name="T65" fmla="*/ 791 h 812"/>
                    <a:gd name="T66" fmla="*/ 593 w 813"/>
                    <a:gd name="T67" fmla="*/ 767 h 812"/>
                    <a:gd name="T68" fmla="*/ 646 w 813"/>
                    <a:gd name="T69" fmla="*/ 734 h 812"/>
                    <a:gd name="T70" fmla="*/ 693 w 813"/>
                    <a:gd name="T71" fmla="*/ 693 h 812"/>
                    <a:gd name="T72" fmla="*/ 734 w 813"/>
                    <a:gd name="T73" fmla="*/ 646 h 812"/>
                    <a:gd name="T74" fmla="*/ 767 w 813"/>
                    <a:gd name="T75" fmla="*/ 593 h 812"/>
                    <a:gd name="T76" fmla="*/ 792 w 813"/>
                    <a:gd name="T77" fmla="*/ 534 h 812"/>
                    <a:gd name="T78" fmla="*/ 807 w 813"/>
                    <a:gd name="T79" fmla="*/ 472 h 812"/>
                    <a:gd name="T80" fmla="*/ 812 w 813"/>
                    <a:gd name="T81" fmla="*/ 406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3" h="812">
                      <a:moveTo>
                        <a:pt x="812" y="406"/>
                      </a:moveTo>
                      <a:lnTo>
                        <a:pt x="812" y="406"/>
                      </a:lnTo>
                      <a:lnTo>
                        <a:pt x="811" y="373"/>
                      </a:lnTo>
                      <a:lnTo>
                        <a:pt x="807" y="340"/>
                      </a:lnTo>
                      <a:lnTo>
                        <a:pt x="800" y="308"/>
                      </a:lnTo>
                      <a:lnTo>
                        <a:pt x="792" y="277"/>
                      </a:lnTo>
                      <a:lnTo>
                        <a:pt x="780" y="248"/>
                      </a:lnTo>
                      <a:lnTo>
                        <a:pt x="767" y="219"/>
                      </a:lnTo>
                      <a:lnTo>
                        <a:pt x="751" y="192"/>
                      </a:lnTo>
                      <a:lnTo>
                        <a:pt x="734" y="166"/>
                      </a:lnTo>
                      <a:lnTo>
                        <a:pt x="714" y="141"/>
                      </a:lnTo>
                      <a:lnTo>
                        <a:pt x="693" y="119"/>
                      </a:lnTo>
                      <a:lnTo>
                        <a:pt x="670" y="97"/>
                      </a:lnTo>
                      <a:lnTo>
                        <a:pt x="646" y="78"/>
                      </a:lnTo>
                      <a:lnTo>
                        <a:pt x="620" y="60"/>
                      </a:lnTo>
                      <a:lnTo>
                        <a:pt x="593" y="45"/>
                      </a:lnTo>
                      <a:lnTo>
                        <a:pt x="564" y="31"/>
                      </a:lnTo>
                      <a:lnTo>
                        <a:pt x="534" y="20"/>
                      </a:lnTo>
                      <a:lnTo>
                        <a:pt x="504" y="11"/>
                      </a:lnTo>
                      <a:lnTo>
                        <a:pt x="472" y="5"/>
                      </a:lnTo>
                      <a:lnTo>
                        <a:pt x="439" y="1"/>
                      </a:lnTo>
                      <a:lnTo>
                        <a:pt x="406" y="0"/>
                      </a:lnTo>
                      <a:lnTo>
                        <a:pt x="373" y="1"/>
                      </a:lnTo>
                      <a:lnTo>
                        <a:pt x="340" y="5"/>
                      </a:lnTo>
                      <a:lnTo>
                        <a:pt x="308" y="11"/>
                      </a:lnTo>
                      <a:lnTo>
                        <a:pt x="277" y="20"/>
                      </a:lnTo>
                      <a:lnTo>
                        <a:pt x="248" y="31"/>
                      </a:lnTo>
                      <a:lnTo>
                        <a:pt x="219" y="45"/>
                      </a:lnTo>
                      <a:lnTo>
                        <a:pt x="192" y="60"/>
                      </a:lnTo>
                      <a:lnTo>
                        <a:pt x="166" y="78"/>
                      </a:lnTo>
                      <a:lnTo>
                        <a:pt x="141" y="97"/>
                      </a:lnTo>
                      <a:lnTo>
                        <a:pt x="119" y="119"/>
                      </a:lnTo>
                      <a:lnTo>
                        <a:pt x="97" y="141"/>
                      </a:lnTo>
                      <a:lnTo>
                        <a:pt x="78" y="166"/>
                      </a:lnTo>
                      <a:lnTo>
                        <a:pt x="60" y="192"/>
                      </a:lnTo>
                      <a:lnTo>
                        <a:pt x="45" y="219"/>
                      </a:lnTo>
                      <a:lnTo>
                        <a:pt x="31" y="248"/>
                      </a:lnTo>
                      <a:lnTo>
                        <a:pt x="20" y="277"/>
                      </a:lnTo>
                      <a:lnTo>
                        <a:pt x="11" y="308"/>
                      </a:lnTo>
                      <a:lnTo>
                        <a:pt x="5" y="340"/>
                      </a:lnTo>
                      <a:lnTo>
                        <a:pt x="1" y="373"/>
                      </a:lnTo>
                      <a:lnTo>
                        <a:pt x="0" y="406"/>
                      </a:lnTo>
                      <a:lnTo>
                        <a:pt x="1" y="439"/>
                      </a:lnTo>
                      <a:lnTo>
                        <a:pt x="5" y="472"/>
                      </a:lnTo>
                      <a:lnTo>
                        <a:pt x="11" y="503"/>
                      </a:lnTo>
                      <a:lnTo>
                        <a:pt x="20" y="534"/>
                      </a:lnTo>
                      <a:lnTo>
                        <a:pt x="31" y="564"/>
                      </a:lnTo>
                      <a:lnTo>
                        <a:pt x="45" y="593"/>
                      </a:lnTo>
                      <a:lnTo>
                        <a:pt x="60" y="620"/>
                      </a:lnTo>
                      <a:lnTo>
                        <a:pt x="78" y="646"/>
                      </a:lnTo>
                      <a:lnTo>
                        <a:pt x="97" y="670"/>
                      </a:lnTo>
                      <a:lnTo>
                        <a:pt x="119" y="693"/>
                      </a:lnTo>
                      <a:lnTo>
                        <a:pt x="141" y="714"/>
                      </a:lnTo>
                      <a:lnTo>
                        <a:pt x="166" y="734"/>
                      </a:lnTo>
                      <a:lnTo>
                        <a:pt x="192" y="751"/>
                      </a:lnTo>
                      <a:lnTo>
                        <a:pt x="219" y="767"/>
                      </a:lnTo>
                      <a:lnTo>
                        <a:pt x="248" y="780"/>
                      </a:lnTo>
                      <a:lnTo>
                        <a:pt x="277" y="791"/>
                      </a:lnTo>
                      <a:lnTo>
                        <a:pt x="308" y="800"/>
                      </a:lnTo>
                      <a:lnTo>
                        <a:pt x="340" y="807"/>
                      </a:lnTo>
                      <a:lnTo>
                        <a:pt x="373" y="811"/>
                      </a:lnTo>
                      <a:lnTo>
                        <a:pt x="406" y="812"/>
                      </a:lnTo>
                      <a:lnTo>
                        <a:pt x="439" y="811"/>
                      </a:lnTo>
                      <a:lnTo>
                        <a:pt x="472" y="807"/>
                      </a:lnTo>
                      <a:lnTo>
                        <a:pt x="504" y="800"/>
                      </a:lnTo>
                      <a:lnTo>
                        <a:pt x="534" y="791"/>
                      </a:lnTo>
                      <a:lnTo>
                        <a:pt x="564" y="780"/>
                      </a:lnTo>
                      <a:lnTo>
                        <a:pt x="593" y="767"/>
                      </a:lnTo>
                      <a:lnTo>
                        <a:pt x="620" y="751"/>
                      </a:lnTo>
                      <a:lnTo>
                        <a:pt x="646" y="734"/>
                      </a:lnTo>
                      <a:lnTo>
                        <a:pt x="670" y="714"/>
                      </a:lnTo>
                      <a:lnTo>
                        <a:pt x="693" y="693"/>
                      </a:lnTo>
                      <a:lnTo>
                        <a:pt x="714" y="670"/>
                      </a:lnTo>
                      <a:lnTo>
                        <a:pt x="734" y="646"/>
                      </a:lnTo>
                      <a:lnTo>
                        <a:pt x="751" y="620"/>
                      </a:lnTo>
                      <a:lnTo>
                        <a:pt x="767" y="593"/>
                      </a:lnTo>
                      <a:lnTo>
                        <a:pt x="780" y="564"/>
                      </a:lnTo>
                      <a:lnTo>
                        <a:pt x="792" y="534"/>
                      </a:lnTo>
                      <a:lnTo>
                        <a:pt x="800" y="503"/>
                      </a:lnTo>
                      <a:lnTo>
                        <a:pt x="807" y="472"/>
                      </a:lnTo>
                      <a:lnTo>
                        <a:pt x="811" y="439"/>
                      </a:lnTo>
                      <a:lnTo>
                        <a:pt x="812" y="4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sp>
              <p:nvSpPr>
                <p:cNvPr id="31" name="Freeform 30"/>
                <p:cNvSpPr>
                  <a:spLocks/>
                </p:cNvSpPr>
                <p:nvPr/>
              </p:nvSpPr>
              <p:spPr bwMode="auto">
                <a:xfrm>
                  <a:off x="1457" y="168"/>
                  <a:ext cx="813" cy="812"/>
                </a:xfrm>
                <a:custGeom>
                  <a:avLst/>
                  <a:gdLst>
                    <a:gd name="T0" fmla="*/ 811 w 813"/>
                    <a:gd name="T1" fmla="*/ 439 h 812"/>
                    <a:gd name="T2" fmla="*/ 800 w 813"/>
                    <a:gd name="T3" fmla="*/ 503 h 812"/>
                    <a:gd name="T4" fmla="*/ 780 w 813"/>
                    <a:gd name="T5" fmla="*/ 564 h 812"/>
                    <a:gd name="T6" fmla="*/ 751 w 813"/>
                    <a:gd name="T7" fmla="*/ 620 h 812"/>
                    <a:gd name="T8" fmla="*/ 714 w 813"/>
                    <a:gd name="T9" fmla="*/ 670 h 812"/>
                    <a:gd name="T10" fmla="*/ 670 w 813"/>
                    <a:gd name="T11" fmla="*/ 714 h 812"/>
                    <a:gd name="T12" fmla="*/ 620 w 813"/>
                    <a:gd name="T13" fmla="*/ 751 h 812"/>
                    <a:gd name="T14" fmla="*/ 564 w 813"/>
                    <a:gd name="T15" fmla="*/ 780 h 812"/>
                    <a:gd name="T16" fmla="*/ 504 w 813"/>
                    <a:gd name="T17" fmla="*/ 800 h 812"/>
                    <a:gd name="T18" fmla="*/ 439 w 813"/>
                    <a:gd name="T19" fmla="*/ 811 h 812"/>
                    <a:gd name="T20" fmla="*/ 373 w 813"/>
                    <a:gd name="T21" fmla="*/ 811 h 812"/>
                    <a:gd name="T22" fmla="*/ 308 w 813"/>
                    <a:gd name="T23" fmla="*/ 800 h 812"/>
                    <a:gd name="T24" fmla="*/ 248 w 813"/>
                    <a:gd name="T25" fmla="*/ 780 h 812"/>
                    <a:gd name="T26" fmla="*/ 192 w 813"/>
                    <a:gd name="T27" fmla="*/ 751 h 812"/>
                    <a:gd name="T28" fmla="*/ 141 w 813"/>
                    <a:gd name="T29" fmla="*/ 714 h 812"/>
                    <a:gd name="T30" fmla="*/ 97 w 813"/>
                    <a:gd name="T31" fmla="*/ 670 h 812"/>
                    <a:gd name="T32" fmla="*/ 60 w 813"/>
                    <a:gd name="T33" fmla="*/ 620 h 812"/>
                    <a:gd name="T34" fmla="*/ 31 w 813"/>
                    <a:gd name="T35" fmla="*/ 564 h 812"/>
                    <a:gd name="T36" fmla="*/ 11 w 813"/>
                    <a:gd name="T37" fmla="*/ 503 h 812"/>
                    <a:gd name="T38" fmla="*/ 1 w 813"/>
                    <a:gd name="T39" fmla="*/ 439 h 812"/>
                    <a:gd name="T40" fmla="*/ 1 w 813"/>
                    <a:gd name="T41" fmla="*/ 373 h 812"/>
                    <a:gd name="T42" fmla="*/ 11 w 813"/>
                    <a:gd name="T43" fmla="*/ 308 h 812"/>
                    <a:gd name="T44" fmla="*/ 31 w 813"/>
                    <a:gd name="T45" fmla="*/ 248 h 812"/>
                    <a:gd name="T46" fmla="*/ 60 w 813"/>
                    <a:gd name="T47" fmla="*/ 192 h 812"/>
                    <a:gd name="T48" fmla="*/ 97 w 813"/>
                    <a:gd name="T49" fmla="*/ 141 h 812"/>
                    <a:gd name="T50" fmla="*/ 141 w 813"/>
                    <a:gd name="T51" fmla="*/ 97 h 812"/>
                    <a:gd name="T52" fmla="*/ 192 w 813"/>
                    <a:gd name="T53" fmla="*/ 60 h 812"/>
                    <a:gd name="T54" fmla="*/ 248 w 813"/>
                    <a:gd name="T55" fmla="*/ 31 h 812"/>
                    <a:gd name="T56" fmla="*/ 308 w 813"/>
                    <a:gd name="T57" fmla="*/ 11 h 812"/>
                    <a:gd name="T58" fmla="*/ 373 w 813"/>
                    <a:gd name="T59" fmla="*/ 1 h 812"/>
                    <a:gd name="T60" fmla="*/ 439 w 813"/>
                    <a:gd name="T61" fmla="*/ 1 h 812"/>
                    <a:gd name="T62" fmla="*/ 504 w 813"/>
                    <a:gd name="T63" fmla="*/ 11 h 812"/>
                    <a:gd name="T64" fmla="*/ 564 w 813"/>
                    <a:gd name="T65" fmla="*/ 31 h 812"/>
                    <a:gd name="T66" fmla="*/ 620 w 813"/>
                    <a:gd name="T67" fmla="*/ 60 h 812"/>
                    <a:gd name="T68" fmla="*/ 670 w 813"/>
                    <a:gd name="T69" fmla="*/ 97 h 812"/>
                    <a:gd name="T70" fmla="*/ 714 w 813"/>
                    <a:gd name="T71" fmla="*/ 141 h 812"/>
                    <a:gd name="T72" fmla="*/ 751 w 813"/>
                    <a:gd name="T73" fmla="*/ 192 h 812"/>
                    <a:gd name="T74" fmla="*/ 780 w 813"/>
                    <a:gd name="T75" fmla="*/ 248 h 812"/>
                    <a:gd name="T76" fmla="*/ 800 w 813"/>
                    <a:gd name="T77" fmla="*/ 308 h 812"/>
                    <a:gd name="T78" fmla="*/ 811 w 813"/>
                    <a:gd name="T79" fmla="*/ 373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13" h="812">
                      <a:moveTo>
                        <a:pt x="812" y="406"/>
                      </a:moveTo>
                      <a:lnTo>
                        <a:pt x="811" y="439"/>
                      </a:lnTo>
                      <a:lnTo>
                        <a:pt x="807" y="472"/>
                      </a:lnTo>
                      <a:lnTo>
                        <a:pt x="800" y="503"/>
                      </a:lnTo>
                      <a:lnTo>
                        <a:pt x="792" y="534"/>
                      </a:lnTo>
                      <a:lnTo>
                        <a:pt x="780" y="564"/>
                      </a:lnTo>
                      <a:lnTo>
                        <a:pt x="767" y="593"/>
                      </a:lnTo>
                      <a:lnTo>
                        <a:pt x="751" y="620"/>
                      </a:lnTo>
                      <a:lnTo>
                        <a:pt x="734" y="646"/>
                      </a:lnTo>
                      <a:lnTo>
                        <a:pt x="714" y="670"/>
                      </a:lnTo>
                      <a:lnTo>
                        <a:pt x="693" y="693"/>
                      </a:lnTo>
                      <a:lnTo>
                        <a:pt x="670" y="714"/>
                      </a:lnTo>
                      <a:lnTo>
                        <a:pt x="646" y="734"/>
                      </a:lnTo>
                      <a:lnTo>
                        <a:pt x="620" y="751"/>
                      </a:lnTo>
                      <a:lnTo>
                        <a:pt x="593" y="767"/>
                      </a:lnTo>
                      <a:lnTo>
                        <a:pt x="564" y="780"/>
                      </a:lnTo>
                      <a:lnTo>
                        <a:pt x="534" y="791"/>
                      </a:lnTo>
                      <a:lnTo>
                        <a:pt x="504" y="800"/>
                      </a:lnTo>
                      <a:lnTo>
                        <a:pt x="472" y="807"/>
                      </a:lnTo>
                      <a:lnTo>
                        <a:pt x="439" y="811"/>
                      </a:lnTo>
                      <a:lnTo>
                        <a:pt x="406" y="812"/>
                      </a:lnTo>
                      <a:lnTo>
                        <a:pt x="373" y="811"/>
                      </a:lnTo>
                      <a:lnTo>
                        <a:pt x="340" y="807"/>
                      </a:lnTo>
                      <a:lnTo>
                        <a:pt x="308" y="800"/>
                      </a:lnTo>
                      <a:lnTo>
                        <a:pt x="277" y="791"/>
                      </a:lnTo>
                      <a:lnTo>
                        <a:pt x="248" y="780"/>
                      </a:lnTo>
                      <a:lnTo>
                        <a:pt x="219" y="767"/>
                      </a:lnTo>
                      <a:lnTo>
                        <a:pt x="192" y="751"/>
                      </a:lnTo>
                      <a:lnTo>
                        <a:pt x="166" y="734"/>
                      </a:lnTo>
                      <a:lnTo>
                        <a:pt x="141" y="714"/>
                      </a:lnTo>
                      <a:lnTo>
                        <a:pt x="119" y="693"/>
                      </a:lnTo>
                      <a:lnTo>
                        <a:pt x="97" y="670"/>
                      </a:lnTo>
                      <a:lnTo>
                        <a:pt x="78" y="646"/>
                      </a:lnTo>
                      <a:lnTo>
                        <a:pt x="60" y="620"/>
                      </a:lnTo>
                      <a:lnTo>
                        <a:pt x="45" y="593"/>
                      </a:lnTo>
                      <a:lnTo>
                        <a:pt x="31" y="564"/>
                      </a:lnTo>
                      <a:lnTo>
                        <a:pt x="20" y="534"/>
                      </a:lnTo>
                      <a:lnTo>
                        <a:pt x="11" y="503"/>
                      </a:lnTo>
                      <a:lnTo>
                        <a:pt x="5" y="472"/>
                      </a:lnTo>
                      <a:lnTo>
                        <a:pt x="1" y="439"/>
                      </a:lnTo>
                      <a:lnTo>
                        <a:pt x="0" y="406"/>
                      </a:lnTo>
                      <a:lnTo>
                        <a:pt x="1" y="373"/>
                      </a:lnTo>
                      <a:lnTo>
                        <a:pt x="5" y="340"/>
                      </a:lnTo>
                      <a:lnTo>
                        <a:pt x="11" y="308"/>
                      </a:lnTo>
                      <a:lnTo>
                        <a:pt x="20" y="277"/>
                      </a:lnTo>
                      <a:lnTo>
                        <a:pt x="31" y="248"/>
                      </a:lnTo>
                      <a:lnTo>
                        <a:pt x="45" y="219"/>
                      </a:lnTo>
                      <a:lnTo>
                        <a:pt x="60" y="192"/>
                      </a:lnTo>
                      <a:lnTo>
                        <a:pt x="78" y="166"/>
                      </a:lnTo>
                      <a:lnTo>
                        <a:pt x="97" y="141"/>
                      </a:lnTo>
                      <a:lnTo>
                        <a:pt x="119" y="119"/>
                      </a:lnTo>
                      <a:lnTo>
                        <a:pt x="141" y="97"/>
                      </a:lnTo>
                      <a:lnTo>
                        <a:pt x="166" y="78"/>
                      </a:lnTo>
                      <a:lnTo>
                        <a:pt x="192" y="60"/>
                      </a:lnTo>
                      <a:lnTo>
                        <a:pt x="219" y="45"/>
                      </a:lnTo>
                      <a:lnTo>
                        <a:pt x="248" y="31"/>
                      </a:lnTo>
                      <a:lnTo>
                        <a:pt x="277" y="20"/>
                      </a:lnTo>
                      <a:lnTo>
                        <a:pt x="308" y="11"/>
                      </a:lnTo>
                      <a:lnTo>
                        <a:pt x="340" y="5"/>
                      </a:lnTo>
                      <a:lnTo>
                        <a:pt x="373" y="1"/>
                      </a:lnTo>
                      <a:lnTo>
                        <a:pt x="406" y="0"/>
                      </a:lnTo>
                      <a:lnTo>
                        <a:pt x="439" y="1"/>
                      </a:lnTo>
                      <a:lnTo>
                        <a:pt x="472" y="5"/>
                      </a:lnTo>
                      <a:lnTo>
                        <a:pt x="504" y="11"/>
                      </a:lnTo>
                      <a:lnTo>
                        <a:pt x="534" y="20"/>
                      </a:lnTo>
                      <a:lnTo>
                        <a:pt x="564" y="31"/>
                      </a:lnTo>
                      <a:lnTo>
                        <a:pt x="593" y="45"/>
                      </a:lnTo>
                      <a:lnTo>
                        <a:pt x="620" y="60"/>
                      </a:lnTo>
                      <a:lnTo>
                        <a:pt x="646" y="78"/>
                      </a:lnTo>
                      <a:lnTo>
                        <a:pt x="670" y="97"/>
                      </a:lnTo>
                      <a:lnTo>
                        <a:pt x="693" y="119"/>
                      </a:lnTo>
                      <a:lnTo>
                        <a:pt x="714" y="141"/>
                      </a:lnTo>
                      <a:lnTo>
                        <a:pt x="734" y="166"/>
                      </a:lnTo>
                      <a:lnTo>
                        <a:pt x="751" y="192"/>
                      </a:lnTo>
                      <a:lnTo>
                        <a:pt x="767" y="219"/>
                      </a:lnTo>
                      <a:lnTo>
                        <a:pt x="780" y="248"/>
                      </a:lnTo>
                      <a:lnTo>
                        <a:pt x="792" y="277"/>
                      </a:lnTo>
                      <a:lnTo>
                        <a:pt x="800" y="308"/>
                      </a:lnTo>
                      <a:lnTo>
                        <a:pt x="807" y="340"/>
                      </a:lnTo>
                      <a:lnTo>
                        <a:pt x="811" y="373"/>
                      </a:lnTo>
                      <a:lnTo>
                        <a:pt x="812" y="406"/>
                      </a:lnTo>
                      <a:close/>
                    </a:path>
                  </a:pathLst>
                </a:custGeom>
                <a:noFill/>
                <a:ln w="20383">
                  <a:solidFill>
                    <a:srgbClr val="CCCD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AU" dirty="0"/>
                </a:p>
              </p:txBody>
            </p:sp>
            <p:sp>
              <p:nvSpPr>
                <p:cNvPr id="32" name="Freeform 31"/>
                <p:cNvSpPr>
                  <a:spLocks/>
                </p:cNvSpPr>
                <p:nvPr/>
              </p:nvSpPr>
              <p:spPr bwMode="auto">
                <a:xfrm>
                  <a:off x="1459" y="168"/>
                  <a:ext cx="816" cy="535"/>
                </a:xfrm>
                <a:custGeom>
                  <a:avLst/>
                  <a:gdLst>
                    <a:gd name="T0" fmla="*/ 4 w 816"/>
                    <a:gd name="T1" fmla="*/ 335 h 535"/>
                    <a:gd name="T2" fmla="*/ 10 w 816"/>
                    <a:gd name="T3" fmla="*/ 362 h 535"/>
                    <a:gd name="T4" fmla="*/ 38 w 816"/>
                    <a:gd name="T5" fmla="*/ 349 h 535"/>
                    <a:gd name="T6" fmla="*/ 73 w 816"/>
                    <a:gd name="T7" fmla="*/ 330 h 535"/>
                    <a:gd name="T8" fmla="*/ 111 w 816"/>
                    <a:gd name="T9" fmla="*/ 303 h 535"/>
                    <a:gd name="T10" fmla="*/ 145 w 816"/>
                    <a:gd name="T11" fmla="*/ 270 h 535"/>
                    <a:gd name="T12" fmla="*/ 172 w 816"/>
                    <a:gd name="T13" fmla="*/ 230 h 535"/>
                    <a:gd name="T14" fmla="*/ 208 w 816"/>
                    <a:gd name="T15" fmla="*/ 264 h 535"/>
                    <a:gd name="T16" fmla="*/ 269 w 816"/>
                    <a:gd name="T17" fmla="*/ 329 h 535"/>
                    <a:gd name="T18" fmla="*/ 320 w 816"/>
                    <a:gd name="T19" fmla="*/ 381 h 535"/>
                    <a:gd name="T20" fmla="*/ 367 w 816"/>
                    <a:gd name="T21" fmla="*/ 421 h 535"/>
                    <a:gd name="T22" fmla="*/ 412 w 816"/>
                    <a:gd name="T23" fmla="*/ 452 h 535"/>
                    <a:gd name="T24" fmla="*/ 459 w 816"/>
                    <a:gd name="T25" fmla="*/ 475 h 535"/>
                    <a:gd name="T26" fmla="*/ 513 w 816"/>
                    <a:gd name="T27" fmla="*/ 492 h 535"/>
                    <a:gd name="T28" fmla="*/ 577 w 816"/>
                    <a:gd name="T29" fmla="*/ 506 h 535"/>
                    <a:gd name="T30" fmla="*/ 654 w 816"/>
                    <a:gd name="T31" fmla="*/ 517 h 535"/>
                    <a:gd name="T32" fmla="*/ 749 w 816"/>
                    <a:gd name="T33" fmla="*/ 528 h 535"/>
                    <a:gd name="T34" fmla="*/ 810 w 816"/>
                    <a:gd name="T35" fmla="*/ 526 h 535"/>
                    <a:gd name="T36" fmla="*/ 816 w 816"/>
                    <a:gd name="T37" fmla="*/ 488 h 535"/>
                    <a:gd name="T38" fmla="*/ 813 w 816"/>
                    <a:gd name="T39" fmla="*/ 448 h 535"/>
                    <a:gd name="T40" fmla="*/ 810 w 816"/>
                    <a:gd name="T41" fmla="*/ 408 h 535"/>
                    <a:gd name="T42" fmla="*/ 809 w 816"/>
                    <a:gd name="T43" fmla="*/ 372 h 535"/>
                    <a:gd name="T44" fmla="*/ 798 w 816"/>
                    <a:gd name="T45" fmla="*/ 308 h 535"/>
                    <a:gd name="T46" fmla="*/ 778 w 816"/>
                    <a:gd name="T47" fmla="*/ 248 h 535"/>
                    <a:gd name="T48" fmla="*/ 749 w 816"/>
                    <a:gd name="T49" fmla="*/ 192 h 535"/>
                    <a:gd name="T50" fmla="*/ 712 w 816"/>
                    <a:gd name="T51" fmla="*/ 141 h 535"/>
                    <a:gd name="T52" fmla="*/ 668 w 816"/>
                    <a:gd name="T53" fmla="*/ 97 h 535"/>
                    <a:gd name="T54" fmla="*/ 618 w 816"/>
                    <a:gd name="T55" fmla="*/ 60 h 535"/>
                    <a:gd name="T56" fmla="*/ 562 w 816"/>
                    <a:gd name="T57" fmla="*/ 31 h 535"/>
                    <a:gd name="T58" fmla="*/ 502 w 816"/>
                    <a:gd name="T59" fmla="*/ 11 h 535"/>
                    <a:gd name="T60" fmla="*/ 437 w 816"/>
                    <a:gd name="T61" fmla="*/ 1 h 535"/>
                    <a:gd name="T62" fmla="*/ 373 w 816"/>
                    <a:gd name="T63" fmla="*/ 1 h 535"/>
                    <a:gd name="T64" fmla="*/ 312 w 816"/>
                    <a:gd name="T65" fmla="*/ 10 h 535"/>
                    <a:gd name="T66" fmla="*/ 255 w 816"/>
                    <a:gd name="T67" fmla="*/ 28 h 535"/>
                    <a:gd name="T68" fmla="*/ 201 w 816"/>
                    <a:gd name="T69" fmla="*/ 54 h 535"/>
                    <a:gd name="T70" fmla="*/ 153 w 816"/>
                    <a:gd name="T71" fmla="*/ 86 h 535"/>
                    <a:gd name="T72" fmla="*/ 109 w 816"/>
                    <a:gd name="T73" fmla="*/ 126 h 535"/>
                    <a:gd name="T74" fmla="*/ 72 w 816"/>
                    <a:gd name="T75" fmla="*/ 171 h 535"/>
                    <a:gd name="T76" fmla="*/ 42 w 816"/>
                    <a:gd name="T77" fmla="*/ 222 h 535"/>
                    <a:gd name="T78" fmla="*/ 19 w 816"/>
                    <a:gd name="T79" fmla="*/ 276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16" h="535">
                      <a:moveTo>
                        <a:pt x="10" y="305"/>
                      </a:moveTo>
                      <a:lnTo>
                        <a:pt x="4" y="335"/>
                      </a:lnTo>
                      <a:lnTo>
                        <a:pt x="0" y="366"/>
                      </a:lnTo>
                      <a:lnTo>
                        <a:pt x="10" y="362"/>
                      </a:lnTo>
                      <a:lnTo>
                        <a:pt x="23" y="356"/>
                      </a:lnTo>
                      <a:lnTo>
                        <a:pt x="38" y="349"/>
                      </a:lnTo>
                      <a:lnTo>
                        <a:pt x="55" y="340"/>
                      </a:lnTo>
                      <a:lnTo>
                        <a:pt x="73" y="330"/>
                      </a:lnTo>
                      <a:lnTo>
                        <a:pt x="92" y="317"/>
                      </a:lnTo>
                      <a:lnTo>
                        <a:pt x="111" y="303"/>
                      </a:lnTo>
                      <a:lnTo>
                        <a:pt x="129" y="288"/>
                      </a:lnTo>
                      <a:lnTo>
                        <a:pt x="145" y="270"/>
                      </a:lnTo>
                      <a:lnTo>
                        <a:pt x="160" y="251"/>
                      </a:lnTo>
                      <a:lnTo>
                        <a:pt x="172" y="230"/>
                      </a:lnTo>
                      <a:lnTo>
                        <a:pt x="174" y="226"/>
                      </a:lnTo>
                      <a:lnTo>
                        <a:pt x="208" y="264"/>
                      </a:lnTo>
                      <a:lnTo>
                        <a:pt x="240" y="298"/>
                      </a:lnTo>
                      <a:lnTo>
                        <a:pt x="269" y="329"/>
                      </a:lnTo>
                      <a:lnTo>
                        <a:pt x="295" y="356"/>
                      </a:lnTo>
                      <a:lnTo>
                        <a:pt x="320" y="381"/>
                      </a:lnTo>
                      <a:lnTo>
                        <a:pt x="344" y="402"/>
                      </a:lnTo>
                      <a:lnTo>
                        <a:pt x="367" y="421"/>
                      </a:lnTo>
                      <a:lnTo>
                        <a:pt x="389" y="437"/>
                      </a:lnTo>
                      <a:lnTo>
                        <a:pt x="412" y="452"/>
                      </a:lnTo>
                      <a:lnTo>
                        <a:pt x="435" y="464"/>
                      </a:lnTo>
                      <a:lnTo>
                        <a:pt x="459" y="475"/>
                      </a:lnTo>
                      <a:lnTo>
                        <a:pt x="485" y="484"/>
                      </a:lnTo>
                      <a:lnTo>
                        <a:pt x="513" y="492"/>
                      </a:lnTo>
                      <a:lnTo>
                        <a:pt x="543" y="500"/>
                      </a:lnTo>
                      <a:lnTo>
                        <a:pt x="577" y="506"/>
                      </a:lnTo>
                      <a:lnTo>
                        <a:pt x="614" y="512"/>
                      </a:lnTo>
                      <a:lnTo>
                        <a:pt x="654" y="517"/>
                      </a:lnTo>
                      <a:lnTo>
                        <a:pt x="699" y="523"/>
                      </a:lnTo>
                      <a:lnTo>
                        <a:pt x="749" y="528"/>
                      </a:lnTo>
                      <a:lnTo>
                        <a:pt x="805" y="535"/>
                      </a:lnTo>
                      <a:lnTo>
                        <a:pt x="810" y="526"/>
                      </a:lnTo>
                      <a:lnTo>
                        <a:pt x="814" y="507"/>
                      </a:lnTo>
                      <a:lnTo>
                        <a:pt x="816" y="488"/>
                      </a:lnTo>
                      <a:lnTo>
                        <a:pt x="815" y="468"/>
                      </a:lnTo>
                      <a:lnTo>
                        <a:pt x="813" y="448"/>
                      </a:lnTo>
                      <a:lnTo>
                        <a:pt x="811" y="428"/>
                      </a:lnTo>
                      <a:lnTo>
                        <a:pt x="810" y="408"/>
                      </a:lnTo>
                      <a:lnTo>
                        <a:pt x="810" y="406"/>
                      </a:lnTo>
                      <a:lnTo>
                        <a:pt x="809" y="372"/>
                      </a:lnTo>
                      <a:lnTo>
                        <a:pt x="805" y="340"/>
                      </a:lnTo>
                      <a:lnTo>
                        <a:pt x="798" y="308"/>
                      </a:lnTo>
                      <a:lnTo>
                        <a:pt x="790" y="277"/>
                      </a:lnTo>
                      <a:lnTo>
                        <a:pt x="778" y="248"/>
                      </a:lnTo>
                      <a:lnTo>
                        <a:pt x="765" y="219"/>
                      </a:lnTo>
                      <a:lnTo>
                        <a:pt x="749" y="192"/>
                      </a:lnTo>
                      <a:lnTo>
                        <a:pt x="732" y="166"/>
                      </a:lnTo>
                      <a:lnTo>
                        <a:pt x="712" y="141"/>
                      </a:lnTo>
                      <a:lnTo>
                        <a:pt x="691" y="119"/>
                      </a:lnTo>
                      <a:lnTo>
                        <a:pt x="668" y="97"/>
                      </a:lnTo>
                      <a:lnTo>
                        <a:pt x="644" y="78"/>
                      </a:lnTo>
                      <a:lnTo>
                        <a:pt x="618" y="60"/>
                      </a:lnTo>
                      <a:lnTo>
                        <a:pt x="591" y="45"/>
                      </a:lnTo>
                      <a:lnTo>
                        <a:pt x="562" y="31"/>
                      </a:lnTo>
                      <a:lnTo>
                        <a:pt x="532" y="20"/>
                      </a:lnTo>
                      <a:lnTo>
                        <a:pt x="502" y="11"/>
                      </a:lnTo>
                      <a:lnTo>
                        <a:pt x="470" y="5"/>
                      </a:lnTo>
                      <a:lnTo>
                        <a:pt x="437" y="1"/>
                      </a:lnTo>
                      <a:lnTo>
                        <a:pt x="404" y="0"/>
                      </a:lnTo>
                      <a:lnTo>
                        <a:pt x="373" y="1"/>
                      </a:lnTo>
                      <a:lnTo>
                        <a:pt x="342" y="4"/>
                      </a:lnTo>
                      <a:lnTo>
                        <a:pt x="312" y="10"/>
                      </a:lnTo>
                      <a:lnTo>
                        <a:pt x="283" y="18"/>
                      </a:lnTo>
                      <a:lnTo>
                        <a:pt x="255" y="28"/>
                      </a:lnTo>
                      <a:lnTo>
                        <a:pt x="227" y="40"/>
                      </a:lnTo>
                      <a:lnTo>
                        <a:pt x="201" y="54"/>
                      </a:lnTo>
                      <a:lnTo>
                        <a:pt x="176" y="69"/>
                      </a:lnTo>
                      <a:lnTo>
                        <a:pt x="153" y="86"/>
                      </a:lnTo>
                      <a:lnTo>
                        <a:pt x="130" y="105"/>
                      </a:lnTo>
                      <a:lnTo>
                        <a:pt x="109" y="126"/>
                      </a:lnTo>
                      <a:lnTo>
                        <a:pt x="90" y="148"/>
                      </a:lnTo>
                      <a:lnTo>
                        <a:pt x="72" y="171"/>
                      </a:lnTo>
                      <a:lnTo>
                        <a:pt x="56" y="196"/>
                      </a:lnTo>
                      <a:lnTo>
                        <a:pt x="42" y="222"/>
                      </a:lnTo>
                      <a:lnTo>
                        <a:pt x="29" y="249"/>
                      </a:lnTo>
                      <a:lnTo>
                        <a:pt x="19" y="276"/>
                      </a:lnTo>
                      <a:lnTo>
                        <a:pt x="10" y="305"/>
                      </a:lnTo>
                      <a:close/>
                    </a:path>
                  </a:pathLst>
                </a:custGeom>
                <a:solidFill>
                  <a:srgbClr val="00738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sp>
              <p:nvSpPr>
                <p:cNvPr id="33" name="Freeform 32"/>
                <p:cNvSpPr>
                  <a:spLocks/>
                </p:cNvSpPr>
                <p:nvPr/>
              </p:nvSpPr>
              <p:spPr bwMode="auto">
                <a:xfrm>
                  <a:off x="1459" y="168"/>
                  <a:ext cx="816" cy="535"/>
                </a:xfrm>
                <a:custGeom>
                  <a:avLst/>
                  <a:gdLst>
                    <a:gd name="T0" fmla="*/ 373 w 816"/>
                    <a:gd name="T1" fmla="*/ 1 h 535"/>
                    <a:gd name="T2" fmla="*/ 312 w 816"/>
                    <a:gd name="T3" fmla="*/ 10 h 535"/>
                    <a:gd name="T4" fmla="*/ 255 w 816"/>
                    <a:gd name="T5" fmla="*/ 28 h 535"/>
                    <a:gd name="T6" fmla="*/ 201 w 816"/>
                    <a:gd name="T7" fmla="*/ 54 h 535"/>
                    <a:gd name="T8" fmla="*/ 153 w 816"/>
                    <a:gd name="T9" fmla="*/ 86 h 535"/>
                    <a:gd name="T10" fmla="*/ 109 w 816"/>
                    <a:gd name="T11" fmla="*/ 126 h 535"/>
                    <a:gd name="T12" fmla="*/ 72 w 816"/>
                    <a:gd name="T13" fmla="*/ 171 h 535"/>
                    <a:gd name="T14" fmla="*/ 42 w 816"/>
                    <a:gd name="T15" fmla="*/ 222 h 535"/>
                    <a:gd name="T16" fmla="*/ 19 w 816"/>
                    <a:gd name="T17" fmla="*/ 276 h 535"/>
                    <a:gd name="T18" fmla="*/ 4 w 816"/>
                    <a:gd name="T19" fmla="*/ 335 h 535"/>
                    <a:gd name="T20" fmla="*/ 10 w 816"/>
                    <a:gd name="T21" fmla="*/ 362 h 535"/>
                    <a:gd name="T22" fmla="*/ 38 w 816"/>
                    <a:gd name="T23" fmla="*/ 349 h 535"/>
                    <a:gd name="T24" fmla="*/ 73 w 816"/>
                    <a:gd name="T25" fmla="*/ 330 h 535"/>
                    <a:gd name="T26" fmla="*/ 111 w 816"/>
                    <a:gd name="T27" fmla="*/ 303 h 535"/>
                    <a:gd name="T28" fmla="*/ 145 w 816"/>
                    <a:gd name="T29" fmla="*/ 270 h 535"/>
                    <a:gd name="T30" fmla="*/ 172 w 816"/>
                    <a:gd name="T31" fmla="*/ 230 h 535"/>
                    <a:gd name="T32" fmla="*/ 208 w 816"/>
                    <a:gd name="T33" fmla="*/ 264 h 535"/>
                    <a:gd name="T34" fmla="*/ 269 w 816"/>
                    <a:gd name="T35" fmla="*/ 329 h 535"/>
                    <a:gd name="T36" fmla="*/ 320 w 816"/>
                    <a:gd name="T37" fmla="*/ 381 h 535"/>
                    <a:gd name="T38" fmla="*/ 367 w 816"/>
                    <a:gd name="T39" fmla="*/ 421 h 535"/>
                    <a:gd name="T40" fmla="*/ 412 w 816"/>
                    <a:gd name="T41" fmla="*/ 452 h 535"/>
                    <a:gd name="T42" fmla="*/ 459 w 816"/>
                    <a:gd name="T43" fmla="*/ 475 h 535"/>
                    <a:gd name="T44" fmla="*/ 513 w 816"/>
                    <a:gd name="T45" fmla="*/ 492 h 535"/>
                    <a:gd name="T46" fmla="*/ 577 w 816"/>
                    <a:gd name="T47" fmla="*/ 506 h 535"/>
                    <a:gd name="T48" fmla="*/ 654 w 816"/>
                    <a:gd name="T49" fmla="*/ 517 h 535"/>
                    <a:gd name="T50" fmla="*/ 749 w 816"/>
                    <a:gd name="T51" fmla="*/ 528 h 535"/>
                    <a:gd name="T52" fmla="*/ 810 w 816"/>
                    <a:gd name="T53" fmla="*/ 526 h 535"/>
                    <a:gd name="T54" fmla="*/ 816 w 816"/>
                    <a:gd name="T55" fmla="*/ 488 h 535"/>
                    <a:gd name="T56" fmla="*/ 813 w 816"/>
                    <a:gd name="T57" fmla="*/ 448 h 535"/>
                    <a:gd name="T58" fmla="*/ 810 w 816"/>
                    <a:gd name="T59" fmla="*/ 408 h 535"/>
                    <a:gd name="T60" fmla="*/ 809 w 816"/>
                    <a:gd name="T61" fmla="*/ 372 h 535"/>
                    <a:gd name="T62" fmla="*/ 798 w 816"/>
                    <a:gd name="T63" fmla="*/ 308 h 535"/>
                    <a:gd name="T64" fmla="*/ 778 w 816"/>
                    <a:gd name="T65" fmla="*/ 248 h 535"/>
                    <a:gd name="T66" fmla="*/ 749 w 816"/>
                    <a:gd name="T67" fmla="*/ 192 h 535"/>
                    <a:gd name="T68" fmla="*/ 712 w 816"/>
                    <a:gd name="T69" fmla="*/ 141 h 535"/>
                    <a:gd name="T70" fmla="*/ 668 w 816"/>
                    <a:gd name="T71" fmla="*/ 97 h 535"/>
                    <a:gd name="T72" fmla="*/ 618 w 816"/>
                    <a:gd name="T73" fmla="*/ 60 h 535"/>
                    <a:gd name="T74" fmla="*/ 562 w 816"/>
                    <a:gd name="T75" fmla="*/ 31 h 535"/>
                    <a:gd name="T76" fmla="*/ 502 w 816"/>
                    <a:gd name="T77" fmla="*/ 11 h 535"/>
                    <a:gd name="T78" fmla="*/ 437 w 816"/>
                    <a:gd name="T79" fmla="*/ 1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16" h="535">
                      <a:moveTo>
                        <a:pt x="404" y="0"/>
                      </a:moveTo>
                      <a:lnTo>
                        <a:pt x="373" y="1"/>
                      </a:lnTo>
                      <a:lnTo>
                        <a:pt x="342" y="4"/>
                      </a:lnTo>
                      <a:lnTo>
                        <a:pt x="312" y="10"/>
                      </a:lnTo>
                      <a:lnTo>
                        <a:pt x="283" y="18"/>
                      </a:lnTo>
                      <a:lnTo>
                        <a:pt x="255" y="28"/>
                      </a:lnTo>
                      <a:lnTo>
                        <a:pt x="227" y="40"/>
                      </a:lnTo>
                      <a:lnTo>
                        <a:pt x="201" y="54"/>
                      </a:lnTo>
                      <a:lnTo>
                        <a:pt x="176" y="69"/>
                      </a:lnTo>
                      <a:lnTo>
                        <a:pt x="153" y="86"/>
                      </a:lnTo>
                      <a:lnTo>
                        <a:pt x="130" y="105"/>
                      </a:lnTo>
                      <a:lnTo>
                        <a:pt x="109" y="126"/>
                      </a:lnTo>
                      <a:lnTo>
                        <a:pt x="90" y="148"/>
                      </a:lnTo>
                      <a:lnTo>
                        <a:pt x="72" y="171"/>
                      </a:lnTo>
                      <a:lnTo>
                        <a:pt x="56" y="196"/>
                      </a:lnTo>
                      <a:lnTo>
                        <a:pt x="42" y="222"/>
                      </a:lnTo>
                      <a:lnTo>
                        <a:pt x="29" y="249"/>
                      </a:lnTo>
                      <a:lnTo>
                        <a:pt x="19" y="276"/>
                      </a:lnTo>
                      <a:lnTo>
                        <a:pt x="10" y="305"/>
                      </a:lnTo>
                      <a:lnTo>
                        <a:pt x="4" y="335"/>
                      </a:lnTo>
                      <a:lnTo>
                        <a:pt x="0" y="366"/>
                      </a:lnTo>
                      <a:lnTo>
                        <a:pt x="10" y="362"/>
                      </a:lnTo>
                      <a:lnTo>
                        <a:pt x="23" y="356"/>
                      </a:lnTo>
                      <a:lnTo>
                        <a:pt x="38" y="349"/>
                      </a:lnTo>
                      <a:lnTo>
                        <a:pt x="55" y="340"/>
                      </a:lnTo>
                      <a:lnTo>
                        <a:pt x="73" y="330"/>
                      </a:lnTo>
                      <a:lnTo>
                        <a:pt x="92" y="317"/>
                      </a:lnTo>
                      <a:lnTo>
                        <a:pt x="111" y="303"/>
                      </a:lnTo>
                      <a:lnTo>
                        <a:pt x="129" y="288"/>
                      </a:lnTo>
                      <a:lnTo>
                        <a:pt x="145" y="270"/>
                      </a:lnTo>
                      <a:lnTo>
                        <a:pt x="160" y="251"/>
                      </a:lnTo>
                      <a:lnTo>
                        <a:pt x="172" y="230"/>
                      </a:lnTo>
                      <a:lnTo>
                        <a:pt x="174" y="226"/>
                      </a:lnTo>
                      <a:lnTo>
                        <a:pt x="208" y="264"/>
                      </a:lnTo>
                      <a:lnTo>
                        <a:pt x="240" y="298"/>
                      </a:lnTo>
                      <a:lnTo>
                        <a:pt x="269" y="329"/>
                      </a:lnTo>
                      <a:lnTo>
                        <a:pt x="295" y="356"/>
                      </a:lnTo>
                      <a:lnTo>
                        <a:pt x="320" y="381"/>
                      </a:lnTo>
                      <a:lnTo>
                        <a:pt x="344" y="402"/>
                      </a:lnTo>
                      <a:lnTo>
                        <a:pt x="367" y="421"/>
                      </a:lnTo>
                      <a:lnTo>
                        <a:pt x="389" y="437"/>
                      </a:lnTo>
                      <a:lnTo>
                        <a:pt x="412" y="452"/>
                      </a:lnTo>
                      <a:lnTo>
                        <a:pt x="435" y="464"/>
                      </a:lnTo>
                      <a:lnTo>
                        <a:pt x="459" y="475"/>
                      </a:lnTo>
                      <a:lnTo>
                        <a:pt x="485" y="484"/>
                      </a:lnTo>
                      <a:lnTo>
                        <a:pt x="513" y="492"/>
                      </a:lnTo>
                      <a:lnTo>
                        <a:pt x="543" y="500"/>
                      </a:lnTo>
                      <a:lnTo>
                        <a:pt x="577" y="506"/>
                      </a:lnTo>
                      <a:lnTo>
                        <a:pt x="614" y="512"/>
                      </a:lnTo>
                      <a:lnTo>
                        <a:pt x="654" y="517"/>
                      </a:lnTo>
                      <a:lnTo>
                        <a:pt x="699" y="523"/>
                      </a:lnTo>
                      <a:lnTo>
                        <a:pt x="749" y="528"/>
                      </a:lnTo>
                      <a:lnTo>
                        <a:pt x="805" y="535"/>
                      </a:lnTo>
                      <a:lnTo>
                        <a:pt x="810" y="526"/>
                      </a:lnTo>
                      <a:lnTo>
                        <a:pt x="814" y="507"/>
                      </a:lnTo>
                      <a:lnTo>
                        <a:pt x="816" y="488"/>
                      </a:lnTo>
                      <a:lnTo>
                        <a:pt x="815" y="468"/>
                      </a:lnTo>
                      <a:lnTo>
                        <a:pt x="813" y="448"/>
                      </a:lnTo>
                      <a:lnTo>
                        <a:pt x="811" y="428"/>
                      </a:lnTo>
                      <a:lnTo>
                        <a:pt x="810" y="408"/>
                      </a:lnTo>
                      <a:lnTo>
                        <a:pt x="810" y="406"/>
                      </a:lnTo>
                      <a:lnTo>
                        <a:pt x="809" y="372"/>
                      </a:lnTo>
                      <a:lnTo>
                        <a:pt x="805" y="340"/>
                      </a:lnTo>
                      <a:lnTo>
                        <a:pt x="798" y="308"/>
                      </a:lnTo>
                      <a:lnTo>
                        <a:pt x="790" y="277"/>
                      </a:lnTo>
                      <a:lnTo>
                        <a:pt x="778" y="248"/>
                      </a:lnTo>
                      <a:lnTo>
                        <a:pt x="765" y="219"/>
                      </a:lnTo>
                      <a:lnTo>
                        <a:pt x="749" y="192"/>
                      </a:lnTo>
                      <a:lnTo>
                        <a:pt x="732" y="166"/>
                      </a:lnTo>
                      <a:lnTo>
                        <a:pt x="712" y="141"/>
                      </a:lnTo>
                      <a:lnTo>
                        <a:pt x="691" y="119"/>
                      </a:lnTo>
                      <a:lnTo>
                        <a:pt x="668" y="97"/>
                      </a:lnTo>
                      <a:lnTo>
                        <a:pt x="644" y="78"/>
                      </a:lnTo>
                      <a:lnTo>
                        <a:pt x="618" y="60"/>
                      </a:lnTo>
                      <a:lnTo>
                        <a:pt x="591" y="45"/>
                      </a:lnTo>
                      <a:lnTo>
                        <a:pt x="562" y="31"/>
                      </a:lnTo>
                      <a:lnTo>
                        <a:pt x="532" y="20"/>
                      </a:lnTo>
                      <a:lnTo>
                        <a:pt x="502" y="11"/>
                      </a:lnTo>
                      <a:lnTo>
                        <a:pt x="470" y="5"/>
                      </a:lnTo>
                      <a:lnTo>
                        <a:pt x="437" y="1"/>
                      </a:lnTo>
                      <a:lnTo>
                        <a:pt x="404" y="0"/>
                      </a:lnTo>
                    </a:path>
                  </a:pathLst>
                </a:custGeom>
                <a:noFill/>
                <a:ln w="21742">
                  <a:solidFill>
                    <a:srgbClr val="007381"/>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AU" dirty="0"/>
                </a:p>
              </p:txBody>
            </p:sp>
          </p:grpSp>
          <p:grpSp>
            <p:nvGrpSpPr>
              <p:cNvPr id="7" name="Group 25"/>
              <p:cNvGrpSpPr>
                <a:grpSpLocks/>
              </p:cNvGrpSpPr>
              <p:nvPr/>
            </p:nvGrpSpPr>
            <p:grpSpPr bwMode="auto">
              <a:xfrm>
                <a:off x="1334" y="8435"/>
                <a:ext cx="1041" cy="1084"/>
                <a:chOff x="1334" y="-36"/>
                <a:chExt cx="1041" cy="1084"/>
              </a:xfrm>
            </p:grpSpPr>
            <p:sp>
              <p:nvSpPr>
                <p:cNvPr id="27" name="Freeform 26"/>
                <p:cNvSpPr>
                  <a:spLocks/>
                </p:cNvSpPr>
                <p:nvPr/>
              </p:nvSpPr>
              <p:spPr bwMode="auto">
                <a:xfrm>
                  <a:off x="1334" y="-36"/>
                  <a:ext cx="1041" cy="1084"/>
                </a:xfrm>
                <a:custGeom>
                  <a:avLst/>
                  <a:gdLst>
                    <a:gd name="T0" fmla="*/ 1041 w 1041"/>
                    <a:gd name="T1" fmla="*/ 433 h 1084"/>
                    <a:gd name="T2" fmla="*/ 1039 w 1041"/>
                    <a:gd name="T3" fmla="*/ 398 h 1084"/>
                    <a:gd name="T4" fmla="*/ 1035 w 1041"/>
                    <a:gd name="T5" fmla="*/ 364 h 1084"/>
                    <a:gd name="T6" fmla="*/ 1028 w 1041"/>
                    <a:gd name="T7" fmla="*/ 331 h 1084"/>
                    <a:gd name="T8" fmla="*/ 1019 w 1041"/>
                    <a:gd name="T9" fmla="*/ 298 h 1084"/>
                    <a:gd name="T10" fmla="*/ 1007 w 1041"/>
                    <a:gd name="T11" fmla="*/ 267 h 1084"/>
                    <a:gd name="T12" fmla="*/ 992 w 1041"/>
                    <a:gd name="T13" fmla="*/ 236 h 1084"/>
                    <a:gd name="T14" fmla="*/ 976 w 1041"/>
                    <a:gd name="T15" fmla="*/ 207 h 1084"/>
                    <a:gd name="T16" fmla="*/ 957 w 1041"/>
                    <a:gd name="T17" fmla="*/ 179 h 1084"/>
                    <a:gd name="T18" fmla="*/ 936 w 1041"/>
                    <a:gd name="T19" fmla="*/ 153 h 1084"/>
                    <a:gd name="T20" fmla="*/ 914 w 1041"/>
                    <a:gd name="T21" fmla="*/ 128 h 1084"/>
                    <a:gd name="T22" fmla="*/ 889 w 1041"/>
                    <a:gd name="T23" fmla="*/ 106 h 1084"/>
                    <a:gd name="T24" fmla="*/ 863 w 1041"/>
                    <a:gd name="T25" fmla="*/ 85 h 1084"/>
                    <a:gd name="T26" fmla="*/ 836 w 1041"/>
                    <a:gd name="T27" fmla="*/ 66 h 1084"/>
                    <a:gd name="T28" fmla="*/ 806 w 1041"/>
                    <a:gd name="T29" fmla="*/ 49 h 1084"/>
                    <a:gd name="T30" fmla="*/ 776 w 1041"/>
                    <a:gd name="T31" fmla="*/ 34 h 1084"/>
                    <a:gd name="T32" fmla="*/ 744 w 1041"/>
                    <a:gd name="T33" fmla="*/ 22 h 1084"/>
                    <a:gd name="T34" fmla="*/ 711 w 1041"/>
                    <a:gd name="T35" fmla="*/ 12 h 1084"/>
                    <a:gd name="T36" fmla="*/ 677 w 1041"/>
                    <a:gd name="T37" fmla="*/ 5 h 1084"/>
                    <a:gd name="T38" fmla="*/ 643 w 1041"/>
                    <a:gd name="T39" fmla="*/ 1 h 1084"/>
                    <a:gd name="T40" fmla="*/ 607 w 1041"/>
                    <a:gd name="T41" fmla="*/ 0 h 1084"/>
                    <a:gd name="T42" fmla="*/ 433 w 1041"/>
                    <a:gd name="T43" fmla="*/ 0 h 1084"/>
                    <a:gd name="T44" fmla="*/ 398 w 1041"/>
                    <a:gd name="T45" fmla="*/ 1 h 1084"/>
                    <a:gd name="T46" fmla="*/ 363 w 1041"/>
                    <a:gd name="T47" fmla="*/ 5 h 1084"/>
                    <a:gd name="T48" fmla="*/ 329 w 1041"/>
                    <a:gd name="T49" fmla="*/ 12 h 1084"/>
                    <a:gd name="T50" fmla="*/ 296 w 1041"/>
                    <a:gd name="T51" fmla="*/ 22 h 1084"/>
                    <a:gd name="T52" fmla="*/ 264 w 1041"/>
                    <a:gd name="T53" fmla="*/ 35 h 1084"/>
                    <a:gd name="T54" fmla="*/ 234 w 1041"/>
                    <a:gd name="T55" fmla="*/ 49 h 1084"/>
                    <a:gd name="T56" fmla="*/ 205 w 1041"/>
                    <a:gd name="T57" fmla="*/ 66 h 1084"/>
                    <a:gd name="T58" fmla="*/ 177 w 1041"/>
                    <a:gd name="T59" fmla="*/ 85 h 1084"/>
                    <a:gd name="T60" fmla="*/ 151 w 1041"/>
                    <a:gd name="T61" fmla="*/ 106 h 1084"/>
                    <a:gd name="T62" fmla="*/ 127 w 1041"/>
                    <a:gd name="T63" fmla="*/ 129 h 1084"/>
                    <a:gd name="T64" fmla="*/ 104 w 1041"/>
                    <a:gd name="T65" fmla="*/ 154 h 1084"/>
                    <a:gd name="T66" fmla="*/ 83 w 1041"/>
                    <a:gd name="T67" fmla="*/ 180 h 1084"/>
                    <a:gd name="T68" fmla="*/ 64 w 1041"/>
                    <a:gd name="T69" fmla="*/ 208 h 1084"/>
                    <a:gd name="T70" fmla="*/ 48 w 1041"/>
                    <a:gd name="T71" fmla="*/ 237 h 1084"/>
                    <a:gd name="T72" fmla="*/ 34 w 1041"/>
                    <a:gd name="T73" fmla="*/ 267 h 1084"/>
                    <a:gd name="T74" fmla="*/ 22 w 1041"/>
                    <a:gd name="T75" fmla="*/ 299 h 1084"/>
                    <a:gd name="T76" fmla="*/ 12 w 1041"/>
                    <a:gd name="T77" fmla="*/ 331 h 1084"/>
                    <a:gd name="T78" fmla="*/ 5 w 1041"/>
                    <a:gd name="T79" fmla="*/ 365 h 1084"/>
                    <a:gd name="T80" fmla="*/ 1 w 1041"/>
                    <a:gd name="T81" fmla="*/ 399 h 1084"/>
                    <a:gd name="T82" fmla="*/ 0 w 1041"/>
                    <a:gd name="T83" fmla="*/ 433 h 1084"/>
                    <a:gd name="T84" fmla="*/ 0 w 1041"/>
                    <a:gd name="T85" fmla="*/ 1084 h 1084"/>
                    <a:gd name="T86" fmla="*/ 1041 w 1041"/>
                    <a:gd name="T87" fmla="*/ 1084 h 1084"/>
                    <a:gd name="T88" fmla="*/ 1041 w 1041"/>
                    <a:gd name="T89" fmla="*/ 433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41" h="1084">
                      <a:moveTo>
                        <a:pt x="1041" y="433"/>
                      </a:moveTo>
                      <a:lnTo>
                        <a:pt x="1039" y="398"/>
                      </a:lnTo>
                      <a:lnTo>
                        <a:pt x="1035" y="364"/>
                      </a:lnTo>
                      <a:lnTo>
                        <a:pt x="1028" y="331"/>
                      </a:lnTo>
                      <a:lnTo>
                        <a:pt x="1019" y="298"/>
                      </a:lnTo>
                      <a:lnTo>
                        <a:pt x="1007" y="267"/>
                      </a:lnTo>
                      <a:lnTo>
                        <a:pt x="992" y="236"/>
                      </a:lnTo>
                      <a:lnTo>
                        <a:pt x="976" y="207"/>
                      </a:lnTo>
                      <a:lnTo>
                        <a:pt x="957" y="179"/>
                      </a:lnTo>
                      <a:lnTo>
                        <a:pt x="936" y="153"/>
                      </a:lnTo>
                      <a:lnTo>
                        <a:pt x="914" y="128"/>
                      </a:lnTo>
                      <a:lnTo>
                        <a:pt x="889" y="106"/>
                      </a:lnTo>
                      <a:lnTo>
                        <a:pt x="863" y="85"/>
                      </a:lnTo>
                      <a:lnTo>
                        <a:pt x="836" y="66"/>
                      </a:lnTo>
                      <a:lnTo>
                        <a:pt x="806" y="49"/>
                      </a:lnTo>
                      <a:lnTo>
                        <a:pt x="776" y="34"/>
                      </a:lnTo>
                      <a:lnTo>
                        <a:pt x="744" y="22"/>
                      </a:lnTo>
                      <a:lnTo>
                        <a:pt x="711" y="12"/>
                      </a:lnTo>
                      <a:lnTo>
                        <a:pt x="677" y="5"/>
                      </a:lnTo>
                      <a:lnTo>
                        <a:pt x="643" y="1"/>
                      </a:lnTo>
                      <a:lnTo>
                        <a:pt x="607" y="0"/>
                      </a:lnTo>
                      <a:lnTo>
                        <a:pt x="433" y="0"/>
                      </a:lnTo>
                      <a:lnTo>
                        <a:pt x="398" y="1"/>
                      </a:lnTo>
                      <a:lnTo>
                        <a:pt x="363" y="5"/>
                      </a:lnTo>
                      <a:lnTo>
                        <a:pt x="329" y="12"/>
                      </a:lnTo>
                      <a:lnTo>
                        <a:pt x="296" y="22"/>
                      </a:lnTo>
                      <a:lnTo>
                        <a:pt x="264" y="35"/>
                      </a:lnTo>
                      <a:lnTo>
                        <a:pt x="234" y="49"/>
                      </a:lnTo>
                      <a:lnTo>
                        <a:pt x="205" y="66"/>
                      </a:lnTo>
                      <a:lnTo>
                        <a:pt x="177" y="85"/>
                      </a:lnTo>
                      <a:lnTo>
                        <a:pt x="151" y="106"/>
                      </a:lnTo>
                      <a:lnTo>
                        <a:pt x="127" y="129"/>
                      </a:lnTo>
                      <a:lnTo>
                        <a:pt x="104" y="154"/>
                      </a:lnTo>
                      <a:lnTo>
                        <a:pt x="83" y="180"/>
                      </a:lnTo>
                      <a:lnTo>
                        <a:pt x="64" y="208"/>
                      </a:lnTo>
                      <a:lnTo>
                        <a:pt x="48" y="237"/>
                      </a:lnTo>
                      <a:lnTo>
                        <a:pt x="34" y="267"/>
                      </a:lnTo>
                      <a:lnTo>
                        <a:pt x="22" y="299"/>
                      </a:lnTo>
                      <a:lnTo>
                        <a:pt x="12" y="331"/>
                      </a:lnTo>
                      <a:lnTo>
                        <a:pt x="5" y="365"/>
                      </a:lnTo>
                      <a:lnTo>
                        <a:pt x="1" y="399"/>
                      </a:lnTo>
                      <a:lnTo>
                        <a:pt x="0" y="433"/>
                      </a:lnTo>
                      <a:lnTo>
                        <a:pt x="0" y="1084"/>
                      </a:lnTo>
                      <a:lnTo>
                        <a:pt x="1041" y="1084"/>
                      </a:lnTo>
                      <a:lnTo>
                        <a:pt x="1041" y="433"/>
                      </a:lnTo>
                      <a:close/>
                    </a:path>
                  </a:pathLst>
                </a:custGeom>
                <a:solidFill>
                  <a:srgbClr val="00738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sp>
              <p:nvSpPr>
                <p:cNvPr id="28" name="Freeform 27"/>
                <p:cNvSpPr>
                  <a:spLocks/>
                </p:cNvSpPr>
                <p:nvPr/>
              </p:nvSpPr>
              <p:spPr bwMode="auto">
                <a:xfrm>
                  <a:off x="1696" y="-6"/>
                  <a:ext cx="327" cy="415"/>
                </a:xfrm>
                <a:custGeom>
                  <a:avLst/>
                  <a:gdLst>
                    <a:gd name="T0" fmla="*/ 152 w 327"/>
                    <a:gd name="T1" fmla="*/ 416 h 415"/>
                    <a:gd name="T2" fmla="*/ 152 w 327"/>
                    <a:gd name="T3" fmla="*/ 416 h 415"/>
                    <a:gd name="T4" fmla="*/ 327 w 327"/>
                    <a:gd name="T5" fmla="*/ 8 h 415"/>
                    <a:gd name="T6" fmla="*/ 324 w 327"/>
                    <a:gd name="T7" fmla="*/ 7 h 415"/>
                    <a:gd name="T8" fmla="*/ 305 w 327"/>
                    <a:gd name="T9" fmla="*/ 4 h 415"/>
                    <a:gd name="T10" fmla="*/ 285 w 327"/>
                    <a:gd name="T11" fmla="*/ 1 h 415"/>
                    <a:gd name="T12" fmla="*/ 265 w 327"/>
                    <a:gd name="T13" fmla="*/ 0 h 415"/>
                    <a:gd name="T14" fmla="*/ 244 w 327"/>
                    <a:gd name="T15" fmla="*/ 0 h 415"/>
                    <a:gd name="T16" fmla="*/ 59 w 327"/>
                    <a:gd name="T17" fmla="*/ 0 h 415"/>
                    <a:gd name="T18" fmla="*/ 39 w 327"/>
                    <a:gd name="T19" fmla="*/ 1 h 415"/>
                    <a:gd name="T20" fmla="*/ 19 w 327"/>
                    <a:gd name="T21" fmla="*/ 3 h 415"/>
                    <a:gd name="T22" fmla="*/ 0 w 327"/>
                    <a:gd name="T23" fmla="*/ 6 h 415"/>
                    <a:gd name="T24" fmla="*/ 152 w 327"/>
                    <a:gd name="T25" fmla="*/ 416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7" h="415">
                      <a:moveTo>
                        <a:pt x="152" y="416"/>
                      </a:moveTo>
                      <a:lnTo>
                        <a:pt x="152" y="416"/>
                      </a:lnTo>
                      <a:lnTo>
                        <a:pt x="327" y="8"/>
                      </a:lnTo>
                      <a:lnTo>
                        <a:pt x="324" y="7"/>
                      </a:lnTo>
                      <a:lnTo>
                        <a:pt x="305" y="4"/>
                      </a:lnTo>
                      <a:lnTo>
                        <a:pt x="285" y="1"/>
                      </a:lnTo>
                      <a:lnTo>
                        <a:pt x="265" y="0"/>
                      </a:lnTo>
                      <a:lnTo>
                        <a:pt x="244" y="0"/>
                      </a:lnTo>
                      <a:lnTo>
                        <a:pt x="59" y="0"/>
                      </a:lnTo>
                      <a:lnTo>
                        <a:pt x="39" y="1"/>
                      </a:lnTo>
                      <a:lnTo>
                        <a:pt x="19" y="3"/>
                      </a:lnTo>
                      <a:lnTo>
                        <a:pt x="0" y="6"/>
                      </a:lnTo>
                      <a:lnTo>
                        <a:pt x="152" y="4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grpSp>
        </p:grpSp>
        <p:grpSp>
          <p:nvGrpSpPr>
            <p:cNvPr id="8" name="Group 15"/>
            <p:cNvGrpSpPr>
              <a:grpSpLocks/>
            </p:cNvGrpSpPr>
            <p:nvPr/>
          </p:nvGrpSpPr>
          <p:grpSpPr bwMode="auto">
            <a:xfrm>
              <a:off x="7218962" y="5253887"/>
              <a:ext cx="700405" cy="1228090"/>
              <a:chOff x="8" y="13"/>
              <a:chExt cx="1103" cy="1934"/>
            </a:xfrm>
          </p:grpSpPr>
          <p:sp>
            <p:nvSpPr>
              <p:cNvPr id="17" name="Freeform 16"/>
              <p:cNvSpPr>
                <a:spLocks/>
              </p:cNvSpPr>
              <p:nvPr/>
            </p:nvSpPr>
            <p:spPr bwMode="auto">
              <a:xfrm>
                <a:off x="8" y="762"/>
                <a:ext cx="1103" cy="1185"/>
              </a:xfrm>
              <a:custGeom>
                <a:avLst/>
                <a:gdLst>
                  <a:gd name="T0" fmla="*/ 551 w 1103"/>
                  <a:gd name="T1" fmla="*/ 0 h 1185"/>
                  <a:gd name="T2" fmla="*/ 506 w 1103"/>
                  <a:gd name="T3" fmla="*/ 1 h 1185"/>
                  <a:gd name="T4" fmla="*/ 462 w 1103"/>
                  <a:gd name="T5" fmla="*/ 7 h 1185"/>
                  <a:gd name="T6" fmla="*/ 419 w 1103"/>
                  <a:gd name="T7" fmla="*/ 16 h 1185"/>
                  <a:gd name="T8" fmla="*/ 377 w 1103"/>
                  <a:gd name="T9" fmla="*/ 28 h 1185"/>
                  <a:gd name="T10" fmla="*/ 336 w 1103"/>
                  <a:gd name="T11" fmla="*/ 43 h 1185"/>
                  <a:gd name="T12" fmla="*/ 298 w 1103"/>
                  <a:gd name="T13" fmla="*/ 61 h 1185"/>
                  <a:gd name="T14" fmla="*/ 261 w 1103"/>
                  <a:gd name="T15" fmla="*/ 82 h 1185"/>
                  <a:gd name="T16" fmla="*/ 225 w 1103"/>
                  <a:gd name="T17" fmla="*/ 106 h 1185"/>
                  <a:gd name="T18" fmla="*/ 192 w 1103"/>
                  <a:gd name="T19" fmla="*/ 132 h 1185"/>
                  <a:gd name="T20" fmla="*/ 161 w 1103"/>
                  <a:gd name="T21" fmla="*/ 161 h 1185"/>
                  <a:gd name="T22" fmla="*/ 132 w 1103"/>
                  <a:gd name="T23" fmla="*/ 192 h 1185"/>
                  <a:gd name="T24" fmla="*/ 106 w 1103"/>
                  <a:gd name="T25" fmla="*/ 225 h 1185"/>
                  <a:gd name="T26" fmla="*/ 82 w 1103"/>
                  <a:gd name="T27" fmla="*/ 261 h 1185"/>
                  <a:gd name="T28" fmla="*/ 61 w 1103"/>
                  <a:gd name="T29" fmla="*/ 298 h 1185"/>
                  <a:gd name="T30" fmla="*/ 43 w 1103"/>
                  <a:gd name="T31" fmla="*/ 336 h 1185"/>
                  <a:gd name="T32" fmla="*/ 28 w 1103"/>
                  <a:gd name="T33" fmla="*/ 377 h 1185"/>
                  <a:gd name="T34" fmla="*/ 16 w 1103"/>
                  <a:gd name="T35" fmla="*/ 419 h 1185"/>
                  <a:gd name="T36" fmla="*/ 7 w 1103"/>
                  <a:gd name="T37" fmla="*/ 462 h 1185"/>
                  <a:gd name="T38" fmla="*/ 1 w 1103"/>
                  <a:gd name="T39" fmla="*/ 506 h 1185"/>
                  <a:gd name="T40" fmla="*/ 0 w 1103"/>
                  <a:gd name="T41" fmla="*/ 551 h 1185"/>
                  <a:gd name="T42" fmla="*/ 0 w 1103"/>
                  <a:gd name="T43" fmla="*/ 1184 h 1185"/>
                  <a:gd name="T44" fmla="*/ 1103 w 1103"/>
                  <a:gd name="T45" fmla="*/ 1184 h 1185"/>
                  <a:gd name="T46" fmla="*/ 1103 w 1103"/>
                  <a:gd name="T47" fmla="*/ 1184 h 1185"/>
                  <a:gd name="T48" fmla="*/ 1103 w 1103"/>
                  <a:gd name="T49" fmla="*/ 551 h 1185"/>
                  <a:gd name="T50" fmla="*/ 1103 w 1103"/>
                  <a:gd name="T51" fmla="*/ 551 h 1185"/>
                  <a:gd name="T52" fmla="*/ 1101 w 1103"/>
                  <a:gd name="T53" fmla="*/ 506 h 1185"/>
                  <a:gd name="T54" fmla="*/ 1096 w 1103"/>
                  <a:gd name="T55" fmla="*/ 462 h 1185"/>
                  <a:gd name="T56" fmla="*/ 1087 w 1103"/>
                  <a:gd name="T57" fmla="*/ 419 h 1185"/>
                  <a:gd name="T58" fmla="*/ 1075 w 1103"/>
                  <a:gd name="T59" fmla="*/ 377 h 1185"/>
                  <a:gd name="T60" fmla="*/ 1059 w 1103"/>
                  <a:gd name="T61" fmla="*/ 336 h 1185"/>
                  <a:gd name="T62" fmla="*/ 1041 w 1103"/>
                  <a:gd name="T63" fmla="*/ 298 h 1185"/>
                  <a:gd name="T64" fmla="*/ 1020 w 1103"/>
                  <a:gd name="T65" fmla="*/ 261 h 1185"/>
                  <a:gd name="T66" fmla="*/ 996 w 1103"/>
                  <a:gd name="T67" fmla="*/ 225 h 1185"/>
                  <a:gd name="T68" fmla="*/ 970 w 1103"/>
                  <a:gd name="T69" fmla="*/ 192 h 1185"/>
                  <a:gd name="T70" fmla="*/ 941 w 1103"/>
                  <a:gd name="T71" fmla="*/ 161 h 1185"/>
                  <a:gd name="T72" fmla="*/ 910 w 1103"/>
                  <a:gd name="T73" fmla="*/ 132 h 1185"/>
                  <a:gd name="T74" fmla="*/ 877 w 1103"/>
                  <a:gd name="T75" fmla="*/ 106 h 1185"/>
                  <a:gd name="T76" fmla="*/ 842 w 1103"/>
                  <a:gd name="T77" fmla="*/ 82 h 1185"/>
                  <a:gd name="T78" fmla="*/ 805 w 1103"/>
                  <a:gd name="T79" fmla="*/ 61 h 1185"/>
                  <a:gd name="T80" fmla="*/ 766 w 1103"/>
                  <a:gd name="T81" fmla="*/ 43 h 1185"/>
                  <a:gd name="T82" fmla="*/ 725 w 1103"/>
                  <a:gd name="T83" fmla="*/ 28 h 1185"/>
                  <a:gd name="T84" fmla="*/ 684 w 1103"/>
                  <a:gd name="T85" fmla="*/ 16 h 1185"/>
                  <a:gd name="T86" fmla="*/ 641 w 1103"/>
                  <a:gd name="T87" fmla="*/ 7 h 1185"/>
                  <a:gd name="T88" fmla="*/ 596 w 1103"/>
                  <a:gd name="T89" fmla="*/ 1 h 1185"/>
                  <a:gd name="T90" fmla="*/ 551 w 1103"/>
                  <a:gd name="T91" fmla="*/ 0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03" h="1185">
                    <a:moveTo>
                      <a:pt x="551" y="0"/>
                    </a:moveTo>
                    <a:lnTo>
                      <a:pt x="506" y="1"/>
                    </a:lnTo>
                    <a:lnTo>
                      <a:pt x="462" y="7"/>
                    </a:lnTo>
                    <a:lnTo>
                      <a:pt x="419" y="16"/>
                    </a:lnTo>
                    <a:lnTo>
                      <a:pt x="377" y="28"/>
                    </a:lnTo>
                    <a:lnTo>
                      <a:pt x="336" y="43"/>
                    </a:lnTo>
                    <a:lnTo>
                      <a:pt x="298" y="61"/>
                    </a:lnTo>
                    <a:lnTo>
                      <a:pt x="261" y="82"/>
                    </a:lnTo>
                    <a:lnTo>
                      <a:pt x="225" y="106"/>
                    </a:lnTo>
                    <a:lnTo>
                      <a:pt x="192" y="132"/>
                    </a:lnTo>
                    <a:lnTo>
                      <a:pt x="161" y="161"/>
                    </a:lnTo>
                    <a:lnTo>
                      <a:pt x="132" y="192"/>
                    </a:lnTo>
                    <a:lnTo>
                      <a:pt x="106" y="225"/>
                    </a:lnTo>
                    <a:lnTo>
                      <a:pt x="82" y="261"/>
                    </a:lnTo>
                    <a:lnTo>
                      <a:pt x="61" y="298"/>
                    </a:lnTo>
                    <a:lnTo>
                      <a:pt x="43" y="336"/>
                    </a:lnTo>
                    <a:lnTo>
                      <a:pt x="28" y="377"/>
                    </a:lnTo>
                    <a:lnTo>
                      <a:pt x="16" y="419"/>
                    </a:lnTo>
                    <a:lnTo>
                      <a:pt x="7" y="462"/>
                    </a:lnTo>
                    <a:lnTo>
                      <a:pt x="1" y="506"/>
                    </a:lnTo>
                    <a:lnTo>
                      <a:pt x="0" y="551"/>
                    </a:lnTo>
                    <a:lnTo>
                      <a:pt x="0" y="1184"/>
                    </a:lnTo>
                    <a:lnTo>
                      <a:pt x="1103" y="1184"/>
                    </a:lnTo>
                    <a:lnTo>
                      <a:pt x="1103" y="1184"/>
                    </a:lnTo>
                    <a:lnTo>
                      <a:pt x="1103" y="551"/>
                    </a:lnTo>
                    <a:lnTo>
                      <a:pt x="1103" y="551"/>
                    </a:lnTo>
                    <a:lnTo>
                      <a:pt x="1101" y="506"/>
                    </a:lnTo>
                    <a:lnTo>
                      <a:pt x="1096" y="462"/>
                    </a:lnTo>
                    <a:lnTo>
                      <a:pt x="1087" y="419"/>
                    </a:lnTo>
                    <a:lnTo>
                      <a:pt x="1075" y="377"/>
                    </a:lnTo>
                    <a:lnTo>
                      <a:pt x="1059" y="336"/>
                    </a:lnTo>
                    <a:lnTo>
                      <a:pt x="1041" y="298"/>
                    </a:lnTo>
                    <a:lnTo>
                      <a:pt x="1020" y="261"/>
                    </a:lnTo>
                    <a:lnTo>
                      <a:pt x="996" y="225"/>
                    </a:lnTo>
                    <a:lnTo>
                      <a:pt x="970" y="192"/>
                    </a:lnTo>
                    <a:lnTo>
                      <a:pt x="941" y="161"/>
                    </a:lnTo>
                    <a:lnTo>
                      <a:pt x="910" y="132"/>
                    </a:lnTo>
                    <a:lnTo>
                      <a:pt x="877" y="106"/>
                    </a:lnTo>
                    <a:lnTo>
                      <a:pt x="842" y="82"/>
                    </a:lnTo>
                    <a:lnTo>
                      <a:pt x="805" y="61"/>
                    </a:lnTo>
                    <a:lnTo>
                      <a:pt x="766" y="43"/>
                    </a:lnTo>
                    <a:lnTo>
                      <a:pt x="725" y="28"/>
                    </a:lnTo>
                    <a:lnTo>
                      <a:pt x="684" y="16"/>
                    </a:lnTo>
                    <a:lnTo>
                      <a:pt x="641" y="7"/>
                    </a:lnTo>
                    <a:lnTo>
                      <a:pt x="596" y="1"/>
                    </a:lnTo>
                    <a:lnTo>
                      <a:pt x="551" y="0"/>
                    </a:lnTo>
                  </a:path>
                </a:pathLst>
              </a:custGeom>
              <a:solidFill>
                <a:srgbClr val="00758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sp>
            <p:nvSpPr>
              <p:cNvPr id="18" name="Freeform 17"/>
              <p:cNvSpPr>
                <a:spLocks/>
              </p:cNvSpPr>
              <p:nvPr/>
            </p:nvSpPr>
            <p:spPr bwMode="auto">
              <a:xfrm>
                <a:off x="201" y="13"/>
                <a:ext cx="716" cy="715"/>
              </a:xfrm>
              <a:custGeom>
                <a:avLst/>
                <a:gdLst>
                  <a:gd name="T0" fmla="*/ 714 w 716"/>
                  <a:gd name="T1" fmla="*/ 387 h 715"/>
                  <a:gd name="T2" fmla="*/ 705 w 716"/>
                  <a:gd name="T3" fmla="*/ 443 h 715"/>
                  <a:gd name="T4" fmla="*/ 687 w 716"/>
                  <a:gd name="T5" fmla="*/ 497 h 715"/>
                  <a:gd name="T6" fmla="*/ 661 w 716"/>
                  <a:gd name="T7" fmla="*/ 546 h 715"/>
                  <a:gd name="T8" fmla="*/ 629 w 716"/>
                  <a:gd name="T9" fmla="*/ 590 h 715"/>
                  <a:gd name="T10" fmla="*/ 590 w 716"/>
                  <a:gd name="T11" fmla="*/ 629 h 715"/>
                  <a:gd name="T12" fmla="*/ 546 w 716"/>
                  <a:gd name="T13" fmla="*/ 661 h 715"/>
                  <a:gd name="T14" fmla="*/ 496 w 716"/>
                  <a:gd name="T15" fmla="*/ 687 h 715"/>
                  <a:gd name="T16" fmla="*/ 443 w 716"/>
                  <a:gd name="T17" fmla="*/ 705 h 715"/>
                  <a:gd name="T18" fmla="*/ 387 w 716"/>
                  <a:gd name="T19" fmla="*/ 714 h 715"/>
                  <a:gd name="T20" fmla="*/ 328 w 716"/>
                  <a:gd name="T21" fmla="*/ 714 h 715"/>
                  <a:gd name="T22" fmla="*/ 271 w 716"/>
                  <a:gd name="T23" fmla="*/ 705 h 715"/>
                  <a:gd name="T24" fmla="*/ 218 w 716"/>
                  <a:gd name="T25" fmla="*/ 687 h 715"/>
                  <a:gd name="T26" fmla="*/ 169 w 716"/>
                  <a:gd name="T27" fmla="*/ 661 h 715"/>
                  <a:gd name="T28" fmla="*/ 124 w 716"/>
                  <a:gd name="T29" fmla="*/ 629 h 715"/>
                  <a:gd name="T30" fmla="*/ 86 w 716"/>
                  <a:gd name="T31" fmla="*/ 590 h 715"/>
                  <a:gd name="T32" fmla="*/ 53 w 716"/>
                  <a:gd name="T33" fmla="*/ 546 h 715"/>
                  <a:gd name="T34" fmla="*/ 28 w 716"/>
                  <a:gd name="T35" fmla="*/ 497 h 715"/>
                  <a:gd name="T36" fmla="*/ 10 w 716"/>
                  <a:gd name="T37" fmla="*/ 443 h 715"/>
                  <a:gd name="T38" fmla="*/ 1 w 716"/>
                  <a:gd name="T39" fmla="*/ 387 h 715"/>
                  <a:gd name="T40" fmla="*/ 1 w 716"/>
                  <a:gd name="T41" fmla="*/ 328 h 715"/>
                  <a:gd name="T42" fmla="*/ 10 w 716"/>
                  <a:gd name="T43" fmla="*/ 271 h 715"/>
                  <a:gd name="T44" fmla="*/ 28 w 716"/>
                  <a:gd name="T45" fmla="*/ 218 h 715"/>
                  <a:gd name="T46" fmla="*/ 53 w 716"/>
                  <a:gd name="T47" fmla="*/ 169 h 715"/>
                  <a:gd name="T48" fmla="*/ 86 w 716"/>
                  <a:gd name="T49" fmla="*/ 124 h 715"/>
                  <a:gd name="T50" fmla="*/ 124 w 716"/>
                  <a:gd name="T51" fmla="*/ 86 h 715"/>
                  <a:gd name="T52" fmla="*/ 169 w 716"/>
                  <a:gd name="T53" fmla="*/ 53 h 715"/>
                  <a:gd name="T54" fmla="*/ 218 w 716"/>
                  <a:gd name="T55" fmla="*/ 28 h 715"/>
                  <a:gd name="T56" fmla="*/ 271 w 716"/>
                  <a:gd name="T57" fmla="*/ 10 h 715"/>
                  <a:gd name="T58" fmla="*/ 328 w 716"/>
                  <a:gd name="T59" fmla="*/ 1 h 715"/>
                  <a:gd name="T60" fmla="*/ 387 w 716"/>
                  <a:gd name="T61" fmla="*/ 1 h 715"/>
                  <a:gd name="T62" fmla="*/ 443 w 716"/>
                  <a:gd name="T63" fmla="*/ 10 h 715"/>
                  <a:gd name="T64" fmla="*/ 496 w 716"/>
                  <a:gd name="T65" fmla="*/ 28 h 715"/>
                  <a:gd name="T66" fmla="*/ 546 w 716"/>
                  <a:gd name="T67" fmla="*/ 53 h 715"/>
                  <a:gd name="T68" fmla="*/ 590 w 716"/>
                  <a:gd name="T69" fmla="*/ 86 h 715"/>
                  <a:gd name="T70" fmla="*/ 629 w 716"/>
                  <a:gd name="T71" fmla="*/ 124 h 715"/>
                  <a:gd name="T72" fmla="*/ 661 w 716"/>
                  <a:gd name="T73" fmla="*/ 169 h 715"/>
                  <a:gd name="T74" fmla="*/ 687 w 716"/>
                  <a:gd name="T75" fmla="*/ 218 h 715"/>
                  <a:gd name="T76" fmla="*/ 705 w 716"/>
                  <a:gd name="T77" fmla="*/ 271 h 715"/>
                  <a:gd name="T78" fmla="*/ 714 w 716"/>
                  <a:gd name="T79" fmla="*/ 328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715">
                    <a:moveTo>
                      <a:pt x="715" y="357"/>
                    </a:moveTo>
                    <a:lnTo>
                      <a:pt x="714" y="387"/>
                    </a:lnTo>
                    <a:lnTo>
                      <a:pt x="710" y="415"/>
                    </a:lnTo>
                    <a:lnTo>
                      <a:pt x="705" y="443"/>
                    </a:lnTo>
                    <a:lnTo>
                      <a:pt x="697" y="470"/>
                    </a:lnTo>
                    <a:lnTo>
                      <a:pt x="687" y="497"/>
                    </a:lnTo>
                    <a:lnTo>
                      <a:pt x="675" y="522"/>
                    </a:lnTo>
                    <a:lnTo>
                      <a:pt x="661" y="546"/>
                    </a:lnTo>
                    <a:lnTo>
                      <a:pt x="646" y="569"/>
                    </a:lnTo>
                    <a:lnTo>
                      <a:pt x="629" y="590"/>
                    </a:lnTo>
                    <a:lnTo>
                      <a:pt x="610" y="610"/>
                    </a:lnTo>
                    <a:lnTo>
                      <a:pt x="590" y="629"/>
                    </a:lnTo>
                    <a:lnTo>
                      <a:pt x="569" y="646"/>
                    </a:lnTo>
                    <a:lnTo>
                      <a:pt x="546" y="661"/>
                    </a:lnTo>
                    <a:lnTo>
                      <a:pt x="522" y="675"/>
                    </a:lnTo>
                    <a:lnTo>
                      <a:pt x="496" y="687"/>
                    </a:lnTo>
                    <a:lnTo>
                      <a:pt x="470" y="697"/>
                    </a:lnTo>
                    <a:lnTo>
                      <a:pt x="443" y="705"/>
                    </a:lnTo>
                    <a:lnTo>
                      <a:pt x="415" y="710"/>
                    </a:lnTo>
                    <a:lnTo>
                      <a:pt x="387" y="714"/>
                    </a:lnTo>
                    <a:lnTo>
                      <a:pt x="357" y="715"/>
                    </a:lnTo>
                    <a:lnTo>
                      <a:pt x="328" y="714"/>
                    </a:lnTo>
                    <a:lnTo>
                      <a:pt x="299" y="710"/>
                    </a:lnTo>
                    <a:lnTo>
                      <a:pt x="271" y="705"/>
                    </a:lnTo>
                    <a:lnTo>
                      <a:pt x="244" y="697"/>
                    </a:lnTo>
                    <a:lnTo>
                      <a:pt x="218" y="687"/>
                    </a:lnTo>
                    <a:lnTo>
                      <a:pt x="193" y="675"/>
                    </a:lnTo>
                    <a:lnTo>
                      <a:pt x="169" y="661"/>
                    </a:lnTo>
                    <a:lnTo>
                      <a:pt x="146" y="646"/>
                    </a:lnTo>
                    <a:lnTo>
                      <a:pt x="124" y="629"/>
                    </a:lnTo>
                    <a:lnTo>
                      <a:pt x="104" y="610"/>
                    </a:lnTo>
                    <a:lnTo>
                      <a:pt x="86" y="590"/>
                    </a:lnTo>
                    <a:lnTo>
                      <a:pt x="69" y="569"/>
                    </a:lnTo>
                    <a:lnTo>
                      <a:pt x="53" y="546"/>
                    </a:lnTo>
                    <a:lnTo>
                      <a:pt x="39" y="522"/>
                    </a:lnTo>
                    <a:lnTo>
                      <a:pt x="28" y="497"/>
                    </a:lnTo>
                    <a:lnTo>
                      <a:pt x="18" y="470"/>
                    </a:lnTo>
                    <a:lnTo>
                      <a:pt x="10" y="443"/>
                    </a:lnTo>
                    <a:lnTo>
                      <a:pt x="4" y="415"/>
                    </a:lnTo>
                    <a:lnTo>
                      <a:pt x="1" y="387"/>
                    </a:lnTo>
                    <a:lnTo>
                      <a:pt x="0" y="357"/>
                    </a:lnTo>
                    <a:lnTo>
                      <a:pt x="1" y="328"/>
                    </a:lnTo>
                    <a:lnTo>
                      <a:pt x="4" y="299"/>
                    </a:lnTo>
                    <a:lnTo>
                      <a:pt x="10" y="271"/>
                    </a:lnTo>
                    <a:lnTo>
                      <a:pt x="18" y="244"/>
                    </a:lnTo>
                    <a:lnTo>
                      <a:pt x="28" y="218"/>
                    </a:lnTo>
                    <a:lnTo>
                      <a:pt x="39" y="193"/>
                    </a:lnTo>
                    <a:lnTo>
                      <a:pt x="53" y="169"/>
                    </a:lnTo>
                    <a:lnTo>
                      <a:pt x="69" y="146"/>
                    </a:lnTo>
                    <a:lnTo>
                      <a:pt x="86" y="124"/>
                    </a:lnTo>
                    <a:lnTo>
                      <a:pt x="104" y="104"/>
                    </a:lnTo>
                    <a:lnTo>
                      <a:pt x="124" y="86"/>
                    </a:lnTo>
                    <a:lnTo>
                      <a:pt x="146" y="69"/>
                    </a:lnTo>
                    <a:lnTo>
                      <a:pt x="169" y="53"/>
                    </a:lnTo>
                    <a:lnTo>
                      <a:pt x="193" y="39"/>
                    </a:lnTo>
                    <a:lnTo>
                      <a:pt x="218" y="28"/>
                    </a:lnTo>
                    <a:lnTo>
                      <a:pt x="244" y="18"/>
                    </a:lnTo>
                    <a:lnTo>
                      <a:pt x="271" y="10"/>
                    </a:lnTo>
                    <a:lnTo>
                      <a:pt x="299" y="4"/>
                    </a:lnTo>
                    <a:lnTo>
                      <a:pt x="328" y="1"/>
                    </a:lnTo>
                    <a:lnTo>
                      <a:pt x="357" y="0"/>
                    </a:lnTo>
                    <a:lnTo>
                      <a:pt x="387" y="1"/>
                    </a:lnTo>
                    <a:lnTo>
                      <a:pt x="415" y="4"/>
                    </a:lnTo>
                    <a:lnTo>
                      <a:pt x="443" y="10"/>
                    </a:lnTo>
                    <a:lnTo>
                      <a:pt x="470" y="18"/>
                    </a:lnTo>
                    <a:lnTo>
                      <a:pt x="496" y="28"/>
                    </a:lnTo>
                    <a:lnTo>
                      <a:pt x="522" y="39"/>
                    </a:lnTo>
                    <a:lnTo>
                      <a:pt x="546" y="53"/>
                    </a:lnTo>
                    <a:lnTo>
                      <a:pt x="569" y="69"/>
                    </a:lnTo>
                    <a:lnTo>
                      <a:pt x="590" y="86"/>
                    </a:lnTo>
                    <a:lnTo>
                      <a:pt x="610" y="104"/>
                    </a:lnTo>
                    <a:lnTo>
                      <a:pt x="629" y="124"/>
                    </a:lnTo>
                    <a:lnTo>
                      <a:pt x="646" y="146"/>
                    </a:lnTo>
                    <a:lnTo>
                      <a:pt x="661" y="169"/>
                    </a:lnTo>
                    <a:lnTo>
                      <a:pt x="675" y="193"/>
                    </a:lnTo>
                    <a:lnTo>
                      <a:pt x="687" y="218"/>
                    </a:lnTo>
                    <a:lnTo>
                      <a:pt x="697" y="244"/>
                    </a:lnTo>
                    <a:lnTo>
                      <a:pt x="705" y="271"/>
                    </a:lnTo>
                    <a:lnTo>
                      <a:pt x="710" y="299"/>
                    </a:lnTo>
                    <a:lnTo>
                      <a:pt x="714" y="328"/>
                    </a:lnTo>
                    <a:lnTo>
                      <a:pt x="715" y="357"/>
                    </a:lnTo>
                  </a:path>
                </a:pathLst>
              </a:custGeom>
              <a:noFill/>
              <a:ln w="15240">
                <a:solidFill>
                  <a:srgbClr val="CCCD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AU" dirty="0"/>
              </a:p>
            </p:txBody>
          </p:sp>
          <p:sp>
            <p:nvSpPr>
              <p:cNvPr id="19" name="Freeform 18"/>
              <p:cNvSpPr>
                <a:spLocks/>
              </p:cNvSpPr>
              <p:nvPr/>
            </p:nvSpPr>
            <p:spPr bwMode="auto">
              <a:xfrm>
                <a:off x="201" y="13"/>
                <a:ext cx="716" cy="715"/>
              </a:xfrm>
              <a:custGeom>
                <a:avLst/>
                <a:gdLst>
                  <a:gd name="T0" fmla="*/ 714 w 716"/>
                  <a:gd name="T1" fmla="*/ 387 h 715"/>
                  <a:gd name="T2" fmla="*/ 705 w 716"/>
                  <a:gd name="T3" fmla="*/ 443 h 715"/>
                  <a:gd name="T4" fmla="*/ 687 w 716"/>
                  <a:gd name="T5" fmla="*/ 497 h 715"/>
                  <a:gd name="T6" fmla="*/ 661 w 716"/>
                  <a:gd name="T7" fmla="*/ 546 h 715"/>
                  <a:gd name="T8" fmla="*/ 629 w 716"/>
                  <a:gd name="T9" fmla="*/ 590 h 715"/>
                  <a:gd name="T10" fmla="*/ 590 w 716"/>
                  <a:gd name="T11" fmla="*/ 629 h 715"/>
                  <a:gd name="T12" fmla="*/ 546 w 716"/>
                  <a:gd name="T13" fmla="*/ 661 h 715"/>
                  <a:gd name="T14" fmla="*/ 496 w 716"/>
                  <a:gd name="T15" fmla="*/ 687 h 715"/>
                  <a:gd name="T16" fmla="*/ 443 w 716"/>
                  <a:gd name="T17" fmla="*/ 705 h 715"/>
                  <a:gd name="T18" fmla="*/ 387 w 716"/>
                  <a:gd name="T19" fmla="*/ 714 h 715"/>
                  <a:gd name="T20" fmla="*/ 328 w 716"/>
                  <a:gd name="T21" fmla="*/ 714 h 715"/>
                  <a:gd name="T22" fmla="*/ 271 w 716"/>
                  <a:gd name="T23" fmla="*/ 705 h 715"/>
                  <a:gd name="T24" fmla="*/ 218 w 716"/>
                  <a:gd name="T25" fmla="*/ 687 h 715"/>
                  <a:gd name="T26" fmla="*/ 169 w 716"/>
                  <a:gd name="T27" fmla="*/ 661 h 715"/>
                  <a:gd name="T28" fmla="*/ 124 w 716"/>
                  <a:gd name="T29" fmla="*/ 629 h 715"/>
                  <a:gd name="T30" fmla="*/ 86 w 716"/>
                  <a:gd name="T31" fmla="*/ 590 h 715"/>
                  <a:gd name="T32" fmla="*/ 53 w 716"/>
                  <a:gd name="T33" fmla="*/ 546 h 715"/>
                  <a:gd name="T34" fmla="*/ 28 w 716"/>
                  <a:gd name="T35" fmla="*/ 497 h 715"/>
                  <a:gd name="T36" fmla="*/ 10 w 716"/>
                  <a:gd name="T37" fmla="*/ 443 h 715"/>
                  <a:gd name="T38" fmla="*/ 1 w 716"/>
                  <a:gd name="T39" fmla="*/ 387 h 715"/>
                  <a:gd name="T40" fmla="*/ 1 w 716"/>
                  <a:gd name="T41" fmla="*/ 328 h 715"/>
                  <a:gd name="T42" fmla="*/ 10 w 716"/>
                  <a:gd name="T43" fmla="*/ 271 h 715"/>
                  <a:gd name="T44" fmla="*/ 28 w 716"/>
                  <a:gd name="T45" fmla="*/ 218 h 715"/>
                  <a:gd name="T46" fmla="*/ 53 w 716"/>
                  <a:gd name="T47" fmla="*/ 169 h 715"/>
                  <a:gd name="T48" fmla="*/ 86 w 716"/>
                  <a:gd name="T49" fmla="*/ 124 h 715"/>
                  <a:gd name="T50" fmla="*/ 124 w 716"/>
                  <a:gd name="T51" fmla="*/ 86 h 715"/>
                  <a:gd name="T52" fmla="*/ 169 w 716"/>
                  <a:gd name="T53" fmla="*/ 53 h 715"/>
                  <a:gd name="T54" fmla="*/ 218 w 716"/>
                  <a:gd name="T55" fmla="*/ 28 h 715"/>
                  <a:gd name="T56" fmla="*/ 271 w 716"/>
                  <a:gd name="T57" fmla="*/ 10 h 715"/>
                  <a:gd name="T58" fmla="*/ 328 w 716"/>
                  <a:gd name="T59" fmla="*/ 1 h 715"/>
                  <a:gd name="T60" fmla="*/ 387 w 716"/>
                  <a:gd name="T61" fmla="*/ 1 h 715"/>
                  <a:gd name="T62" fmla="*/ 443 w 716"/>
                  <a:gd name="T63" fmla="*/ 10 h 715"/>
                  <a:gd name="T64" fmla="*/ 496 w 716"/>
                  <a:gd name="T65" fmla="*/ 28 h 715"/>
                  <a:gd name="T66" fmla="*/ 546 w 716"/>
                  <a:gd name="T67" fmla="*/ 53 h 715"/>
                  <a:gd name="T68" fmla="*/ 590 w 716"/>
                  <a:gd name="T69" fmla="*/ 86 h 715"/>
                  <a:gd name="T70" fmla="*/ 629 w 716"/>
                  <a:gd name="T71" fmla="*/ 124 h 715"/>
                  <a:gd name="T72" fmla="*/ 661 w 716"/>
                  <a:gd name="T73" fmla="*/ 169 h 715"/>
                  <a:gd name="T74" fmla="*/ 687 w 716"/>
                  <a:gd name="T75" fmla="*/ 218 h 715"/>
                  <a:gd name="T76" fmla="*/ 705 w 716"/>
                  <a:gd name="T77" fmla="*/ 271 h 715"/>
                  <a:gd name="T78" fmla="*/ 714 w 716"/>
                  <a:gd name="T79" fmla="*/ 328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715">
                    <a:moveTo>
                      <a:pt x="715" y="357"/>
                    </a:moveTo>
                    <a:lnTo>
                      <a:pt x="714" y="387"/>
                    </a:lnTo>
                    <a:lnTo>
                      <a:pt x="710" y="415"/>
                    </a:lnTo>
                    <a:lnTo>
                      <a:pt x="705" y="443"/>
                    </a:lnTo>
                    <a:lnTo>
                      <a:pt x="697" y="470"/>
                    </a:lnTo>
                    <a:lnTo>
                      <a:pt x="687" y="497"/>
                    </a:lnTo>
                    <a:lnTo>
                      <a:pt x="675" y="522"/>
                    </a:lnTo>
                    <a:lnTo>
                      <a:pt x="661" y="546"/>
                    </a:lnTo>
                    <a:lnTo>
                      <a:pt x="646" y="569"/>
                    </a:lnTo>
                    <a:lnTo>
                      <a:pt x="629" y="590"/>
                    </a:lnTo>
                    <a:lnTo>
                      <a:pt x="610" y="610"/>
                    </a:lnTo>
                    <a:lnTo>
                      <a:pt x="590" y="629"/>
                    </a:lnTo>
                    <a:lnTo>
                      <a:pt x="569" y="646"/>
                    </a:lnTo>
                    <a:lnTo>
                      <a:pt x="546" y="661"/>
                    </a:lnTo>
                    <a:lnTo>
                      <a:pt x="522" y="675"/>
                    </a:lnTo>
                    <a:lnTo>
                      <a:pt x="496" y="687"/>
                    </a:lnTo>
                    <a:lnTo>
                      <a:pt x="470" y="697"/>
                    </a:lnTo>
                    <a:lnTo>
                      <a:pt x="443" y="705"/>
                    </a:lnTo>
                    <a:lnTo>
                      <a:pt x="415" y="710"/>
                    </a:lnTo>
                    <a:lnTo>
                      <a:pt x="387" y="714"/>
                    </a:lnTo>
                    <a:lnTo>
                      <a:pt x="357" y="715"/>
                    </a:lnTo>
                    <a:lnTo>
                      <a:pt x="328" y="714"/>
                    </a:lnTo>
                    <a:lnTo>
                      <a:pt x="299" y="710"/>
                    </a:lnTo>
                    <a:lnTo>
                      <a:pt x="271" y="705"/>
                    </a:lnTo>
                    <a:lnTo>
                      <a:pt x="244" y="697"/>
                    </a:lnTo>
                    <a:lnTo>
                      <a:pt x="218" y="687"/>
                    </a:lnTo>
                    <a:lnTo>
                      <a:pt x="193" y="675"/>
                    </a:lnTo>
                    <a:lnTo>
                      <a:pt x="169" y="661"/>
                    </a:lnTo>
                    <a:lnTo>
                      <a:pt x="146" y="646"/>
                    </a:lnTo>
                    <a:lnTo>
                      <a:pt x="124" y="629"/>
                    </a:lnTo>
                    <a:lnTo>
                      <a:pt x="104" y="610"/>
                    </a:lnTo>
                    <a:lnTo>
                      <a:pt x="86" y="590"/>
                    </a:lnTo>
                    <a:lnTo>
                      <a:pt x="69" y="569"/>
                    </a:lnTo>
                    <a:lnTo>
                      <a:pt x="53" y="546"/>
                    </a:lnTo>
                    <a:lnTo>
                      <a:pt x="39" y="522"/>
                    </a:lnTo>
                    <a:lnTo>
                      <a:pt x="28" y="497"/>
                    </a:lnTo>
                    <a:lnTo>
                      <a:pt x="18" y="470"/>
                    </a:lnTo>
                    <a:lnTo>
                      <a:pt x="10" y="443"/>
                    </a:lnTo>
                    <a:lnTo>
                      <a:pt x="4" y="415"/>
                    </a:lnTo>
                    <a:lnTo>
                      <a:pt x="1" y="387"/>
                    </a:lnTo>
                    <a:lnTo>
                      <a:pt x="0" y="357"/>
                    </a:lnTo>
                    <a:lnTo>
                      <a:pt x="1" y="328"/>
                    </a:lnTo>
                    <a:lnTo>
                      <a:pt x="4" y="299"/>
                    </a:lnTo>
                    <a:lnTo>
                      <a:pt x="10" y="271"/>
                    </a:lnTo>
                    <a:lnTo>
                      <a:pt x="18" y="244"/>
                    </a:lnTo>
                    <a:lnTo>
                      <a:pt x="28" y="218"/>
                    </a:lnTo>
                    <a:lnTo>
                      <a:pt x="39" y="193"/>
                    </a:lnTo>
                    <a:lnTo>
                      <a:pt x="53" y="169"/>
                    </a:lnTo>
                    <a:lnTo>
                      <a:pt x="69" y="146"/>
                    </a:lnTo>
                    <a:lnTo>
                      <a:pt x="86" y="124"/>
                    </a:lnTo>
                    <a:lnTo>
                      <a:pt x="104" y="104"/>
                    </a:lnTo>
                    <a:lnTo>
                      <a:pt x="124" y="86"/>
                    </a:lnTo>
                    <a:lnTo>
                      <a:pt x="146" y="69"/>
                    </a:lnTo>
                    <a:lnTo>
                      <a:pt x="169" y="53"/>
                    </a:lnTo>
                    <a:lnTo>
                      <a:pt x="193" y="39"/>
                    </a:lnTo>
                    <a:lnTo>
                      <a:pt x="218" y="28"/>
                    </a:lnTo>
                    <a:lnTo>
                      <a:pt x="244" y="18"/>
                    </a:lnTo>
                    <a:lnTo>
                      <a:pt x="271" y="10"/>
                    </a:lnTo>
                    <a:lnTo>
                      <a:pt x="299" y="4"/>
                    </a:lnTo>
                    <a:lnTo>
                      <a:pt x="328" y="1"/>
                    </a:lnTo>
                    <a:lnTo>
                      <a:pt x="357" y="0"/>
                    </a:lnTo>
                    <a:lnTo>
                      <a:pt x="387" y="1"/>
                    </a:lnTo>
                    <a:lnTo>
                      <a:pt x="415" y="4"/>
                    </a:lnTo>
                    <a:lnTo>
                      <a:pt x="443" y="10"/>
                    </a:lnTo>
                    <a:lnTo>
                      <a:pt x="470" y="18"/>
                    </a:lnTo>
                    <a:lnTo>
                      <a:pt x="496" y="28"/>
                    </a:lnTo>
                    <a:lnTo>
                      <a:pt x="522" y="39"/>
                    </a:lnTo>
                    <a:lnTo>
                      <a:pt x="546" y="53"/>
                    </a:lnTo>
                    <a:lnTo>
                      <a:pt x="569" y="69"/>
                    </a:lnTo>
                    <a:lnTo>
                      <a:pt x="590" y="86"/>
                    </a:lnTo>
                    <a:lnTo>
                      <a:pt x="610" y="104"/>
                    </a:lnTo>
                    <a:lnTo>
                      <a:pt x="629" y="124"/>
                    </a:lnTo>
                    <a:lnTo>
                      <a:pt x="646" y="146"/>
                    </a:lnTo>
                    <a:lnTo>
                      <a:pt x="661" y="169"/>
                    </a:lnTo>
                    <a:lnTo>
                      <a:pt x="675" y="193"/>
                    </a:lnTo>
                    <a:lnTo>
                      <a:pt x="687" y="218"/>
                    </a:lnTo>
                    <a:lnTo>
                      <a:pt x="697" y="244"/>
                    </a:lnTo>
                    <a:lnTo>
                      <a:pt x="705" y="271"/>
                    </a:lnTo>
                    <a:lnTo>
                      <a:pt x="710" y="299"/>
                    </a:lnTo>
                    <a:lnTo>
                      <a:pt x="714" y="328"/>
                    </a:lnTo>
                    <a:lnTo>
                      <a:pt x="715" y="357"/>
                    </a:lnTo>
                    <a:close/>
                  </a:path>
                </a:pathLst>
              </a:custGeom>
              <a:noFill/>
              <a:ln w="15240">
                <a:solidFill>
                  <a:srgbClr val="CCCD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AU" dirty="0"/>
              </a:p>
            </p:txBody>
          </p:sp>
          <p:sp>
            <p:nvSpPr>
              <p:cNvPr id="20" name="Freeform 19"/>
              <p:cNvSpPr>
                <a:spLocks/>
              </p:cNvSpPr>
              <p:nvPr/>
            </p:nvSpPr>
            <p:spPr bwMode="auto">
              <a:xfrm>
                <a:off x="430" y="114"/>
                <a:ext cx="479" cy="185"/>
              </a:xfrm>
              <a:custGeom>
                <a:avLst/>
                <a:gdLst>
                  <a:gd name="T0" fmla="*/ 378 w 479"/>
                  <a:gd name="T1" fmla="*/ 0 h 185"/>
                  <a:gd name="T2" fmla="*/ 0 w 479"/>
                  <a:gd name="T3" fmla="*/ 0 h 185"/>
                  <a:gd name="T4" fmla="*/ 9 w 479"/>
                  <a:gd name="T5" fmla="*/ 15 h 185"/>
                  <a:gd name="T6" fmla="*/ 21 w 479"/>
                  <a:gd name="T7" fmla="*/ 31 h 185"/>
                  <a:gd name="T8" fmla="*/ 34 w 479"/>
                  <a:gd name="T9" fmla="*/ 47 h 185"/>
                  <a:gd name="T10" fmla="*/ 50 w 479"/>
                  <a:gd name="T11" fmla="*/ 62 h 185"/>
                  <a:gd name="T12" fmla="*/ 67 w 479"/>
                  <a:gd name="T13" fmla="*/ 77 h 185"/>
                  <a:gd name="T14" fmla="*/ 86 w 479"/>
                  <a:gd name="T15" fmla="*/ 91 h 185"/>
                  <a:gd name="T16" fmla="*/ 106 w 479"/>
                  <a:gd name="T17" fmla="*/ 105 h 185"/>
                  <a:gd name="T18" fmla="*/ 128 w 479"/>
                  <a:gd name="T19" fmla="*/ 118 h 185"/>
                  <a:gd name="T20" fmla="*/ 151 w 479"/>
                  <a:gd name="T21" fmla="*/ 130 h 185"/>
                  <a:gd name="T22" fmla="*/ 176 w 479"/>
                  <a:gd name="T23" fmla="*/ 141 h 185"/>
                  <a:gd name="T24" fmla="*/ 202 w 479"/>
                  <a:gd name="T25" fmla="*/ 151 h 185"/>
                  <a:gd name="T26" fmla="*/ 229 w 479"/>
                  <a:gd name="T27" fmla="*/ 160 h 185"/>
                  <a:gd name="T28" fmla="*/ 257 w 479"/>
                  <a:gd name="T29" fmla="*/ 168 h 185"/>
                  <a:gd name="T30" fmla="*/ 286 w 479"/>
                  <a:gd name="T31" fmla="*/ 175 h 185"/>
                  <a:gd name="T32" fmla="*/ 316 w 479"/>
                  <a:gd name="T33" fmla="*/ 179 h 185"/>
                  <a:gd name="T34" fmla="*/ 347 w 479"/>
                  <a:gd name="T35" fmla="*/ 183 h 185"/>
                  <a:gd name="T36" fmla="*/ 379 w 479"/>
                  <a:gd name="T37" fmla="*/ 184 h 185"/>
                  <a:gd name="T38" fmla="*/ 411 w 479"/>
                  <a:gd name="T39" fmla="*/ 184 h 185"/>
                  <a:gd name="T40" fmla="*/ 444 w 479"/>
                  <a:gd name="T41" fmla="*/ 182 h 185"/>
                  <a:gd name="T42" fmla="*/ 478 w 479"/>
                  <a:gd name="T43" fmla="*/ 178 h 185"/>
                  <a:gd name="T44" fmla="*/ 472 w 479"/>
                  <a:gd name="T45" fmla="*/ 158 h 185"/>
                  <a:gd name="T46" fmla="*/ 466 w 479"/>
                  <a:gd name="T47" fmla="*/ 137 h 185"/>
                  <a:gd name="T48" fmla="*/ 458 w 479"/>
                  <a:gd name="T49" fmla="*/ 118 h 185"/>
                  <a:gd name="T50" fmla="*/ 450 w 479"/>
                  <a:gd name="T51" fmla="*/ 99 h 185"/>
                  <a:gd name="T52" fmla="*/ 440 w 479"/>
                  <a:gd name="T53" fmla="*/ 80 h 185"/>
                  <a:gd name="T54" fmla="*/ 429 w 479"/>
                  <a:gd name="T55" fmla="*/ 63 h 185"/>
                  <a:gd name="T56" fmla="*/ 418 w 479"/>
                  <a:gd name="T57" fmla="*/ 45 h 185"/>
                  <a:gd name="T58" fmla="*/ 405 w 479"/>
                  <a:gd name="T59" fmla="*/ 29 h 185"/>
                  <a:gd name="T60" fmla="*/ 391 w 479"/>
                  <a:gd name="T61" fmla="*/ 13 h 185"/>
                  <a:gd name="T62" fmla="*/ 378 w 479"/>
                  <a:gd name="T6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9" h="185">
                    <a:moveTo>
                      <a:pt x="378" y="0"/>
                    </a:moveTo>
                    <a:lnTo>
                      <a:pt x="0" y="0"/>
                    </a:lnTo>
                    <a:lnTo>
                      <a:pt x="9" y="15"/>
                    </a:lnTo>
                    <a:lnTo>
                      <a:pt x="21" y="31"/>
                    </a:lnTo>
                    <a:lnTo>
                      <a:pt x="34" y="47"/>
                    </a:lnTo>
                    <a:lnTo>
                      <a:pt x="50" y="62"/>
                    </a:lnTo>
                    <a:lnTo>
                      <a:pt x="67" y="77"/>
                    </a:lnTo>
                    <a:lnTo>
                      <a:pt x="86" y="91"/>
                    </a:lnTo>
                    <a:lnTo>
                      <a:pt x="106" y="105"/>
                    </a:lnTo>
                    <a:lnTo>
                      <a:pt x="128" y="118"/>
                    </a:lnTo>
                    <a:lnTo>
                      <a:pt x="151" y="130"/>
                    </a:lnTo>
                    <a:lnTo>
                      <a:pt x="176" y="141"/>
                    </a:lnTo>
                    <a:lnTo>
                      <a:pt x="202" y="151"/>
                    </a:lnTo>
                    <a:lnTo>
                      <a:pt x="229" y="160"/>
                    </a:lnTo>
                    <a:lnTo>
                      <a:pt x="257" y="168"/>
                    </a:lnTo>
                    <a:lnTo>
                      <a:pt x="286" y="175"/>
                    </a:lnTo>
                    <a:lnTo>
                      <a:pt x="316" y="179"/>
                    </a:lnTo>
                    <a:lnTo>
                      <a:pt x="347" y="183"/>
                    </a:lnTo>
                    <a:lnTo>
                      <a:pt x="379" y="184"/>
                    </a:lnTo>
                    <a:lnTo>
                      <a:pt x="411" y="184"/>
                    </a:lnTo>
                    <a:lnTo>
                      <a:pt x="444" y="182"/>
                    </a:lnTo>
                    <a:lnTo>
                      <a:pt x="478" y="178"/>
                    </a:lnTo>
                    <a:lnTo>
                      <a:pt x="472" y="158"/>
                    </a:lnTo>
                    <a:lnTo>
                      <a:pt x="466" y="137"/>
                    </a:lnTo>
                    <a:lnTo>
                      <a:pt x="458" y="118"/>
                    </a:lnTo>
                    <a:lnTo>
                      <a:pt x="450" y="99"/>
                    </a:lnTo>
                    <a:lnTo>
                      <a:pt x="440" y="80"/>
                    </a:lnTo>
                    <a:lnTo>
                      <a:pt x="429" y="63"/>
                    </a:lnTo>
                    <a:lnTo>
                      <a:pt x="418" y="45"/>
                    </a:lnTo>
                    <a:lnTo>
                      <a:pt x="405" y="29"/>
                    </a:lnTo>
                    <a:lnTo>
                      <a:pt x="391" y="13"/>
                    </a:lnTo>
                    <a:lnTo>
                      <a:pt x="378" y="0"/>
                    </a:lnTo>
                  </a:path>
                </a:pathLst>
              </a:custGeom>
              <a:solidFill>
                <a:srgbClr val="00758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sp>
            <p:nvSpPr>
              <p:cNvPr id="21" name="Freeform 20"/>
              <p:cNvSpPr>
                <a:spLocks/>
              </p:cNvSpPr>
              <p:nvPr/>
            </p:nvSpPr>
            <p:spPr bwMode="auto">
              <a:xfrm>
                <a:off x="217" y="13"/>
                <a:ext cx="592" cy="253"/>
              </a:xfrm>
              <a:custGeom>
                <a:avLst/>
                <a:gdLst>
                  <a:gd name="T0" fmla="*/ 343 w 592"/>
                  <a:gd name="T1" fmla="*/ 0 h 253"/>
                  <a:gd name="T2" fmla="*/ 332 w 592"/>
                  <a:gd name="T3" fmla="*/ 0 h 253"/>
                  <a:gd name="T4" fmla="*/ 309 w 592"/>
                  <a:gd name="T5" fmla="*/ 1 h 253"/>
                  <a:gd name="T6" fmla="*/ 286 w 592"/>
                  <a:gd name="T7" fmla="*/ 4 h 253"/>
                  <a:gd name="T8" fmla="*/ 263 w 592"/>
                  <a:gd name="T9" fmla="*/ 8 h 253"/>
                  <a:gd name="T10" fmla="*/ 241 w 592"/>
                  <a:gd name="T11" fmla="*/ 14 h 253"/>
                  <a:gd name="T12" fmla="*/ 220 w 592"/>
                  <a:gd name="T13" fmla="*/ 21 h 253"/>
                  <a:gd name="T14" fmla="*/ 199 w 592"/>
                  <a:gd name="T15" fmla="*/ 29 h 253"/>
                  <a:gd name="T16" fmla="*/ 179 w 592"/>
                  <a:gd name="T17" fmla="*/ 38 h 253"/>
                  <a:gd name="T18" fmla="*/ 160 w 592"/>
                  <a:gd name="T19" fmla="*/ 49 h 253"/>
                  <a:gd name="T20" fmla="*/ 141 w 592"/>
                  <a:gd name="T21" fmla="*/ 61 h 253"/>
                  <a:gd name="T22" fmla="*/ 123 w 592"/>
                  <a:gd name="T23" fmla="*/ 74 h 253"/>
                  <a:gd name="T24" fmla="*/ 106 w 592"/>
                  <a:gd name="T25" fmla="*/ 88 h 253"/>
                  <a:gd name="T26" fmla="*/ 90 w 592"/>
                  <a:gd name="T27" fmla="*/ 103 h 253"/>
                  <a:gd name="T28" fmla="*/ 75 w 592"/>
                  <a:gd name="T29" fmla="*/ 118 h 253"/>
                  <a:gd name="T30" fmla="*/ 61 w 592"/>
                  <a:gd name="T31" fmla="*/ 135 h 253"/>
                  <a:gd name="T32" fmla="*/ 48 w 592"/>
                  <a:gd name="T33" fmla="*/ 153 h 253"/>
                  <a:gd name="T34" fmla="*/ 36 w 592"/>
                  <a:gd name="T35" fmla="*/ 171 h 253"/>
                  <a:gd name="T36" fmla="*/ 25 w 592"/>
                  <a:gd name="T37" fmla="*/ 191 h 253"/>
                  <a:gd name="T38" fmla="*/ 15 w 592"/>
                  <a:gd name="T39" fmla="*/ 211 h 253"/>
                  <a:gd name="T40" fmla="*/ 7 w 592"/>
                  <a:gd name="T41" fmla="*/ 231 h 253"/>
                  <a:gd name="T42" fmla="*/ 0 w 592"/>
                  <a:gd name="T43" fmla="*/ 252 h 253"/>
                  <a:gd name="T44" fmla="*/ 22 w 592"/>
                  <a:gd name="T45" fmla="*/ 246 h 253"/>
                  <a:gd name="T46" fmla="*/ 43 w 592"/>
                  <a:gd name="T47" fmla="*/ 239 h 253"/>
                  <a:gd name="T48" fmla="*/ 64 w 592"/>
                  <a:gd name="T49" fmla="*/ 231 h 253"/>
                  <a:gd name="T50" fmla="*/ 83 w 592"/>
                  <a:gd name="T51" fmla="*/ 222 h 253"/>
                  <a:gd name="T52" fmla="*/ 102 w 592"/>
                  <a:gd name="T53" fmla="*/ 212 h 253"/>
                  <a:gd name="T54" fmla="*/ 120 w 592"/>
                  <a:gd name="T55" fmla="*/ 202 h 253"/>
                  <a:gd name="T56" fmla="*/ 137 w 592"/>
                  <a:gd name="T57" fmla="*/ 190 h 253"/>
                  <a:gd name="T58" fmla="*/ 152 w 592"/>
                  <a:gd name="T59" fmla="*/ 178 h 253"/>
                  <a:gd name="T60" fmla="*/ 167 w 592"/>
                  <a:gd name="T61" fmla="*/ 164 h 253"/>
                  <a:gd name="T62" fmla="*/ 180 w 592"/>
                  <a:gd name="T63" fmla="*/ 150 h 253"/>
                  <a:gd name="T64" fmla="*/ 192 w 592"/>
                  <a:gd name="T65" fmla="*/ 135 h 253"/>
                  <a:gd name="T66" fmla="*/ 203 w 592"/>
                  <a:gd name="T67" fmla="*/ 118 h 253"/>
                  <a:gd name="T68" fmla="*/ 213 w 592"/>
                  <a:gd name="T69" fmla="*/ 101 h 253"/>
                  <a:gd name="T70" fmla="*/ 591 w 592"/>
                  <a:gd name="T71" fmla="*/ 101 h 253"/>
                  <a:gd name="T72" fmla="*/ 590 w 592"/>
                  <a:gd name="T73" fmla="*/ 100 h 253"/>
                  <a:gd name="T74" fmla="*/ 575 w 592"/>
                  <a:gd name="T75" fmla="*/ 86 h 253"/>
                  <a:gd name="T76" fmla="*/ 559 w 592"/>
                  <a:gd name="T77" fmla="*/ 73 h 253"/>
                  <a:gd name="T78" fmla="*/ 542 w 592"/>
                  <a:gd name="T79" fmla="*/ 61 h 253"/>
                  <a:gd name="T80" fmla="*/ 525 w 592"/>
                  <a:gd name="T81" fmla="*/ 50 h 253"/>
                  <a:gd name="T82" fmla="*/ 506 w 592"/>
                  <a:gd name="T83" fmla="*/ 40 h 253"/>
                  <a:gd name="T84" fmla="*/ 488 w 592"/>
                  <a:gd name="T85" fmla="*/ 31 h 253"/>
                  <a:gd name="T86" fmla="*/ 468 w 592"/>
                  <a:gd name="T87" fmla="*/ 23 h 253"/>
                  <a:gd name="T88" fmla="*/ 461 w 592"/>
                  <a:gd name="T89" fmla="*/ 20 h 253"/>
                  <a:gd name="T90" fmla="*/ 443 w 592"/>
                  <a:gd name="T91" fmla="*/ 14 h 253"/>
                  <a:gd name="T92" fmla="*/ 423 w 592"/>
                  <a:gd name="T93" fmla="*/ 9 h 253"/>
                  <a:gd name="T94" fmla="*/ 404 w 592"/>
                  <a:gd name="T95" fmla="*/ 5 h 253"/>
                  <a:gd name="T96" fmla="*/ 384 w 592"/>
                  <a:gd name="T97" fmla="*/ 2 h 253"/>
                  <a:gd name="T98" fmla="*/ 364 w 592"/>
                  <a:gd name="T99" fmla="*/ 0 h 253"/>
                  <a:gd name="T100" fmla="*/ 343 w 592"/>
                  <a:gd name="T101"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92" h="253">
                    <a:moveTo>
                      <a:pt x="343" y="0"/>
                    </a:moveTo>
                    <a:lnTo>
                      <a:pt x="332" y="0"/>
                    </a:lnTo>
                    <a:lnTo>
                      <a:pt x="309" y="1"/>
                    </a:lnTo>
                    <a:lnTo>
                      <a:pt x="286" y="4"/>
                    </a:lnTo>
                    <a:lnTo>
                      <a:pt x="263" y="8"/>
                    </a:lnTo>
                    <a:lnTo>
                      <a:pt x="241" y="14"/>
                    </a:lnTo>
                    <a:lnTo>
                      <a:pt x="220" y="21"/>
                    </a:lnTo>
                    <a:lnTo>
                      <a:pt x="199" y="29"/>
                    </a:lnTo>
                    <a:lnTo>
                      <a:pt x="179" y="38"/>
                    </a:lnTo>
                    <a:lnTo>
                      <a:pt x="160" y="49"/>
                    </a:lnTo>
                    <a:lnTo>
                      <a:pt x="141" y="61"/>
                    </a:lnTo>
                    <a:lnTo>
                      <a:pt x="123" y="74"/>
                    </a:lnTo>
                    <a:lnTo>
                      <a:pt x="106" y="88"/>
                    </a:lnTo>
                    <a:lnTo>
                      <a:pt x="90" y="103"/>
                    </a:lnTo>
                    <a:lnTo>
                      <a:pt x="75" y="118"/>
                    </a:lnTo>
                    <a:lnTo>
                      <a:pt x="61" y="135"/>
                    </a:lnTo>
                    <a:lnTo>
                      <a:pt x="48" y="153"/>
                    </a:lnTo>
                    <a:lnTo>
                      <a:pt x="36" y="171"/>
                    </a:lnTo>
                    <a:lnTo>
                      <a:pt x="25" y="191"/>
                    </a:lnTo>
                    <a:lnTo>
                      <a:pt x="15" y="211"/>
                    </a:lnTo>
                    <a:lnTo>
                      <a:pt x="7" y="231"/>
                    </a:lnTo>
                    <a:lnTo>
                      <a:pt x="0" y="252"/>
                    </a:lnTo>
                    <a:lnTo>
                      <a:pt x="22" y="246"/>
                    </a:lnTo>
                    <a:lnTo>
                      <a:pt x="43" y="239"/>
                    </a:lnTo>
                    <a:lnTo>
                      <a:pt x="64" y="231"/>
                    </a:lnTo>
                    <a:lnTo>
                      <a:pt x="83" y="222"/>
                    </a:lnTo>
                    <a:lnTo>
                      <a:pt x="102" y="212"/>
                    </a:lnTo>
                    <a:lnTo>
                      <a:pt x="120" y="202"/>
                    </a:lnTo>
                    <a:lnTo>
                      <a:pt x="137" y="190"/>
                    </a:lnTo>
                    <a:lnTo>
                      <a:pt x="152" y="178"/>
                    </a:lnTo>
                    <a:lnTo>
                      <a:pt x="167" y="164"/>
                    </a:lnTo>
                    <a:lnTo>
                      <a:pt x="180" y="150"/>
                    </a:lnTo>
                    <a:lnTo>
                      <a:pt x="192" y="135"/>
                    </a:lnTo>
                    <a:lnTo>
                      <a:pt x="203" y="118"/>
                    </a:lnTo>
                    <a:lnTo>
                      <a:pt x="213" y="101"/>
                    </a:lnTo>
                    <a:lnTo>
                      <a:pt x="591" y="101"/>
                    </a:lnTo>
                    <a:lnTo>
                      <a:pt x="590" y="100"/>
                    </a:lnTo>
                    <a:lnTo>
                      <a:pt x="575" y="86"/>
                    </a:lnTo>
                    <a:lnTo>
                      <a:pt x="559" y="73"/>
                    </a:lnTo>
                    <a:lnTo>
                      <a:pt x="542" y="61"/>
                    </a:lnTo>
                    <a:lnTo>
                      <a:pt x="525" y="50"/>
                    </a:lnTo>
                    <a:lnTo>
                      <a:pt x="506" y="40"/>
                    </a:lnTo>
                    <a:lnTo>
                      <a:pt x="488" y="31"/>
                    </a:lnTo>
                    <a:lnTo>
                      <a:pt x="468" y="23"/>
                    </a:lnTo>
                    <a:lnTo>
                      <a:pt x="461" y="20"/>
                    </a:lnTo>
                    <a:lnTo>
                      <a:pt x="443" y="14"/>
                    </a:lnTo>
                    <a:lnTo>
                      <a:pt x="423" y="9"/>
                    </a:lnTo>
                    <a:lnTo>
                      <a:pt x="404" y="5"/>
                    </a:lnTo>
                    <a:lnTo>
                      <a:pt x="384" y="2"/>
                    </a:lnTo>
                    <a:lnTo>
                      <a:pt x="364" y="0"/>
                    </a:lnTo>
                    <a:lnTo>
                      <a:pt x="343" y="0"/>
                    </a:lnTo>
                  </a:path>
                </a:pathLst>
              </a:custGeom>
              <a:solidFill>
                <a:srgbClr val="00758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sp>
            <p:nvSpPr>
              <p:cNvPr id="22" name="Freeform 21"/>
              <p:cNvSpPr>
                <a:spLocks/>
              </p:cNvSpPr>
              <p:nvPr/>
            </p:nvSpPr>
            <p:spPr bwMode="auto">
              <a:xfrm>
                <a:off x="217" y="13"/>
                <a:ext cx="692" cy="286"/>
              </a:xfrm>
              <a:custGeom>
                <a:avLst/>
                <a:gdLst>
                  <a:gd name="T0" fmla="*/ 443 w 692"/>
                  <a:gd name="T1" fmla="*/ 14 h 286"/>
                  <a:gd name="T2" fmla="*/ 404 w 692"/>
                  <a:gd name="T3" fmla="*/ 5 h 286"/>
                  <a:gd name="T4" fmla="*/ 364 w 692"/>
                  <a:gd name="T5" fmla="*/ 0 h 286"/>
                  <a:gd name="T6" fmla="*/ 338 w 692"/>
                  <a:gd name="T7" fmla="*/ 0 h 286"/>
                  <a:gd name="T8" fmla="*/ 333 w 692"/>
                  <a:gd name="T9" fmla="*/ 0 h 286"/>
                  <a:gd name="T10" fmla="*/ 332 w 692"/>
                  <a:gd name="T11" fmla="*/ 0 h 286"/>
                  <a:gd name="T12" fmla="*/ 309 w 692"/>
                  <a:gd name="T13" fmla="*/ 1 h 286"/>
                  <a:gd name="T14" fmla="*/ 263 w 692"/>
                  <a:gd name="T15" fmla="*/ 8 h 286"/>
                  <a:gd name="T16" fmla="*/ 220 w 692"/>
                  <a:gd name="T17" fmla="*/ 21 h 286"/>
                  <a:gd name="T18" fmla="*/ 179 w 692"/>
                  <a:gd name="T19" fmla="*/ 38 h 286"/>
                  <a:gd name="T20" fmla="*/ 141 w 692"/>
                  <a:gd name="T21" fmla="*/ 61 h 286"/>
                  <a:gd name="T22" fmla="*/ 106 w 692"/>
                  <a:gd name="T23" fmla="*/ 88 h 286"/>
                  <a:gd name="T24" fmla="*/ 75 w 692"/>
                  <a:gd name="T25" fmla="*/ 118 h 286"/>
                  <a:gd name="T26" fmla="*/ 48 w 692"/>
                  <a:gd name="T27" fmla="*/ 153 h 286"/>
                  <a:gd name="T28" fmla="*/ 25 w 692"/>
                  <a:gd name="T29" fmla="*/ 191 h 286"/>
                  <a:gd name="T30" fmla="*/ 7 w 692"/>
                  <a:gd name="T31" fmla="*/ 231 h 286"/>
                  <a:gd name="T32" fmla="*/ 22 w 692"/>
                  <a:gd name="T33" fmla="*/ 246 h 286"/>
                  <a:gd name="T34" fmla="*/ 64 w 692"/>
                  <a:gd name="T35" fmla="*/ 231 h 286"/>
                  <a:gd name="T36" fmla="*/ 102 w 692"/>
                  <a:gd name="T37" fmla="*/ 212 h 286"/>
                  <a:gd name="T38" fmla="*/ 137 w 692"/>
                  <a:gd name="T39" fmla="*/ 190 h 286"/>
                  <a:gd name="T40" fmla="*/ 167 w 692"/>
                  <a:gd name="T41" fmla="*/ 165 h 286"/>
                  <a:gd name="T42" fmla="*/ 192 w 692"/>
                  <a:gd name="T43" fmla="*/ 135 h 286"/>
                  <a:gd name="T44" fmla="*/ 213 w 692"/>
                  <a:gd name="T45" fmla="*/ 101 h 286"/>
                  <a:gd name="T46" fmla="*/ 234 w 692"/>
                  <a:gd name="T47" fmla="*/ 133 h 286"/>
                  <a:gd name="T48" fmla="*/ 263 w 692"/>
                  <a:gd name="T49" fmla="*/ 164 h 286"/>
                  <a:gd name="T50" fmla="*/ 299 w 692"/>
                  <a:gd name="T51" fmla="*/ 193 h 286"/>
                  <a:gd name="T52" fmla="*/ 341 w 692"/>
                  <a:gd name="T53" fmla="*/ 220 h 286"/>
                  <a:gd name="T54" fmla="*/ 389 w 692"/>
                  <a:gd name="T55" fmla="*/ 243 h 286"/>
                  <a:gd name="T56" fmla="*/ 442 w 692"/>
                  <a:gd name="T57" fmla="*/ 262 h 286"/>
                  <a:gd name="T58" fmla="*/ 499 w 692"/>
                  <a:gd name="T59" fmla="*/ 276 h 286"/>
                  <a:gd name="T60" fmla="*/ 560 w 692"/>
                  <a:gd name="T61" fmla="*/ 284 h 286"/>
                  <a:gd name="T62" fmla="*/ 624 w 692"/>
                  <a:gd name="T63" fmla="*/ 286 h 286"/>
                  <a:gd name="T64" fmla="*/ 691 w 692"/>
                  <a:gd name="T65" fmla="*/ 280 h 286"/>
                  <a:gd name="T66" fmla="*/ 679 w 692"/>
                  <a:gd name="T67" fmla="*/ 239 h 286"/>
                  <a:gd name="T68" fmla="*/ 663 w 692"/>
                  <a:gd name="T69" fmla="*/ 200 h 286"/>
                  <a:gd name="T70" fmla="*/ 643 w 692"/>
                  <a:gd name="T71" fmla="*/ 164 h 286"/>
                  <a:gd name="T72" fmla="*/ 618 w 692"/>
                  <a:gd name="T73" fmla="*/ 131 h 286"/>
                  <a:gd name="T74" fmla="*/ 590 w 692"/>
                  <a:gd name="T75" fmla="*/ 100 h 286"/>
                  <a:gd name="T76" fmla="*/ 559 w 692"/>
                  <a:gd name="T77" fmla="*/ 73 h 286"/>
                  <a:gd name="T78" fmla="*/ 525 w 692"/>
                  <a:gd name="T79" fmla="*/ 50 h 286"/>
                  <a:gd name="T80" fmla="*/ 488 w 692"/>
                  <a:gd name="T81" fmla="*/ 31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2" h="286">
                    <a:moveTo>
                      <a:pt x="461" y="20"/>
                    </a:moveTo>
                    <a:lnTo>
                      <a:pt x="443" y="14"/>
                    </a:lnTo>
                    <a:lnTo>
                      <a:pt x="423" y="9"/>
                    </a:lnTo>
                    <a:lnTo>
                      <a:pt x="404" y="5"/>
                    </a:lnTo>
                    <a:lnTo>
                      <a:pt x="384" y="2"/>
                    </a:lnTo>
                    <a:lnTo>
                      <a:pt x="364" y="0"/>
                    </a:lnTo>
                    <a:lnTo>
                      <a:pt x="343" y="0"/>
                    </a:lnTo>
                    <a:lnTo>
                      <a:pt x="338" y="0"/>
                    </a:lnTo>
                    <a:lnTo>
                      <a:pt x="335" y="0"/>
                    </a:lnTo>
                    <a:lnTo>
                      <a:pt x="333" y="0"/>
                    </a:lnTo>
                    <a:lnTo>
                      <a:pt x="333" y="0"/>
                    </a:lnTo>
                    <a:lnTo>
                      <a:pt x="332" y="0"/>
                    </a:lnTo>
                    <a:lnTo>
                      <a:pt x="332" y="0"/>
                    </a:lnTo>
                    <a:lnTo>
                      <a:pt x="309" y="1"/>
                    </a:lnTo>
                    <a:lnTo>
                      <a:pt x="286" y="4"/>
                    </a:lnTo>
                    <a:lnTo>
                      <a:pt x="263" y="8"/>
                    </a:lnTo>
                    <a:lnTo>
                      <a:pt x="241" y="14"/>
                    </a:lnTo>
                    <a:lnTo>
                      <a:pt x="220" y="21"/>
                    </a:lnTo>
                    <a:lnTo>
                      <a:pt x="199" y="29"/>
                    </a:lnTo>
                    <a:lnTo>
                      <a:pt x="179" y="38"/>
                    </a:lnTo>
                    <a:lnTo>
                      <a:pt x="160" y="49"/>
                    </a:lnTo>
                    <a:lnTo>
                      <a:pt x="141" y="61"/>
                    </a:lnTo>
                    <a:lnTo>
                      <a:pt x="123" y="74"/>
                    </a:lnTo>
                    <a:lnTo>
                      <a:pt x="106" y="88"/>
                    </a:lnTo>
                    <a:lnTo>
                      <a:pt x="90" y="103"/>
                    </a:lnTo>
                    <a:lnTo>
                      <a:pt x="75" y="118"/>
                    </a:lnTo>
                    <a:lnTo>
                      <a:pt x="61" y="135"/>
                    </a:lnTo>
                    <a:lnTo>
                      <a:pt x="48" y="153"/>
                    </a:lnTo>
                    <a:lnTo>
                      <a:pt x="36" y="171"/>
                    </a:lnTo>
                    <a:lnTo>
                      <a:pt x="25" y="191"/>
                    </a:lnTo>
                    <a:lnTo>
                      <a:pt x="15" y="211"/>
                    </a:lnTo>
                    <a:lnTo>
                      <a:pt x="7" y="231"/>
                    </a:lnTo>
                    <a:lnTo>
                      <a:pt x="0" y="252"/>
                    </a:lnTo>
                    <a:lnTo>
                      <a:pt x="22" y="246"/>
                    </a:lnTo>
                    <a:lnTo>
                      <a:pt x="43" y="239"/>
                    </a:lnTo>
                    <a:lnTo>
                      <a:pt x="64" y="231"/>
                    </a:lnTo>
                    <a:lnTo>
                      <a:pt x="83" y="222"/>
                    </a:lnTo>
                    <a:lnTo>
                      <a:pt x="102" y="212"/>
                    </a:lnTo>
                    <a:lnTo>
                      <a:pt x="120" y="202"/>
                    </a:lnTo>
                    <a:lnTo>
                      <a:pt x="137" y="190"/>
                    </a:lnTo>
                    <a:lnTo>
                      <a:pt x="152" y="178"/>
                    </a:lnTo>
                    <a:lnTo>
                      <a:pt x="167" y="165"/>
                    </a:lnTo>
                    <a:lnTo>
                      <a:pt x="180" y="150"/>
                    </a:lnTo>
                    <a:lnTo>
                      <a:pt x="192" y="135"/>
                    </a:lnTo>
                    <a:lnTo>
                      <a:pt x="203" y="118"/>
                    </a:lnTo>
                    <a:lnTo>
                      <a:pt x="213" y="101"/>
                    </a:lnTo>
                    <a:lnTo>
                      <a:pt x="223" y="117"/>
                    </a:lnTo>
                    <a:lnTo>
                      <a:pt x="234" y="133"/>
                    </a:lnTo>
                    <a:lnTo>
                      <a:pt x="248" y="148"/>
                    </a:lnTo>
                    <a:lnTo>
                      <a:pt x="263" y="164"/>
                    </a:lnTo>
                    <a:lnTo>
                      <a:pt x="280" y="179"/>
                    </a:lnTo>
                    <a:lnTo>
                      <a:pt x="299" y="193"/>
                    </a:lnTo>
                    <a:lnTo>
                      <a:pt x="319" y="207"/>
                    </a:lnTo>
                    <a:lnTo>
                      <a:pt x="341" y="220"/>
                    </a:lnTo>
                    <a:lnTo>
                      <a:pt x="365" y="232"/>
                    </a:lnTo>
                    <a:lnTo>
                      <a:pt x="389" y="243"/>
                    </a:lnTo>
                    <a:lnTo>
                      <a:pt x="415" y="253"/>
                    </a:lnTo>
                    <a:lnTo>
                      <a:pt x="442" y="262"/>
                    </a:lnTo>
                    <a:lnTo>
                      <a:pt x="470" y="270"/>
                    </a:lnTo>
                    <a:lnTo>
                      <a:pt x="499" y="276"/>
                    </a:lnTo>
                    <a:lnTo>
                      <a:pt x="529" y="281"/>
                    </a:lnTo>
                    <a:lnTo>
                      <a:pt x="560" y="284"/>
                    </a:lnTo>
                    <a:lnTo>
                      <a:pt x="592" y="286"/>
                    </a:lnTo>
                    <a:lnTo>
                      <a:pt x="624" y="286"/>
                    </a:lnTo>
                    <a:lnTo>
                      <a:pt x="657" y="284"/>
                    </a:lnTo>
                    <a:lnTo>
                      <a:pt x="691" y="280"/>
                    </a:lnTo>
                    <a:lnTo>
                      <a:pt x="686" y="259"/>
                    </a:lnTo>
                    <a:lnTo>
                      <a:pt x="679" y="239"/>
                    </a:lnTo>
                    <a:lnTo>
                      <a:pt x="672" y="219"/>
                    </a:lnTo>
                    <a:lnTo>
                      <a:pt x="663" y="200"/>
                    </a:lnTo>
                    <a:lnTo>
                      <a:pt x="654" y="182"/>
                    </a:lnTo>
                    <a:lnTo>
                      <a:pt x="643" y="164"/>
                    </a:lnTo>
                    <a:lnTo>
                      <a:pt x="631" y="147"/>
                    </a:lnTo>
                    <a:lnTo>
                      <a:pt x="618" y="131"/>
                    </a:lnTo>
                    <a:lnTo>
                      <a:pt x="605" y="115"/>
                    </a:lnTo>
                    <a:lnTo>
                      <a:pt x="590" y="100"/>
                    </a:lnTo>
                    <a:lnTo>
                      <a:pt x="575" y="86"/>
                    </a:lnTo>
                    <a:lnTo>
                      <a:pt x="559" y="73"/>
                    </a:lnTo>
                    <a:lnTo>
                      <a:pt x="542" y="61"/>
                    </a:lnTo>
                    <a:lnTo>
                      <a:pt x="525" y="50"/>
                    </a:lnTo>
                    <a:lnTo>
                      <a:pt x="506" y="40"/>
                    </a:lnTo>
                    <a:lnTo>
                      <a:pt x="488" y="31"/>
                    </a:lnTo>
                    <a:lnTo>
                      <a:pt x="468" y="23"/>
                    </a:lnTo>
                  </a:path>
                </a:pathLst>
              </a:custGeom>
              <a:noFill/>
              <a:ln w="16764">
                <a:solidFill>
                  <a:srgbClr val="007381"/>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AU" dirty="0"/>
              </a:p>
            </p:txBody>
          </p:sp>
          <p:sp>
            <p:nvSpPr>
              <p:cNvPr id="23" name="Freeform 22"/>
              <p:cNvSpPr>
                <a:spLocks/>
              </p:cNvSpPr>
              <p:nvPr/>
            </p:nvSpPr>
            <p:spPr bwMode="auto">
              <a:xfrm>
                <a:off x="344" y="788"/>
                <a:ext cx="430" cy="417"/>
              </a:xfrm>
              <a:custGeom>
                <a:avLst/>
                <a:gdLst>
                  <a:gd name="T0" fmla="*/ 235 w 430"/>
                  <a:gd name="T1" fmla="*/ 23 h 417"/>
                  <a:gd name="T2" fmla="*/ 214 w 430"/>
                  <a:gd name="T3" fmla="*/ 23 h 417"/>
                  <a:gd name="T4" fmla="*/ 194 w 430"/>
                  <a:gd name="T5" fmla="*/ 25 h 417"/>
                  <a:gd name="T6" fmla="*/ 174 w 430"/>
                  <a:gd name="T7" fmla="*/ 26 h 417"/>
                  <a:gd name="T8" fmla="*/ 154 w 430"/>
                  <a:gd name="T9" fmla="*/ 29 h 417"/>
                  <a:gd name="T10" fmla="*/ 134 w 430"/>
                  <a:gd name="T11" fmla="*/ 32 h 417"/>
                  <a:gd name="T12" fmla="*/ 115 w 430"/>
                  <a:gd name="T13" fmla="*/ 36 h 417"/>
                  <a:gd name="T14" fmla="*/ 95 w 430"/>
                  <a:gd name="T15" fmla="*/ 41 h 417"/>
                  <a:gd name="T16" fmla="*/ 76 w 430"/>
                  <a:gd name="T17" fmla="*/ 47 h 417"/>
                  <a:gd name="T18" fmla="*/ 57 w 430"/>
                  <a:gd name="T19" fmla="*/ 53 h 417"/>
                  <a:gd name="T20" fmla="*/ 38 w 430"/>
                  <a:gd name="T21" fmla="*/ 60 h 417"/>
                  <a:gd name="T22" fmla="*/ 20 w 430"/>
                  <a:gd name="T23" fmla="*/ 68 h 417"/>
                  <a:gd name="T24" fmla="*/ 235 w 430"/>
                  <a:gd name="T25" fmla="*/ 440 h 417"/>
                  <a:gd name="T26" fmla="*/ 450 w 430"/>
                  <a:gd name="T27" fmla="*/ 68 h 417"/>
                  <a:gd name="T28" fmla="*/ 431 w 430"/>
                  <a:gd name="T29" fmla="*/ 60 h 417"/>
                  <a:gd name="T30" fmla="*/ 412 w 430"/>
                  <a:gd name="T31" fmla="*/ 53 h 417"/>
                  <a:gd name="T32" fmla="*/ 393 w 430"/>
                  <a:gd name="T33" fmla="*/ 47 h 417"/>
                  <a:gd name="T34" fmla="*/ 374 w 430"/>
                  <a:gd name="T35" fmla="*/ 41 h 417"/>
                  <a:gd name="T36" fmla="*/ 355 w 430"/>
                  <a:gd name="T37" fmla="*/ 36 h 417"/>
                  <a:gd name="T38" fmla="*/ 335 w 430"/>
                  <a:gd name="T39" fmla="*/ 32 h 417"/>
                  <a:gd name="T40" fmla="*/ 315 w 430"/>
                  <a:gd name="T41" fmla="*/ 29 h 417"/>
                  <a:gd name="T42" fmla="*/ 295 w 430"/>
                  <a:gd name="T43" fmla="*/ 26 h 417"/>
                  <a:gd name="T44" fmla="*/ 275 w 430"/>
                  <a:gd name="T45" fmla="*/ 24 h 417"/>
                  <a:gd name="T46" fmla="*/ 255 w 430"/>
                  <a:gd name="T47" fmla="*/ 23 h 417"/>
                  <a:gd name="T48" fmla="*/ 235 w 430"/>
                  <a:gd name="T49" fmla="*/ 23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0" h="417">
                    <a:moveTo>
                      <a:pt x="235" y="23"/>
                    </a:moveTo>
                    <a:lnTo>
                      <a:pt x="214" y="23"/>
                    </a:lnTo>
                    <a:lnTo>
                      <a:pt x="194" y="25"/>
                    </a:lnTo>
                    <a:lnTo>
                      <a:pt x="174" y="26"/>
                    </a:lnTo>
                    <a:lnTo>
                      <a:pt x="154" y="29"/>
                    </a:lnTo>
                    <a:lnTo>
                      <a:pt x="134" y="32"/>
                    </a:lnTo>
                    <a:lnTo>
                      <a:pt x="115" y="36"/>
                    </a:lnTo>
                    <a:lnTo>
                      <a:pt x="95" y="41"/>
                    </a:lnTo>
                    <a:lnTo>
                      <a:pt x="76" y="47"/>
                    </a:lnTo>
                    <a:lnTo>
                      <a:pt x="57" y="53"/>
                    </a:lnTo>
                    <a:lnTo>
                      <a:pt x="38" y="60"/>
                    </a:lnTo>
                    <a:lnTo>
                      <a:pt x="20" y="68"/>
                    </a:lnTo>
                    <a:lnTo>
                      <a:pt x="235" y="440"/>
                    </a:lnTo>
                    <a:lnTo>
                      <a:pt x="450" y="68"/>
                    </a:lnTo>
                    <a:lnTo>
                      <a:pt x="431" y="60"/>
                    </a:lnTo>
                    <a:lnTo>
                      <a:pt x="412" y="53"/>
                    </a:lnTo>
                    <a:lnTo>
                      <a:pt x="393" y="47"/>
                    </a:lnTo>
                    <a:lnTo>
                      <a:pt x="374" y="41"/>
                    </a:lnTo>
                    <a:lnTo>
                      <a:pt x="355" y="36"/>
                    </a:lnTo>
                    <a:lnTo>
                      <a:pt x="335" y="32"/>
                    </a:lnTo>
                    <a:lnTo>
                      <a:pt x="315" y="29"/>
                    </a:lnTo>
                    <a:lnTo>
                      <a:pt x="295" y="26"/>
                    </a:lnTo>
                    <a:lnTo>
                      <a:pt x="275" y="24"/>
                    </a:lnTo>
                    <a:lnTo>
                      <a:pt x="255" y="23"/>
                    </a:lnTo>
                    <a:lnTo>
                      <a:pt x="235" y="2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sp>
            <p:nvSpPr>
              <p:cNvPr id="24" name="Freeform 23"/>
              <p:cNvSpPr>
                <a:spLocks/>
              </p:cNvSpPr>
              <p:nvPr/>
            </p:nvSpPr>
            <p:spPr bwMode="auto">
              <a:xfrm>
                <a:off x="478" y="788"/>
                <a:ext cx="162" cy="417"/>
              </a:xfrm>
              <a:custGeom>
                <a:avLst/>
                <a:gdLst>
                  <a:gd name="T0" fmla="*/ 157 w 162"/>
                  <a:gd name="T1" fmla="*/ 23 h 417"/>
                  <a:gd name="T2" fmla="*/ 141 w 162"/>
                  <a:gd name="T3" fmla="*/ 21 h 417"/>
                  <a:gd name="T4" fmla="*/ 121 w 162"/>
                  <a:gd name="T5" fmla="*/ 19 h 417"/>
                  <a:gd name="T6" fmla="*/ 101 w 162"/>
                  <a:gd name="T7" fmla="*/ 18 h 417"/>
                  <a:gd name="T8" fmla="*/ 81 w 162"/>
                  <a:gd name="T9" fmla="*/ 18 h 417"/>
                  <a:gd name="T10" fmla="*/ 81 w 162"/>
                  <a:gd name="T11" fmla="*/ 18 h 417"/>
                  <a:gd name="T12" fmla="*/ 60 w 162"/>
                  <a:gd name="T13" fmla="*/ 18 h 417"/>
                  <a:gd name="T14" fmla="*/ 40 w 162"/>
                  <a:gd name="T15" fmla="*/ 19 h 417"/>
                  <a:gd name="T16" fmla="*/ 20 w 162"/>
                  <a:gd name="T17" fmla="*/ 21 h 417"/>
                  <a:gd name="T18" fmla="*/ 5 w 162"/>
                  <a:gd name="T19" fmla="*/ 23 h 417"/>
                  <a:gd name="T20" fmla="*/ 5 w 162"/>
                  <a:gd name="T21" fmla="*/ 23 h 417"/>
                  <a:gd name="T22" fmla="*/ 36 w 162"/>
                  <a:gd name="T23" fmla="*/ 102 h 417"/>
                  <a:gd name="T24" fmla="*/ 0 w 162"/>
                  <a:gd name="T25" fmla="*/ 154 h 417"/>
                  <a:gd name="T26" fmla="*/ 17 w 162"/>
                  <a:gd name="T27" fmla="*/ 324 h 417"/>
                  <a:gd name="T28" fmla="*/ 17 w 162"/>
                  <a:gd name="T29" fmla="*/ 324 h 417"/>
                  <a:gd name="T30" fmla="*/ 81 w 162"/>
                  <a:gd name="T31" fmla="*/ 435 h 417"/>
                  <a:gd name="T32" fmla="*/ 145 w 162"/>
                  <a:gd name="T33" fmla="*/ 324 h 417"/>
                  <a:gd name="T34" fmla="*/ 145 w 162"/>
                  <a:gd name="T35" fmla="*/ 324 h 417"/>
                  <a:gd name="T36" fmla="*/ 162 w 162"/>
                  <a:gd name="T37" fmla="*/ 154 h 417"/>
                  <a:gd name="T38" fmla="*/ 126 w 162"/>
                  <a:gd name="T39" fmla="*/ 102 h 417"/>
                  <a:gd name="T40" fmla="*/ 157 w 162"/>
                  <a:gd name="T41" fmla="*/ 23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 h="417">
                    <a:moveTo>
                      <a:pt x="157" y="23"/>
                    </a:moveTo>
                    <a:lnTo>
                      <a:pt x="141" y="21"/>
                    </a:lnTo>
                    <a:lnTo>
                      <a:pt x="121" y="19"/>
                    </a:lnTo>
                    <a:lnTo>
                      <a:pt x="101" y="18"/>
                    </a:lnTo>
                    <a:lnTo>
                      <a:pt x="81" y="18"/>
                    </a:lnTo>
                    <a:lnTo>
                      <a:pt x="81" y="18"/>
                    </a:lnTo>
                    <a:lnTo>
                      <a:pt x="60" y="18"/>
                    </a:lnTo>
                    <a:lnTo>
                      <a:pt x="40" y="19"/>
                    </a:lnTo>
                    <a:lnTo>
                      <a:pt x="20" y="21"/>
                    </a:lnTo>
                    <a:lnTo>
                      <a:pt x="5" y="23"/>
                    </a:lnTo>
                    <a:lnTo>
                      <a:pt x="5" y="23"/>
                    </a:lnTo>
                    <a:lnTo>
                      <a:pt x="36" y="102"/>
                    </a:lnTo>
                    <a:lnTo>
                      <a:pt x="0" y="154"/>
                    </a:lnTo>
                    <a:lnTo>
                      <a:pt x="17" y="324"/>
                    </a:lnTo>
                    <a:lnTo>
                      <a:pt x="17" y="324"/>
                    </a:lnTo>
                    <a:lnTo>
                      <a:pt x="81" y="435"/>
                    </a:lnTo>
                    <a:lnTo>
                      <a:pt x="145" y="324"/>
                    </a:lnTo>
                    <a:lnTo>
                      <a:pt x="145" y="324"/>
                    </a:lnTo>
                    <a:lnTo>
                      <a:pt x="162" y="154"/>
                    </a:lnTo>
                    <a:lnTo>
                      <a:pt x="126" y="102"/>
                    </a:lnTo>
                    <a:lnTo>
                      <a:pt x="157" y="23"/>
                    </a:lnTo>
                  </a:path>
                </a:pathLst>
              </a:custGeom>
              <a:solidFill>
                <a:srgbClr val="CCCD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grpSp>
      </p:grpSp>
    </p:spTree>
    <p:extLst>
      <p:ext uri="{BB962C8B-B14F-4D97-AF65-F5344CB8AC3E}">
        <p14:creationId xmlns:p14="http://schemas.microsoft.com/office/powerpoint/2010/main" val="2092964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96752"/>
            <a:ext cx="8229600" cy="1143000"/>
          </a:xfrm>
        </p:spPr>
        <p:txBody>
          <a:bodyPr>
            <a:noAutofit/>
          </a:bodyPr>
          <a:lstStyle/>
          <a:p>
            <a:pPr algn="l"/>
            <a:r>
              <a:rPr lang="en-US" sz="3600" dirty="0" smtClean="0">
                <a:solidFill>
                  <a:srgbClr val="007583"/>
                </a:solidFill>
                <a:latin typeface="Arial" pitchFamily="34" charset="0"/>
                <a:cs typeface="Arial" pitchFamily="34" charset="0"/>
              </a:rPr>
              <a:t>Importance of teacher performance and development</a:t>
            </a:r>
            <a:endParaRPr lang="en-US" sz="3600" dirty="0">
              <a:solidFill>
                <a:srgbClr val="007583"/>
              </a:solidFill>
              <a:latin typeface="Arial" pitchFamily="34" charset="0"/>
              <a:cs typeface="Arial" pitchFamily="34" charset="0"/>
            </a:endParaRPr>
          </a:p>
        </p:txBody>
      </p:sp>
      <p:sp>
        <p:nvSpPr>
          <p:cNvPr id="3" name="Content Placeholder 2"/>
          <p:cNvSpPr>
            <a:spLocks noGrp="1"/>
          </p:cNvSpPr>
          <p:nvPr>
            <p:ph idx="1"/>
          </p:nvPr>
        </p:nvSpPr>
        <p:spPr>
          <a:xfrm>
            <a:off x="251520" y="2780928"/>
            <a:ext cx="8229600" cy="3817585"/>
          </a:xfrm>
        </p:spPr>
        <p:txBody>
          <a:bodyPr>
            <a:normAutofit/>
          </a:bodyPr>
          <a:lstStyle/>
          <a:p>
            <a:pPr marL="342000">
              <a:spcBef>
                <a:spcPts val="1000"/>
              </a:spcBef>
              <a:buClr>
                <a:srgbClr val="007583"/>
              </a:buClr>
              <a:buFont typeface="Arial" pitchFamily="34" charset="0"/>
              <a:buChar char="&gt;"/>
            </a:pPr>
            <a:r>
              <a:rPr lang="en-AU" dirty="0" smtClean="0">
                <a:solidFill>
                  <a:schemeClr val="tx1"/>
                </a:solidFill>
                <a:latin typeface="Arial" pitchFamily="34" charset="0"/>
                <a:cs typeface="Arial" pitchFamily="34" charset="0"/>
              </a:rPr>
              <a:t>Quality of teaching</a:t>
            </a:r>
          </a:p>
          <a:p>
            <a:pPr marL="342000">
              <a:spcBef>
                <a:spcPts val="1000"/>
              </a:spcBef>
              <a:buClr>
                <a:srgbClr val="007583"/>
              </a:buClr>
              <a:buFont typeface="Arial" pitchFamily="34" charset="0"/>
              <a:buChar char="&gt;"/>
            </a:pPr>
            <a:r>
              <a:rPr lang="en-AU" dirty="0" smtClean="0">
                <a:solidFill>
                  <a:schemeClr val="tx1"/>
                </a:solidFill>
                <a:latin typeface="Arial" pitchFamily="34" charset="0"/>
                <a:cs typeface="Arial" pitchFamily="34" charset="0"/>
              </a:rPr>
              <a:t>Improvement in student outcomes</a:t>
            </a:r>
          </a:p>
          <a:p>
            <a:pPr marL="342000">
              <a:spcBef>
                <a:spcPts val="1000"/>
              </a:spcBef>
              <a:buClr>
                <a:srgbClr val="007583"/>
              </a:buClr>
              <a:buFont typeface="Arial" pitchFamily="34" charset="0"/>
              <a:buChar char="&gt;"/>
            </a:pPr>
            <a:r>
              <a:rPr lang="en-AU" dirty="0" smtClean="0">
                <a:solidFill>
                  <a:schemeClr val="tx1"/>
                </a:solidFill>
                <a:latin typeface="Arial" pitchFamily="34" charset="0"/>
                <a:cs typeface="Arial" pitchFamily="34" charset="0"/>
              </a:rPr>
              <a:t>Better appraisal and feedback</a:t>
            </a:r>
          </a:p>
          <a:p>
            <a:pPr marL="342000">
              <a:spcBef>
                <a:spcPts val="1000"/>
              </a:spcBef>
              <a:buClr>
                <a:srgbClr val="007583"/>
              </a:buClr>
              <a:buFont typeface="Arial" pitchFamily="34" charset="0"/>
              <a:buChar char="&gt;"/>
            </a:pPr>
            <a:r>
              <a:rPr lang="en-AU" dirty="0" smtClean="0">
                <a:solidFill>
                  <a:schemeClr val="tx1"/>
                </a:solidFill>
                <a:latin typeface="Arial" pitchFamily="34" charset="0"/>
                <a:cs typeface="Arial" pitchFamily="34" charset="0"/>
              </a:rPr>
              <a:t>Targeted development</a:t>
            </a:r>
          </a:p>
          <a:p>
            <a:pPr marL="342000">
              <a:spcBef>
                <a:spcPts val="1000"/>
              </a:spcBef>
              <a:buClr>
                <a:srgbClr val="007583"/>
              </a:buClr>
              <a:buFont typeface="Arial" pitchFamily="34" charset="0"/>
              <a:buChar char="&gt;"/>
            </a:pPr>
            <a:endParaRPr lang="en-AU" sz="2000" dirty="0">
              <a:solidFill>
                <a:schemeClr val="tx1"/>
              </a:solidFill>
              <a:latin typeface="Arial" pitchFamily="34" charset="0"/>
              <a:cs typeface="Arial" pitchFamily="34" charset="0"/>
            </a:endParaRPr>
          </a:p>
        </p:txBody>
      </p:sp>
      <p:grpSp>
        <p:nvGrpSpPr>
          <p:cNvPr id="5" name="Group 4"/>
          <p:cNvGrpSpPr>
            <a:grpSpLocks/>
          </p:cNvGrpSpPr>
          <p:nvPr/>
        </p:nvGrpSpPr>
        <p:grpSpPr bwMode="auto">
          <a:xfrm>
            <a:off x="7524328" y="5445224"/>
            <a:ext cx="914400" cy="979200"/>
            <a:chOff x="8" y="30"/>
            <a:chExt cx="1437" cy="1439"/>
          </a:xfrm>
        </p:grpSpPr>
        <p:sp>
          <p:nvSpPr>
            <p:cNvPr id="6" name="Freeform 5"/>
            <p:cNvSpPr>
              <a:spLocks/>
            </p:cNvSpPr>
            <p:nvPr/>
          </p:nvSpPr>
          <p:spPr bwMode="auto">
            <a:xfrm>
              <a:off x="990" y="354"/>
              <a:ext cx="208" cy="366"/>
            </a:xfrm>
            <a:custGeom>
              <a:avLst/>
              <a:gdLst>
                <a:gd name="T0" fmla="*/ 207 w 208"/>
                <a:gd name="T1" fmla="*/ 0 h 366"/>
                <a:gd name="T2" fmla="*/ 0 w 208"/>
                <a:gd name="T3" fmla="*/ 0 h 366"/>
                <a:gd name="T4" fmla="*/ 10 w 208"/>
                <a:gd name="T5" fmla="*/ 365 h 366"/>
                <a:gd name="T6" fmla="*/ 196 w 208"/>
                <a:gd name="T7" fmla="*/ 365 h 366"/>
                <a:gd name="T8" fmla="*/ 207 w 208"/>
                <a:gd name="T9" fmla="*/ 0 h 366"/>
              </a:gdLst>
              <a:ahLst/>
              <a:cxnLst>
                <a:cxn ang="0">
                  <a:pos x="T0" y="T1"/>
                </a:cxn>
                <a:cxn ang="0">
                  <a:pos x="T2" y="T3"/>
                </a:cxn>
                <a:cxn ang="0">
                  <a:pos x="T4" y="T5"/>
                </a:cxn>
                <a:cxn ang="0">
                  <a:pos x="T6" y="T7"/>
                </a:cxn>
                <a:cxn ang="0">
                  <a:pos x="T8" y="T9"/>
                </a:cxn>
              </a:cxnLst>
              <a:rect l="0" t="0" r="r" b="b"/>
              <a:pathLst>
                <a:path w="208" h="366">
                  <a:moveTo>
                    <a:pt x="207" y="0"/>
                  </a:moveTo>
                  <a:lnTo>
                    <a:pt x="0" y="0"/>
                  </a:lnTo>
                  <a:lnTo>
                    <a:pt x="10" y="365"/>
                  </a:lnTo>
                  <a:lnTo>
                    <a:pt x="196" y="365"/>
                  </a:lnTo>
                  <a:lnTo>
                    <a:pt x="207" y="0"/>
                  </a:lnTo>
                </a:path>
              </a:pathLst>
            </a:custGeom>
            <a:solidFill>
              <a:srgbClr val="CCCD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grpSp>
          <p:nvGrpSpPr>
            <p:cNvPr id="7" name="Group 6"/>
            <p:cNvGrpSpPr>
              <a:grpSpLocks/>
            </p:cNvGrpSpPr>
            <p:nvPr/>
          </p:nvGrpSpPr>
          <p:grpSpPr bwMode="auto">
            <a:xfrm>
              <a:off x="1009" y="395"/>
              <a:ext cx="154" cy="986"/>
              <a:chOff x="1009" y="395"/>
              <a:chExt cx="154" cy="986"/>
            </a:xfrm>
          </p:grpSpPr>
          <p:sp>
            <p:nvSpPr>
              <p:cNvPr id="13" name="Freeform 12"/>
              <p:cNvSpPr>
                <a:spLocks/>
              </p:cNvSpPr>
              <p:nvPr/>
            </p:nvSpPr>
            <p:spPr bwMode="auto">
              <a:xfrm>
                <a:off x="1009" y="395"/>
                <a:ext cx="154" cy="986"/>
              </a:xfrm>
              <a:custGeom>
                <a:avLst/>
                <a:gdLst>
                  <a:gd name="T0" fmla="*/ 154 w 154"/>
                  <a:gd name="T1" fmla="*/ 0 h 986"/>
                  <a:gd name="T2" fmla="*/ 15 w 154"/>
                  <a:gd name="T3" fmla="*/ 0 h 986"/>
                  <a:gd name="T4" fmla="*/ 35 w 154"/>
                  <a:gd name="T5" fmla="*/ 691 h 986"/>
                  <a:gd name="T6" fmla="*/ 133 w 154"/>
                  <a:gd name="T7" fmla="*/ 691 h 986"/>
                  <a:gd name="T8" fmla="*/ 154 w 154"/>
                  <a:gd name="T9" fmla="*/ 0 h 986"/>
                </a:gdLst>
                <a:ahLst/>
                <a:cxnLst>
                  <a:cxn ang="0">
                    <a:pos x="T0" y="T1"/>
                  </a:cxn>
                  <a:cxn ang="0">
                    <a:pos x="T2" y="T3"/>
                  </a:cxn>
                  <a:cxn ang="0">
                    <a:pos x="T4" y="T5"/>
                  </a:cxn>
                  <a:cxn ang="0">
                    <a:pos x="T6" y="T7"/>
                  </a:cxn>
                  <a:cxn ang="0">
                    <a:pos x="T8" y="T9"/>
                  </a:cxn>
                </a:cxnLst>
                <a:rect l="0" t="0" r="r" b="b"/>
                <a:pathLst>
                  <a:path w="154" h="986">
                    <a:moveTo>
                      <a:pt x="154" y="0"/>
                    </a:moveTo>
                    <a:lnTo>
                      <a:pt x="15" y="0"/>
                    </a:lnTo>
                    <a:lnTo>
                      <a:pt x="35" y="691"/>
                    </a:lnTo>
                    <a:lnTo>
                      <a:pt x="133" y="691"/>
                    </a:lnTo>
                    <a:lnTo>
                      <a:pt x="154" y="0"/>
                    </a:lnTo>
                  </a:path>
                </a:pathLst>
              </a:custGeom>
              <a:solidFill>
                <a:srgbClr val="CCCD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sp>
            <p:nvSpPr>
              <p:cNvPr id="14" name="Freeform 13"/>
              <p:cNvSpPr>
                <a:spLocks/>
              </p:cNvSpPr>
              <p:nvPr/>
            </p:nvSpPr>
            <p:spPr bwMode="auto">
              <a:xfrm>
                <a:off x="1009" y="395"/>
                <a:ext cx="154" cy="986"/>
              </a:xfrm>
              <a:custGeom>
                <a:avLst/>
                <a:gdLst>
                  <a:gd name="T0" fmla="*/ 78 w 154"/>
                  <a:gd name="T1" fmla="*/ 808 h 986"/>
                  <a:gd name="T2" fmla="*/ 57 w 154"/>
                  <a:gd name="T3" fmla="*/ 812 h 986"/>
                  <a:gd name="T4" fmla="*/ 38 w 154"/>
                  <a:gd name="T5" fmla="*/ 821 h 986"/>
                  <a:gd name="T6" fmla="*/ 22 w 154"/>
                  <a:gd name="T7" fmla="*/ 835 h 986"/>
                  <a:gd name="T8" fmla="*/ 10 w 154"/>
                  <a:gd name="T9" fmla="*/ 853 h 986"/>
                  <a:gd name="T10" fmla="*/ 2 w 154"/>
                  <a:gd name="T11" fmla="*/ 875 h 986"/>
                  <a:gd name="T12" fmla="*/ 0 w 154"/>
                  <a:gd name="T13" fmla="*/ 899 h 986"/>
                  <a:gd name="T14" fmla="*/ 3 w 154"/>
                  <a:gd name="T15" fmla="*/ 923 h 986"/>
                  <a:gd name="T16" fmla="*/ 11 w 154"/>
                  <a:gd name="T17" fmla="*/ 944 h 986"/>
                  <a:gd name="T18" fmla="*/ 24 w 154"/>
                  <a:gd name="T19" fmla="*/ 961 h 986"/>
                  <a:gd name="T20" fmla="*/ 40 w 154"/>
                  <a:gd name="T21" fmla="*/ 974 h 986"/>
                  <a:gd name="T22" fmla="*/ 60 w 154"/>
                  <a:gd name="T23" fmla="*/ 983 h 986"/>
                  <a:gd name="T24" fmla="*/ 83 w 154"/>
                  <a:gd name="T25" fmla="*/ 986 h 986"/>
                  <a:gd name="T26" fmla="*/ 96 w 154"/>
                  <a:gd name="T27" fmla="*/ 985 h 986"/>
                  <a:gd name="T28" fmla="*/ 117 w 154"/>
                  <a:gd name="T29" fmla="*/ 980 h 986"/>
                  <a:gd name="T30" fmla="*/ 135 w 154"/>
                  <a:gd name="T31" fmla="*/ 970 h 986"/>
                  <a:gd name="T32" fmla="*/ 150 w 154"/>
                  <a:gd name="T33" fmla="*/ 955 h 986"/>
                  <a:gd name="T34" fmla="*/ 160 w 154"/>
                  <a:gd name="T35" fmla="*/ 936 h 986"/>
                  <a:gd name="T36" fmla="*/ 167 w 154"/>
                  <a:gd name="T37" fmla="*/ 913 h 986"/>
                  <a:gd name="T38" fmla="*/ 169 w 154"/>
                  <a:gd name="T39" fmla="*/ 887 h 986"/>
                  <a:gd name="T40" fmla="*/ 165 w 154"/>
                  <a:gd name="T41" fmla="*/ 865 h 986"/>
                  <a:gd name="T42" fmla="*/ 156 w 154"/>
                  <a:gd name="T43" fmla="*/ 846 h 986"/>
                  <a:gd name="T44" fmla="*/ 143 w 154"/>
                  <a:gd name="T45" fmla="*/ 830 h 986"/>
                  <a:gd name="T46" fmla="*/ 125 w 154"/>
                  <a:gd name="T47" fmla="*/ 818 h 986"/>
                  <a:gd name="T48" fmla="*/ 104 w 154"/>
                  <a:gd name="T49" fmla="*/ 810 h 986"/>
                  <a:gd name="T50" fmla="*/ 78 w 154"/>
                  <a:gd name="T51" fmla="*/ 808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4" h="986">
                    <a:moveTo>
                      <a:pt x="78" y="808"/>
                    </a:moveTo>
                    <a:lnTo>
                      <a:pt x="57" y="812"/>
                    </a:lnTo>
                    <a:lnTo>
                      <a:pt x="38" y="821"/>
                    </a:lnTo>
                    <a:lnTo>
                      <a:pt x="22" y="835"/>
                    </a:lnTo>
                    <a:lnTo>
                      <a:pt x="10" y="853"/>
                    </a:lnTo>
                    <a:lnTo>
                      <a:pt x="2" y="875"/>
                    </a:lnTo>
                    <a:lnTo>
                      <a:pt x="0" y="899"/>
                    </a:lnTo>
                    <a:lnTo>
                      <a:pt x="3" y="923"/>
                    </a:lnTo>
                    <a:lnTo>
                      <a:pt x="11" y="944"/>
                    </a:lnTo>
                    <a:lnTo>
                      <a:pt x="24" y="961"/>
                    </a:lnTo>
                    <a:lnTo>
                      <a:pt x="40" y="974"/>
                    </a:lnTo>
                    <a:lnTo>
                      <a:pt x="60" y="983"/>
                    </a:lnTo>
                    <a:lnTo>
                      <a:pt x="83" y="986"/>
                    </a:lnTo>
                    <a:lnTo>
                      <a:pt x="96" y="985"/>
                    </a:lnTo>
                    <a:lnTo>
                      <a:pt x="117" y="980"/>
                    </a:lnTo>
                    <a:lnTo>
                      <a:pt x="135" y="970"/>
                    </a:lnTo>
                    <a:lnTo>
                      <a:pt x="150" y="955"/>
                    </a:lnTo>
                    <a:lnTo>
                      <a:pt x="160" y="936"/>
                    </a:lnTo>
                    <a:lnTo>
                      <a:pt x="167" y="913"/>
                    </a:lnTo>
                    <a:lnTo>
                      <a:pt x="169" y="887"/>
                    </a:lnTo>
                    <a:lnTo>
                      <a:pt x="165" y="865"/>
                    </a:lnTo>
                    <a:lnTo>
                      <a:pt x="156" y="846"/>
                    </a:lnTo>
                    <a:lnTo>
                      <a:pt x="143" y="830"/>
                    </a:lnTo>
                    <a:lnTo>
                      <a:pt x="125" y="818"/>
                    </a:lnTo>
                    <a:lnTo>
                      <a:pt x="104" y="810"/>
                    </a:lnTo>
                    <a:lnTo>
                      <a:pt x="78" y="808"/>
                    </a:lnTo>
                  </a:path>
                </a:pathLst>
              </a:custGeom>
              <a:solidFill>
                <a:srgbClr val="CCCD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grpSp>
        <p:sp>
          <p:nvSpPr>
            <p:cNvPr id="8" name="Freeform 7"/>
            <p:cNvSpPr>
              <a:spLocks/>
            </p:cNvSpPr>
            <p:nvPr/>
          </p:nvSpPr>
          <p:spPr bwMode="auto">
            <a:xfrm>
              <a:off x="8" y="675"/>
              <a:ext cx="791" cy="794"/>
            </a:xfrm>
            <a:custGeom>
              <a:avLst/>
              <a:gdLst>
                <a:gd name="T0" fmla="*/ 725 w 791"/>
                <a:gd name="T1" fmla="*/ 0 h 794"/>
                <a:gd name="T2" fmla="*/ 706 w 791"/>
                <a:gd name="T3" fmla="*/ 1 h 794"/>
                <a:gd name="T4" fmla="*/ 688 w 791"/>
                <a:gd name="T5" fmla="*/ 8 h 794"/>
                <a:gd name="T6" fmla="*/ 672 w 791"/>
                <a:gd name="T7" fmla="*/ 20 h 794"/>
                <a:gd name="T8" fmla="*/ 15 w 791"/>
                <a:gd name="T9" fmla="*/ 678 h 794"/>
                <a:gd name="T10" fmla="*/ 5 w 791"/>
                <a:gd name="T11" fmla="*/ 693 h 794"/>
                <a:gd name="T12" fmla="*/ 0 w 791"/>
                <a:gd name="T13" fmla="*/ 709 h 794"/>
                <a:gd name="T14" fmla="*/ 0 w 791"/>
                <a:gd name="T15" fmla="*/ 727 h 794"/>
                <a:gd name="T16" fmla="*/ 4 w 791"/>
                <a:gd name="T17" fmla="*/ 746 h 794"/>
                <a:gd name="T18" fmla="*/ 14 w 791"/>
                <a:gd name="T19" fmla="*/ 764 h 794"/>
                <a:gd name="T20" fmla="*/ 29 w 791"/>
                <a:gd name="T21" fmla="*/ 782 h 794"/>
                <a:gd name="T22" fmla="*/ 46 w 791"/>
                <a:gd name="T23" fmla="*/ 790 h 794"/>
                <a:gd name="T24" fmla="*/ 65 w 791"/>
                <a:gd name="T25" fmla="*/ 794 h 794"/>
                <a:gd name="T26" fmla="*/ 84 w 791"/>
                <a:gd name="T27" fmla="*/ 792 h 794"/>
                <a:gd name="T28" fmla="*/ 102 w 791"/>
                <a:gd name="T29" fmla="*/ 785 h 794"/>
                <a:gd name="T30" fmla="*/ 118 w 791"/>
                <a:gd name="T31" fmla="*/ 773 h 794"/>
                <a:gd name="T32" fmla="*/ 775 w 791"/>
                <a:gd name="T33" fmla="*/ 115 h 794"/>
                <a:gd name="T34" fmla="*/ 785 w 791"/>
                <a:gd name="T35" fmla="*/ 100 h 794"/>
                <a:gd name="T36" fmla="*/ 790 w 791"/>
                <a:gd name="T37" fmla="*/ 84 h 794"/>
                <a:gd name="T38" fmla="*/ 791 w 791"/>
                <a:gd name="T39" fmla="*/ 66 h 794"/>
                <a:gd name="T40" fmla="*/ 786 w 791"/>
                <a:gd name="T41" fmla="*/ 47 h 794"/>
                <a:gd name="T42" fmla="*/ 776 w 791"/>
                <a:gd name="T43" fmla="*/ 29 h 794"/>
                <a:gd name="T44" fmla="*/ 761 w 791"/>
                <a:gd name="T45" fmla="*/ 11 h 794"/>
                <a:gd name="T46" fmla="*/ 744 w 791"/>
                <a:gd name="T47" fmla="*/ 3 h 794"/>
                <a:gd name="T48" fmla="*/ 725 w 791"/>
                <a:gd name="T49"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1" h="794">
                  <a:moveTo>
                    <a:pt x="725" y="0"/>
                  </a:moveTo>
                  <a:lnTo>
                    <a:pt x="706" y="1"/>
                  </a:lnTo>
                  <a:lnTo>
                    <a:pt x="688" y="8"/>
                  </a:lnTo>
                  <a:lnTo>
                    <a:pt x="672" y="20"/>
                  </a:lnTo>
                  <a:lnTo>
                    <a:pt x="15" y="678"/>
                  </a:lnTo>
                  <a:lnTo>
                    <a:pt x="5" y="693"/>
                  </a:lnTo>
                  <a:lnTo>
                    <a:pt x="0" y="709"/>
                  </a:lnTo>
                  <a:lnTo>
                    <a:pt x="0" y="727"/>
                  </a:lnTo>
                  <a:lnTo>
                    <a:pt x="4" y="746"/>
                  </a:lnTo>
                  <a:lnTo>
                    <a:pt x="14" y="764"/>
                  </a:lnTo>
                  <a:lnTo>
                    <a:pt x="29" y="782"/>
                  </a:lnTo>
                  <a:lnTo>
                    <a:pt x="46" y="790"/>
                  </a:lnTo>
                  <a:lnTo>
                    <a:pt x="65" y="794"/>
                  </a:lnTo>
                  <a:lnTo>
                    <a:pt x="84" y="792"/>
                  </a:lnTo>
                  <a:lnTo>
                    <a:pt x="102" y="785"/>
                  </a:lnTo>
                  <a:lnTo>
                    <a:pt x="118" y="773"/>
                  </a:lnTo>
                  <a:lnTo>
                    <a:pt x="775" y="115"/>
                  </a:lnTo>
                  <a:lnTo>
                    <a:pt x="785" y="100"/>
                  </a:lnTo>
                  <a:lnTo>
                    <a:pt x="790" y="84"/>
                  </a:lnTo>
                  <a:lnTo>
                    <a:pt x="791" y="66"/>
                  </a:lnTo>
                  <a:lnTo>
                    <a:pt x="786" y="47"/>
                  </a:lnTo>
                  <a:lnTo>
                    <a:pt x="776" y="29"/>
                  </a:lnTo>
                  <a:lnTo>
                    <a:pt x="761" y="11"/>
                  </a:lnTo>
                  <a:lnTo>
                    <a:pt x="744" y="3"/>
                  </a:lnTo>
                  <a:lnTo>
                    <a:pt x="725" y="0"/>
                  </a:lnTo>
                </a:path>
              </a:pathLst>
            </a:custGeom>
            <a:solidFill>
              <a:srgbClr val="00738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grpSp>
          <p:nvGrpSpPr>
            <p:cNvPr id="9" name="Group 8"/>
            <p:cNvGrpSpPr>
              <a:grpSpLocks/>
            </p:cNvGrpSpPr>
            <p:nvPr/>
          </p:nvGrpSpPr>
          <p:grpSpPr bwMode="auto">
            <a:xfrm>
              <a:off x="767" y="510"/>
              <a:ext cx="651" cy="222"/>
              <a:chOff x="767" y="510"/>
              <a:chExt cx="651" cy="222"/>
            </a:xfrm>
          </p:grpSpPr>
          <p:sp>
            <p:nvSpPr>
              <p:cNvPr id="11" name="Freeform 10"/>
              <p:cNvSpPr>
                <a:spLocks/>
              </p:cNvSpPr>
              <p:nvPr/>
            </p:nvSpPr>
            <p:spPr bwMode="auto">
              <a:xfrm>
                <a:off x="767" y="510"/>
                <a:ext cx="651" cy="222"/>
              </a:xfrm>
              <a:custGeom>
                <a:avLst/>
                <a:gdLst>
                  <a:gd name="T0" fmla="*/ 0 w 651"/>
                  <a:gd name="T1" fmla="*/ 0 h 222"/>
                  <a:gd name="T2" fmla="*/ 8 w 651"/>
                  <a:gd name="T3" fmla="*/ 15 h 222"/>
                  <a:gd name="T4" fmla="*/ 18 w 651"/>
                  <a:gd name="T5" fmla="*/ 31 h 222"/>
                  <a:gd name="T6" fmla="*/ 28 w 651"/>
                  <a:gd name="T7" fmla="*/ 47 h 222"/>
                  <a:gd name="T8" fmla="*/ 39 w 651"/>
                  <a:gd name="T9" fmla="*/ 62 h 222"/>
                  <a:gd name="T10" fmla="*/ 51 w 651"/>
                  <a:gd name="T11" fmla="*/ 78 h 222"/>
                  <a:gd name="T12" fmla="*/ 63 w 651"/>
                  <a:gd name="T13" fmla="*/ 93 h 222"/>
                  <a:gd name="T14" fmla="*/ 77 w 651"/>
                  <a:gd name="T15" fmla="*/ 108 h 222"/>
                  <a:gd name="T16" fmla="*/ 91 w 651"/>
                  <a:gd name="T17" fmla="*/ 123 h 222"/>
                  <a:gd name="T18" fmla="*/ 107 w 651"/>
                  <a:gd name="T19" fmla="*/ 136 h 222"/>
                  <a:gd name="T20" fmla="*/ 123 w 651"/>
                  <a:gd name="T21" fmla="*/ 150 h 222"/>
                  <a:gd name="T22" fmla="*/ 140 w 651"/>
                  <a:gd name="T23" fmla="*/ 162 h 222"/>
                  <a:gd name="T24" fmla="*/ 158 w 651"/>
                  <a:gd name="T25" fmla="*/ 173 h 222"/>
                  <a:gd name="T26" fmla="*/ 177 w 651"/>
                  <a:gd name="T27" fmla="*/ 184 h 222"/>
                  <a:gd name="T28" fmla="*/ 198 w 651"/>
                  <a:gd name="T29" fmla="*/ 193 h 222"/>
                  <a:gd name="T30" fmla="*/ 219 w 651"/>
                  <a:gd name="T31" fmla="*/ 202 h 222"/>
                  <a:gd name="T32" fmla="*/ 241 w 651"/>
                  <a:gd name="T33" fmla="*/ 209 h 222"/>
                  <a:gd name="T34" fmla="*/ 264 w 651"/>
                  <a:gd name="T35" fmla="*/ 214 h 222"/>
                  <a:gd name="T36" fmla="*/ 289 w 651"/>
                  <a:gd name="T37" fmla="*/ 218 h 222"/>
                  <a:gd name="T38" fmla="*/ 314 w 651"/>
                  <a:gd name="T39" fmla="*/ 221 h 222"/>
                  <a:gd name="T40" fmla="*/ 341 w 651"/>
                  <a:gd name="T41" fmla="*/ 222 h 222"/>
                  <a:gd name="T42" fmla="*/ 365 w 651"/>
                  <a:gd name="T43" fmla="*/ 220 h 222"/>
                  <a:gd name="T44" fmla="*/ 388 w 651"/>
                  <a:gd name="T45" fmla="*/ 217 h 222"/>
                  <a:gd name="T46" fmla="*/ 410 w 651"/>
                  <a:gd name="T47" fmla="*/ 212 h 222"/>
                  <a:gd name="T48" fmla="*/ 430 w 651"/>
                  <a:gd name="T49" fmla="*/ 206 h 222"/>
                  <a:gd name="T50" fmla="*/ 450 w 651"/>
                  <a:gd name="T51" fmla="*/ 199 h 222"/>
                  <a:gd name="T52" fmla="*/ 469 w 651"/>
                  <a:gd name="T53" fmla="*/ 191 h 222"/>
                  <a:gd name="T54" fmla="*/ 486 w 651"/>
                  <a:gd name="T55" fmla="*/ 181 h 222"/>
                  <a:gd name="T56" fmla="*/ 503 w 651"/>
                  <a:gd name="T57" fmla="*/ 170 h 222"/>
                  <a:gd name="T58" fmla="*/ 519 w 651"/>
                  <a:gd name="T59" fmla="*/ 159 h 222"/>
                  <a:gd name="T60" fmla="*/ 521 w 651"/>
                  <a:gd name="T61" fmla="*/ 157 h 222"/>
                  <a:gd name="T62" fmla="*/ 323 w 651"/>
                  <a:gd name="T63" fmla="*/ 157 h 222"/>
                  <a:gd name="T64" fmla="*/ 301 w 651"/>
                  <a:gd name="T65" fmla="*/ 156 h 222"/>
                  <a:gd name="T66" fmla="*/ 279 w 651"/>
                  <a:gd name="T67" fmla="*/ 153 h 222"/>
                  <a:gd name="T68" fmla="*/ 257 w 651"/>
                  <a:gd name="T69" fmla="*/ 149 h 222"/>
                  <a:gd name="T70" fmla="*/ 236 w 651"/>
                  <a:gd name="T71" fmla="*/ 144 h 222"/>
                  <a:gd name="T72" fmla="*/ 215 w 651"/>
                  <a:gd name="T73" fmla="*/ 137 h 222"/>
                  <a:gd name="T74" fmla="*/ 195 w 651"/>
                  <a:gd name="T75" fmla="*/ 129 h 222"/>
                  <a:gd name="T76" fmla="*/ 176 w 651"/>
                  <a:gd name="T77" fmla="*/ 120 h 222"/>
                  <a:gd name="T78" fmla="*/ 157 w 651"/>
                  <a:gd name="T79" fmla="*/ 111 h 222"/>
                  <a:gd name="T80" fmla="*/ 138 w 651"/>
                  <a:gd name="T81" fmla="*/ 100 h 222"/>
                  <a:gd name="T82" fmla="*/ 120 w 651"/>
                  <a:gd name="T83" fmla="*/ 89 h 222"/>
                  <a:gd name="T84" fmla="*/ 103 w 651"/>
                  <a:gd name="T85" fmla="*/ 78 h 222"/>
                  <a:gd name="T86" fmla="*/ 86 w 651"/>
                  <a:gd name="T87" fmla="*/ 67 h 222"/>
                  <a:gd name="T88" fmla="*/ 70 w 651"/>
                  <a:gd name="T89" fmla="*/ 55 h 222"/>
                  <a:gd name="T90" fmla="*/ 55 w 651"/>
                  <a:gd name="T91" fmla="*/ 43 h 222"/>
                  <a:gd name="T92" fmla="*/ 40 w 651"/>
                  <a:gd name="T93" fmla="*/ 32 h 222"/>
                  <a:gd name="T94" fmla="*/ 26 w 651"/>
                  <a:gd name="T95" fmla="*/ 21 h 222"/>
                  <a:gd name="T96" fmla="*/ 0 w 651"/>
                  <a:gd name="T9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51" h="222">
                    <a:moveTo>
                      <a:pt x="0" y="0"/>
                    </a:moveTo>
                    <a:lnTo>
                      <a:pt x="8" y="15"/>
                    </a:lnTo>
                    <a:lnTo>
                      <a:pt x="18" y="31"/>
                    </a:lnTo>
                    <a:lnTo>
                      <a:pt x="28" y="47"/>
                    </a:lnTo>
                    <a:lnTo>
                      <a:pt x="39" y="62"/>
                    </a:lnTo>
                    <a:lnTo>
                      <a:pt x="51" y="78"/>
                    </a:lnTo>
                    <a:lnTo>
                      <a:pt x="63" y="93"/>
                    </a:lnTo>
                    <a:lnTo>
                      <a:pt x="77" y="108"/>
                    </a:lnTo>
                    <a:lnTo>
                      <a:pt x="91" y="123"/>
                    </a:lnTo>
                    <a:lnTo>
                      <a:pt x="107" y="136"/>
                    </a:lnTo>
                    <a:lnTo>
                      <a:pt x="123" y="150"/>
                    </a:lnTo>
                    <a:lnTo>
                      <a:pt x="140" y="162"/>
                    </a:lnTo>
                    <a:lnTo>
                      <a:pt x="158" y="173"/>
                    </a:lnTo>
                    <a:lnTo>
                      <a:pt x="177" y="184"/>
                    </a:lnTo>
                    <a:lnTo>
                      <a:pt x="198" y="193"/>
                    </a:lnTo>
                    <a:lnTo>
                      <a:pt x="219" y="202"/>
                    </a:lnTo>
                    <a:lnTo>
                      <a:pt x="241" y="209"/>
                    </a:lnTo>
                    <a:lnTo>
                      <a:pt x="264" y="214"/>
                    </a:lnTo>
                    <a:lnTo>
                      <a:pt x="289" y="218"/>
                    </a:lnTo>
                    <a:lnTo>
                      <a:pt x="314" y="221"/>
                    </a:lnTo>
                    <a:lnTo>
                      <a:pt x="341" y="222"/>
                    </a:lnTo>
                    <a:lnTo>
                      <a:pt x="365" y="220"/>
                    </a:lnTo>
                    <a:lnTo>
                      <a:pt x="388" y="217"/>
                    </a:lnTo>
                    <a:lnTo>
                      <a:pt x="410" y="212"/>
                    </a:lnTo>
                    <a:lnTo>
                      <a:pt x="430" y="206"/>
                    </a:lnTo>
                    <a:lnTo>
                      <a:pt x="450" y="199"/>
                    </a:lnTo>
                    <a:lnTo>
                      <a:pt x="469" y="191"/>
                    </a:lnTo>
                    <a:lnTo>
                      <a:pt x="486" y="181"/>
                    </a:lnTo>
                    <a:lnTo>
                      <a:pt x="503" y="170"/>
                    </a:lnTo>
                    <a:lnTo>
                      <a:pt x="519" y="159"/>
                    </a:lnTo>
                    <a:lnTo>
                      <a:pt x="521" y="157"/>
                    </a:lnTo>
                    <a:lnTo>
                      <a:pt x="323" y="157"/>
                    </a:lnTo>
                    <a:lnTo>
                      <a:pt x="301" y="156"/>
                    </a:lnTo>
                    <a:lnTo>
                      <a:pt x="279" y="153"/>
                    </a:lnTo>
                    <a:lnTo>
                      <a:pt x="257" y="149"/>
                    </a:lnTo>
                    <a:lnTo>
                      <a:pt x="236" y="144"/>
                    </a:lnTo>
                    <a:lnTo>
                      <a:pt x="215" y="137"/>
                    </a:lnTo>
                    <a:lnTo>
                      <a:pt x="195" y="129"/>
                    </a:lnTo>
                    <a:lnTo>
                      <a:pt x="176" y="120"/>
                    </a:lnTo>
                    <a:lnTo>
                      <a:pt x="157" y="111"/>
                    </a:lnTo>
                    <a:lnTo>
                      <a:pt x="138" y="100"/>
                    </a:lnTo>
                    <a:lnTo>
                      <a:pt x="120" y="89"/>
                    </a:lnTo>
                    <a:lnTo>
                      <a:pt x="103" y="78"/>
                    </a:lnTo>
                    <a:lnTo>
                      <a:pt x="86" y="67"/>
                    </a:lnTo>
                    <a:lnTo>
                      <a:pt x="70" y="55"/>
                    </a:lnTo>
                    <a:lnTo>
                      <a:pt x="55" y="43"/>
                    </a:lnTo>
                    <a:lnTo>
                      <a:pt x="40" y="32"/>
                    </a:lnTo>
                    <a:lnTo>
                      <a:pt x="26" y="21"/>
                    </a:lnTo>
                    <a:lnTo>
                      <a:pt x="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sp>
            <p:nvSpPr>
              <p:cNvPr id="12" name="Freeform 11"/>
              <p:cNvSpPr>
                <a:spLocks/>
              </p:cNvSpPr>
              <p:nvPr/>
            </p:nvSpPr>
            <p:spPr bwMode="auto">
              <a:xfrm>
                <a:off x="767" y="510"/>
                <a:ext cx="651" cy="222"/>
              </a:xfrm>
              <a:custGeom>
                <a:avLst/>
                <a:gdLst>
                  <a:gd name="T0" fmla="*/ 650 w 651"/>
                  <a:gd name="T1" fmla="*/ 2 h 222"/>
                  <a:gd name="T2" fmla="*/ 640 w 651"/>
                  <a:gd name="T3" fmla="*/ 13 h 222"/>
                  <a:gd name="T4" fmla="*/ 628 w 651"/>
                  <a:gd name="T5" fmla="*/ 23 h 222"/>
                  <a:gd name="T6" fmla="*/ 615 w 651"/>
                  <a:gd name="T7" fmla="*/ 34 h 222"/>
                  <a:gd name="T8" fmla="*/ 601 w 651"/>
                  <a:gd name="T9" fmla="*/ 46 h 222"/>
                  <a:gd name="T10" fmla="*/ 586 w 651"/>
                  <a:gd name="T11" fmla="*/ 57 h 222"/>
                  <a:gd name="T12" fmla="*/ 570 w 651"/>
                  <a:gd name="T13" fmla="*/ 69 h 222"/>
                  <a:gd name="T14" fmla="*/ 553 w 651"/>
                  <a:gd name="T15" fmla="*/ 80 h 222"/>
                  <a:gd name="T16" fmla="*/ 535 w 651"/>
                  <a:gd name="T17" fmla="*/ 91 h 222"/>
                  <a:gd name="T18" fmla="*/ 516 w 651"/>
                  <a:gd name="T19" fmla="*/ 102 h 222"/>
                  <a:gd name="T20" fmla="*/ 497 w 651"/>
                  <a:gd name="T21" fmla="*/ 112 h 222"/>
                  <a:gd name="T22" fmla="*/ 477 w 651"/>
                  <a:gd name="T23" fmla="*/ 122 h 222"/>
                  <a:gd name="T24" fmla="*/ 456 w 651"/>
                  <a:gd name="T25" fmla="*/ 130 h 222"/>
                  <a:gd name="T26" fmla="*/ 435 w 651"/>
                  <a:gd name="T27" fmla="*/ 138 h 222"/>
                  <a:gd name="T28" fmla="*/ 413 w 651"/>
                  <a:gd name="T29" fmla="*/ 145 h 222"/>
                  <a:gd name="T30" fmla="*/ 391 w 651"/>
                  <a:gd name="T31" fmla="*/ 150 h 222"/>
                  <a:gd name="T32" fmla="*/ 369 w 651"/>
                  <a:gd name="T33" fmla="*/ 154 h 222"/>
                  <a:gd name="T34" fmla="*/ 346 w 651"/>
                  <a:gd name="T35" fmla="*/ 156 h 222"/>
                  <a:gd name="T36" fmla="*/ 323 w 651"/>
                  <a:gd name="T37" fmla="*/ 157 h 222"/>
                  <a:gd name="T38" fmla="*/ 521 w 651"/>
                  <a:gd name="T39" fmla="*/ 157 h 222"/>
                  <a:gd name="T40" fmla="*/ 535 w 651"/>
                  <a:gd name="T41" fmla="*/ 146 h 222"/>
                  <a:gd name="T42" fmla="*/ 549 w 651"/>
                  <a:gd name="T43" fmla="*/ 133 h 222"/>
                  <a:gd name="T44" fmla="*/ 563 w 651"/>
                  <a:gd name="T45" fmla="*/ 118 h 222"/>
                  <a:gd name="T46" fmla="*/ 577 w 651"/>
                  <a:gd name="T47" fmla="*/ 103 h 222"/>
                  <a:gd name="T48" fmla="*/ 590 w 651"/>
                  <a:gd name="T49" fmla="*/ 88 h 222"/>
                  <a:gd name="T50" fmla="*/ 603 w 651"/>
                  <a:gd name="T51" fmla="*/ 72 h 222"/>
                  <a:gd name="T52" fmla="*/ 615 w 651"/>
                  <a:gd name="T53" fmla="*/ 55 h 222"/>
                  <a:gd name="T54" fmla="*/ 627 w 651"/>
                  <a:gd name="T55" fmla="*/ 38 h 222"/>
                  <a:gd name="T56" fmla="*/ 639 w 651"/>
                  <a:gd name="T57" fmla="*/ 20 h 222"/>
                  <a:gd name="T58" fmla="*/ 650 w 651"/>
                  <a:gd name="T59" fmla="*/ 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51" h="222">
                    <a:moveTo>
                      <a:pt x="650" y="2"/>
                    </a:moveTo>
                    <a:lnTo>
                      <a:pt x="640" y="13"/>
                    </a:lnTo>
                    <a:lnTo>
                      <a:pt x="628" y="23"/>
                    </a:lnTo>
                    <a:lnTo>
                      <a:pt x="615" y="34"/>
                    </a:lnTo>
                    <a:lnTo>
                      <a:pt x="601" y="46"/>
                    </a:lnTo>
                    <a:lnTo>
                      <a:pt x="586" y="57"/>
                    </a:lnTo>
                    <a:lnTo>
                      <a:pt x="570" y="69"/>
                    </a:lnTo>
                    <a:lnTo>
                      <a:pt x="553" y="80"/>
                    </a:lnTo>
                    <a:lnTo>
                      <a:pt x="535" y="91"/>
                    </a:lnTo>
                    <a:lnTo>
                      <a:pt x="516" y="102"/>
                    </a:lnTo>
                    <a:lnTo>
                      <a:pt x="497" y="112"/>
                    </a:lnTo>
                    <a:lnTo>
                      <a:pt x="477" y="122"/>
                    </a:lnTo>
                    <a:lnTo>
                      <a:pt x="456" y="130"/>
                    </a:lnTo>
                    <a:lnTo>
                      <a:pt x="435" y="138"/>
                    </a:lnTo>
                    <a:lnTo>
                      <a:pt x="413" y="145"/>
                    </a:lnTo>
                    <a:lnTo>
                      <a:pt x="391" y="150"/>
                    </a:lnTo>
                    <a:lnTo>
                      <a:pt x="369" y="154"/>
                    </a:lnTo>
                    <a:lnTo>
                      <a:pt x="346" y="156"/>
                    </a:lnTo>
                    <a:lnTo>
                      <a:pt x="323" y="157"/>
                    </a:lnTo>
                    <a:lnTo>
                      <a:pt x="521" y="157"/>
                    </a:lnTo>
                    <a:lnTo>
                      <a:pt x="535" y="146"/>
                    </a:lnTo>
                    <a:lnTo>
                      <a:pt x="549" y="133"/>
                    </a:lnTo>
                    <a:lnTo>
                      <a:pt x="563" y="118"/>
                    </a:lnTo>
                    <a:lnTo>
                      <a:pt x="577" y="103"/>
                    </a:lnTo>
                    <a:lnTo>
                      <a:pt x="590" y="88"/>
                    </a:lnTo>
                    <a:lnTo>
                      <a:pt x="603" y="72"/>
                    </a:lnTo>
                    <a:lnTo>
                      <a:pt x="615" y="55"/>
                    </a:lnTo>
                    <a:lnTo>
                      <a:pt x="627" y="38"/>
                    </a:lnTo>
                    <a:lnTo>
                      <a:pt x="639" y="20"/>
                    </a:lnTo>
                    <a:lnTo>
                      <a:pt x="650" y="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grpSp>
        <p:sp>
          <p:nvSpPr>
            <p:cNvPr id="10" name="Freeform 9"/>
            <p:cNvSpPr>
              <a:spLocks/>
            </p:cNvSpPr>
            <p:nvPr/>
          </p:nvSpPr>
          <p:spPr bwMode="auto">
            <a:xfrm>
              <a:off x="743" y="30"/>
              <a:ext cx="702" cy="702"/>
            </a:xfrm>
            <a:custGeom>
              <a:avLst/>
              <a:gdLst>
                <a:gd name="T0" fmla="*/ 578 w 702"/>
                <a:gd name="T1" fmla="*/ 619 h 702"/>
                <a:gd name="T2" fmla="*/ 532 w 702"/>
                <a:gd name="T3" fmla="*/ 652 h 702"/>
                <a:gd name="T4" fmla="*/ 483 w 702"/>
                <a:gd name="T5" fmla="*/ 676 h 702"/>
                <a:gd name="T6" fmla="*/ 431 w 702"/>
                <a:gd name="T7" fmla="*/ 693 h 702"/>
                <a:gd name="T8" fmla="*/ 378 w 702"/>
                <a:gd name="T9" fmla="*/ 701 h 702"/>
                <a:gd name="T10" fmla="*/ 324 w 702"/>
                <a:gd name="T11" fmla="*/ 701 h 702"/>
                <a:gd name="T12" fmla="*/ 271 w 702"/>
                <a:gd name="T13" fmla="*/ 693 h 702"/>
                <a:gd name="T14" fmla="*/ 219 w 702"/>
                <a:gd name="T15" fmla="*/ 676 h 702"/>
                <a:gd name="T16" fmla="*/ 169 w 702"/>
                <a:gd name="T17" fmla="*/ 652 h 702"/>
                <a:gd name="T18" fmla="*/ 124 w 702"/>
                <a:gd name="T19" fmla="*/ 619 h 702"/>
                <a:gd name="T20" fmla="*/ 83 w 702"/>
                <a:gd name="T21" fmla="*/ 578 h 702"/>
                <a:gd name="T22" fmla="*/ 50 w 702"/>
                <a:gd name="T23" fmla="*/ 532 h 702"/>
                <a:gd name="T24" fmla="*/ 25 w 702"/>
                <a:gd name="T25" fmla="*/ 483 h 702"/>
                <a:gd name="T26" fmla="*/ 9 w 702"/>
                <a:gd name="T27" fmla="*/ 431 h 702"/>
                <a:gd name="T28" fmla="*/ 1 w 702"/>
                <a:gd name="T29" fmla="*/ 378 h 702"/>
                <a:gd name="T30" fmla="*/ 1 w 702"/>
                <a:gd name="T31" fmla="*/ 324 h 702"/>
                <a:gd name="T32" fmla="*/ 9 w 702"/>
                <a:gd name="T33" fmla="*/ 270 h 702"/>
                <a:gd name="T34" fmla="*/ 25 w 702"/>
                <a:gd name="T35" fmla="*/ 219 h 702"/>
                <a:gd name="T36" fmla="*/ 50 w 702"/>
                <a:gd name="T37" fmla="*/ 169 h 702"/>
                <a:gd name="T38" fmla="*/ 83 w 702"/>
                <a:gd name="T39" fmla="*/ 124 h 702"/>
                <a:gd name="T40" fmla="*/ 124 w 702"/>
                <a:gd name="T41" fmla="*/ 83 h 702"/>
                <a:gd name="T42" fmla="*/ 169 w 702"/>
                <a:gd name="T43" fmla="*/ 50 h 702"/>
                <a:gd name="T44" fmla="*/ 219 w 702"/>
                <a:gd name="T45" fmla="*/ 25 h 702"/>
                <a:gd name="T46" fmla="*/ 270 w 702"/>
                <a:gd name="T47" fmla="*/ 9 h 702"/>
                <a:gd name="T48" fmla="*/ 324 w 702"/>
                <a:gd name="T49" fmla="*/ 1 h 702"/>
                <a:gd name="T50" fmla="*/ 378 w 702"/>
                <a:gd name="T51" fmla="*/ 1 h 702"/>
                <a:gd name="T52" fmla="*/ 431 w 702"/>
                <a:gd name="T53" fmla="*/ 9 h 702"/>
                <a:gd name="T54" fmla="*/ 483 w 702"/>
                <a:gd name="T55" fmla="*/ 25 h 702"/>
                <a:gd name="T56" fmla="*/ 532 w 702"/>
                <a:gd name="T57" fmla="*/ 50 h 702"/>
                <a:gd name="T58" fmla="*/ 578 w 702"/>
                <a:gd name="T59" fmla="*/ 83 h 702"/>
                <a:gd name="T60" fmla="*/ 619 w 702"/>
                <a:gd name="T61" fmla="*/ 124 h 702"/>
                <a:gd name="T62" fmla="*/ 652 w 702"/>
                <a:gd name="T63" fmla="*/ 169 h 702"/>
                <a:gd name="T64" fmla="*/ 676 w 702"/>
                <a:gd name="T65" fmla="*/ 219 h 702"/>
                <a:gd name="T66" fmla="*/ 693 w 702"/>
                <a:gd name="T67" fmla="*/ 270 h 702"/>
                <a:gd name="T68" fmla="*/ 701 w 702"/>
                <a:gd name="T69" fmla="*/ 324 h 702"/>
                <a:gd name="T70" fmla="*/ 701 w 702"/>
                <a:gd name="T71" fmla="*/ 378 h 702"/>
                <a:gd name="T72" fmla="*/ 693 w 702"/>
                <a:gd name="T73" fmla="*/ 431 h 702"/>
                <a:gd name="T74" fmla="*/ 676 w 702"/>
                <a:gd name="T75" fmla="*/ 483 h 702"/>
                <a:gd name="T76" fmla="*/ 652 w 702"/>
                <a:gd name="T77" fmla="*/ 532 h 702"/>
                <a:gd name="T78" fmla="*/ 619 w 702"/>
                <a:gd name="T79" fmla="*/ 578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2" h="702">
                  <a:moveTo>
                    <a:pt x="599" y="599"/>
                  </a:moveTo>
                  <a:lnTo>
                    <a:pt x="578" y="619"/>
                  </a:lnTo>
                  <a:lnTo>
                    <a:pt x="556" y="636"/>
                  </a:lnTo>
                  <a:lnTo>
                    <a:pt x="532" y="652"/>
                  </a:lnTo>
                  <a:lnTo>
                    <a:pt x="508" y="665"/>
                  </a:lnTo>
                  <a:lnTo>
                    <a:pt x="483" y="676"/>
                  </a:lnTo>
                  <a:lnTo>
                    <a:pt x="457" y="686"/>
                  </a:lnTo>
                  <a:lnTo>
                    <a:pt x="431" y="693"/>
                  </a:lnTo>
                  <a:lnTo>
                    <a:pt x="405" y="698"/>
                  </a:lnTo>
                  <a:lnTo>
                    <a:pt x="378" y="701"/>
                  </a:lnTo>
                  <a:lnTo>
                    <a:pt x="351" y="702"/>
                  </a:lnTo>
                  <a:lnTo>
                    <a:pt x="324" y="701"/>
                  </a:lnTo>
                  <a:lnTo>
                    <a:pt x="297" y="698"/>
                  </a:lnTo>
                  <a:lnTo>
                    <a:pt x="271" y="693"/>
                  </a:lnTo>
                  <a:lnTo>
                    <a:pt x="244" y="686"/>
                  </a:lnTo>
                  <a:lnTo>
                    <a:pt x="219" y="676"/>
                  </a:lnTo>
                  <a:lnTo>
                    <a:pt x="194" y="665"/>
                  </a:lnTo>
                  <a:lnTo>
                    <a:pt x="169" y="652"/>
                  </a:lnTo>
                  <a:lnTo>
                    <a:pt x="146" y="636"/>
                  </a:lnTo>
                  <a:lnTo>
                    <a:pt x="124" y="619"/>
                  </a:lnTo>
                  <a:lnTo>
                    <a:pt x="102" y="599"/>
                  </a:lnTo>
                  <a:lnTo>
                    <a:pt x="83" y="578"/>
                  </a:lnTo>
                  <a:lnTo>
                    <a:pt x="65" y="556"/>
                  </a:lnTo>
                  <a:lnTo>
                    <a:pt x="50" y="532"/>
                  </a:lnTo>
                  <a:lnTo>
                    <a:pt x="37" y="508"/>
                  </a:lnTo>
                  <a:lnTo>
                    <a:pt x="25" y="483"/>
                  </a:lnTo>
                  <a:lnTo>
                    <a:pt x="16" y="457"/>
                  </a:lnTo>
                  <a:lnTo>
                    <a:pt x="9" y="431"/>
                  </a:lnTo>
                  <a:lnTo>
                    <a:pt x="4" y="405"/>
                  </a:lnTo>
                  <a:lnTo>
                    <a:pt x="1" y="378"/>
                  </a:lnTo>
                  <a:lnTo>
                    <a:pt x="0" y="351"/>
                  </a:lnTo>
                  <a:lnTo>
                    <a:pt x="1" y="324"/>
                  </a:lnTo>
                  <a:lnTo>
                    <a:pt x="4" y="297"/>
                  </a:lnTo>
                  <a:lnTo>
                    <a:pt x="9" y="270"/>
                  </a:lnTo>
                  <a:lnTo>
                    <a:pt x="16" y="244"/>
                  </a:lnTo>
                  <a:lnTo>
                    <a:pt x="25" y="219"/>
                  </a:lnTo>
                  <a:lnTo>
                    <a:pt x="37" y="194"/>
                  </a:lnTo>
                  <a:lnTo>
                    <a:pt x="50" y="169"/>
                  </a:lnTo>
                  <a:lnTo>
                    <a:pt x="65" y="146"/>
                  </a:lnTo>
                  <a:lnTo>
                    <a:pt x="83" y="124"/>
                  </a:lnTo>
                  <a:lnTo>
                    <a:pt x="102" y="102"/>
                  </a:lnTo>
                  <a:lnTo>
                    <a:pt x="124" y="83"/>
                  </a:lnTo>
                  <a:lnTo>
                    <a:pt x="146" y="65"/>
                  </a:lnTo>
                  <a:lnTo>
                    <a:pt x="169" y="50"/>
                  </a:lnTo>
                  <a:lnTo>
                    <a:pt x="194" y="37"/>
                  </a:lnTo>
                  <a:lnTo>
                    <a:pt x="219" y="25"/>
                  </a:lnTo>
                  <a:lnTo>
                    <a:pt x="244" y="16"/>
                  </a:lnTo>
                  <a:lnTo>
                    <a:pt x="270" y="9"/>
                  </a:lnTo>
                  <a:lnTo>
                    <a:pt x="297" y="4"/>
                  </a:lnTo>
                  <a:lnTo>
                    <a:pt x="324" y="1"/>
                  </a:lnTo>
                  <a:lnTo>
                    <a:pt x="351" y="0"/>
                  </a:lnTo>
                  <a:lnTo>
                    <a:pt x="378" y="1"/>
                  </a:lnTo>
                  <a:lnTo>
                    <a:pt x="405" y="4"/>
                  </a:lnTo>
                  <a:lnTo>
                    <a:pt x="431" y="9"/>
                  </a:lnTo>
                  <a:lnTo>
                    <a:pt x="457" y="16"/>
                  </a:lnTo>
                  <a:lnTo>
                    <a:pt x="483" y="25"/>
                  </a:lnTo>
                  <a:lnTo>
                    <a:pt x="508" y="37"/>
                  </a:lnTo>
                  <a:lnTo>
                    <a:pt x="532" y="50"/>
                  </a:lnTo>
                  <a:lnTo>
                    <a:pt x="556" y="65"/>
                  </a:lnTo>
                  <a:lnTo>
                    <a:pt x="578" y="83"/>
                  </a:lnTo>
                  <a:lnTo>
                    <a:pt x="599" y="102"/>
                  </a:lnTo>
                  <a:lnTo>
                    <a:pt x="619" y="124"/>
                  </a:lnTo>
                  <a:lnTo>
                    <a:pt x="636" y="146"/>
                  </a:lnTo>
                  <a:lnTo>
                    <a:pt x="652" y="169"/>
                  </a:lnTo>
                  <a:lnTo>
                    <a:pt x="665" y="194"/>
                  </a:lnTo>
                  <a:lnTo>
                    <a:pt x="676" y="219"/>
                  </a:lnTo>
                  <a:lnTo>
                    <a:pt x="686" y="244"/>
                  </a:lnTo>
                  <a:lnTo>
                    <a:pt x="693" y="270"/>
                  </a:lnTo>
                  <a:lnTo>
                    <a:pt x="698" y="297"/>
                  </a:lnTo>
                  <a:lnTo>
                    <a:pt x="701" y="324"/>
                  </a:lnTo>
                  <a:lnTo>
                    <a:pt x="702" y="351"/>
                  </a:lnTo>
                  <a:lnTo>
                    <a:pt x="701" y="378"/>
                  </a:lnTo>
                  <a:lnTo>
                    <a:pt x="698" y="405"/>
                  </a:lnTo>
                  <a:lnTo>
                    <a:pt x="693" y="431"/>
                  </a:lnTo>
                  <a:lnTo>
                    <a:pt x="686" y="457"/>
                  </a:lnTo>
                  <a:lnTo>
                    <a:pt x="676" y="483"/>
                  </a:lnTo>
                  <a:lnTo>
                    <a:pt x="665" y="508"/>
                  </a:lnTo>
                  <a:lnTo>
                    <a:pt x="652" y="532"/>
                  </a:lnTo>
                  <a:lnTo>
                    <a:pt x="636" y="556"/>
                  </a:lnTo>
                  <a:lnTo>
                    <a:pt x="619" y="578"/>
                  </a:lnTo>
                  <a:lnTo>
                    <a:pt x="599" y="599"/>
                  </a:lnTo>
                  <a:close/>
                </a:path>
              </a:pathLst>
            </a:custGeom>
            <a:noFill/>
            <a:ln w="38100">
              <a:solidFill>
                <a:srgbClr val="007381"/>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AU" dirty="0"/>
            </a:p>
          </p:txBody>
        </p:sp>
      </p:grpSp>
    </p:spTree>
    <p:extLst>
      <p:ext uri="{BB962C8B-B14F-4D97-AF65-F5344CB8AC3E}">
        <p14:creationId xmlns:p14="http://schemas.microsoft.com/office/powerpoint/2010/main" val="3389995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991482"/>
            <a:ext cx="8435280" cy="1143000"/>
          </a:xfrm>
        </p:spPr>
        <p:txBody>
          <a:bodyPr>
            <a:noAutofit/>
          </a:bodyPr>
          <a:lstStyle/>
          <a:p>
            <a:pPr algn="l"/>
            <a:r>
              <a:rPr lang="en-AU" sz="3600" dirty="0" smtClean="0"/>
              <a:t>The Framework animation</a:t>
            </a:r>
            <a:endParaRPr lang="en-AU" sz="3600" dirty="0"/>
          </a:p>
        </p:txBody>
      </p:sp>
      <p:pic>
        <p:nvPicPr>
          <p:cNvPr id="5" name="Picture 4">
            <a:hlinkClick r:id="rId3"/>
          </p:cNvPr>
          <p:cNvPicPr/>
          <p:nvPr/>
        </p:nvPicPr>
        <p:blipFill rotWithShape="1">
          <a:blip r:embed="rId4" cstate="print"/>
          <a:srcRect t="4255" b="8511"/>
          <a:stretch/>
        </p:blipFill>
        <p:spPr bwMode="auto">
          <a:xfrm>
            <a:off x="1706880" y="2420888"/>
            <a:ext cx="5730240" cy="3124200"/>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3851920" y="5805264"/>
            <a:ext cx="1471878" cy="276999"/>
          </a:xfrm>
          <a:prstGeom prst="rect">
            <a:avLst/>
          </a:prstGeom>
        </p:spPr>
        <p:txBody>
          <a:bodyPr wrap="none">
            <a:spAutoFit/>
          </a:bodyPr>
          <a:lstStyle/>
          <a:p>
            <a:r>
              <a:rPr lang="en-AU" sz="1200" dirty="0" smtClean="0">
                <a:latin typeface="Arial"/>
                <a:cs typeface="Arial"/>
              </a:rPr>
              <a:t>Click image to play</a:t>
            </a:r>
            <a:endParaRPr lang="en-US"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917848"/>
            <a:ext cx="8229600" cy="1143000"/>
          </a:xfrm>
        </p:spPr>
        <p:txBody>
          <a:bodyPr>
            <a:normAutofit/>
          </a:bodyPr>
          <a:lstStyle/>
          <a:p>
            <a:pPr algn="l"/>
            <a:r>
              <a:rPr lang="en-AU" sz="3600" dirty="0" smtClean="0">
                <a:solidFill>
                  <a:srgbClr val="007583"/>
                </a:solidFill>
                <a:latin typeface="Arial" pitchFamily="34" charset="0"/>
                <a:cs typeface="Arial" pitchFamily="34" charset="0"/>
              </a:rPr>
              <a:t>Activity: Vision  </a:t>
            </a:r>
            <a:endParaRPr lang="en-AU" sz="3600" dirty="0">
              <a:solidFill>
                <a:srgbClr val="007583"/>
              </a:solidFill>
              <a:latin typeface="Arial" pitchFamily="34" charset="0"/>
              <a:cs typeface="Arial" pitchFamily="34" charset="0"/>
            </a:endParaRPr>
          </a:p>
        </p:txBody>
      </p:sp>
      <p:sp>
        <p:nvSpPr>
          <p:cNvPr id="5" name="Content Placeholder 4"/>
          <p:cNvSpPr>
            <a:spLocks noGrp="1"/>
          </p:cNvSpPr>
          <p:nvPr>
            <p:ph idx="1"/>
          </p:nvPr>
        </p:nvSpPr>
        <p:spPr>
          <a:xfrm>
            <a:off x="107504" y="2648256"/>
            <a:ext cx="4752528" cy="2004880"/>
          </a:xfrm>
        </p:spPr>
        <p:txBody>
          <a:bodyPr>
            <a:noAutofit/>
          </a:bodyPr>
          <a:lstStyle/>
          <a:p>
            <a:pPr marL="0" indent="-342000">
              <a:spcBef>
                <a:spcPts val="1000"/>
              </a:spcBef>
              <a:buNone/>
            </a:pPr>
            <a:r>
              <a:rPr lang="en-AU" sz="2800" dirty="0" smtClean="0">
                <a:solidFill>
                  <a:schemeClr val="tx1"/>
                </a:solidFill>
              </a:rPr>
              <a:t>What should we be trying to achieve in our school through the implementation of  </a:t>
            </a:r>
            <a:r>
              <a:rPr lang="en-AU" sz="2800" dirty="0">
                <a:solidFill>
                  <a:schemeClr val="tx1"/>
                </a:solidFill>
              </a:rPr>
              <a:t>effective performance and development </a:t>
            </a:r>
            <a:r>
              <a:rPr lang="en-AU" sz="2800" dirty="0" smtClean="0">
                <a:solidFill>
                  <a:schemeClr val="tx1"/>
                </a:solidFill>
              </a:rPr>
              <a:t>practices?</a:t>
            </a:r>
            <a:endParaRPr lang="en-AU" sz="2800" dirty="0">
              <a:solidFill>
                <a:schemeClr val="tx1"/>
              </a:solidFill>
            </a:endParaRPr>
          </a:p>
        </p:txBody>
      </p:sp>
      <p:pic>
        <p:nvPicPr>
          <p:cNvPr id="32770" name="Picture 2" descr="http://goodbyemisterhunter.files.wordpress.com/2012/08/teacher-training-cartoon.gif"/>
          <p:cNvPicPr>
            <a:picLocks noChangeAspect="1" noChangeArrowheads="1"/>
          </p:cNvPicPr>
          <p:nvPr/>
        </p:nvPicPr>
        <p:blipFill>
          <a:blip r:embed="rId3" cstate="print"/>
          <a:srcRect/>
          <a:stretch>
            <a:fillRect/>
          </a:stretch>
        </p:blipFill>
        <p:spPr bwMode="auto">
          <a:xfrm>
            <a:off x="5292080" y="2060848"/>
            <a:ext cx="3384376" cy="3384376"/>
          </a:xfrm>
          <a:prstGeom prst="rect">
            <a:avLst/>
          </a:prstGeom>
          <a:noFill/>
        </p:spPr>
      </p:pic>
      <p:grpSp>
        <p:nvGrpSpPr>
          <p:cNvPr id="6" name="Group 5"/>
          <p:cNvGrpSpPr>
            <a:grpSpLocks/>
          </p:cNvGrpSpPr>
          <p:nvPr/>
        </p:nvGrpSpPr>
        <p:grpSpPr bwMode="auto">
          <a:xfrm>
            <a:off x="7917177" y="5588543"/>
            <a:ext cx="915035" cy="977265"/>
            <a:chOff x="1111" y="39"/>
            <a:chExt cx="1441" cy="1539"/>
          </a:xfrm>
        </p:grpSpPr>
        <p:sp>
          <p:nvSpPr>
            <p:cNvPr id="7" name="Freeform 6"/>
            <p:cNvSpPr>
              <a:spLocks/>
            </p:cNvSpPr>
            <p:nvPr/>
          </p:nvSpPr>
          <p:spPr bwMode="auto">
            <a:xfrm>
              <a:off x="1111" y="673"/>
              <a:ext cx="748" cy="748"/>
            </a:xfrm>
            <a:custGeom>
              <a:avLst/>
              <a:gdLst>
                <a:gd name="T0" fmla="*/ 631 w 748"/>
                <a:gd name="T1" fmla="*/ 157 h 748"/>
                <a:gd name="T2" fmla="*/ 590 w 748"/>
                <a:gd name="T3" fmla="*/ 164 h 748"/>
                <a:gd name="T4" fmla="*/ 555 w 748"/>
                <a:gd name="T5" fmla="*/ 185 h 748"/>
                <a:gd name="T6" fmla="*/ 547 w 748"/>
                <a:gd name="T7" fmla="*/ 66 h 748"/>
                <a:gd name="T8" fmla="*/ 532 w 748"/>
                <a:gd name="T9" fmla="*/ 24 h 748"/>
                <a:gd name="T10" fmla="*/ 496 w 748"/>
                <a:gd name="T11" fmla="*/ 1 h 748"/>
                <a:gd name="T12" fmla="*/ 370 w 748"/>
                <a:gd name="T13" fmla="*/ 0 h 748"/>
                <a:gd name="T14" fmla="*/ 386 w 748"/>
                <a:gd name="T15" fmla="*/ 36 h 748"/>
                <a:gd name="T16" fmla="*/ 390 w 748"/>
                <a:gd name="T17" fmla="*/ 64 h 748"/>
                <a:gd name="T18" fmla="*/ 381 w 748"/>
                <a:gd name="T19" fmla="*/ 108 h 748"/>
                <a:gd name="T20" fmla="*/ 357 w 748"/>
                <a:gd name="T21" fmla="*/ 144 h 748"/>
                <a:gd name="T22" fmla="*/ 322 w 748"/>
                <a:gd name="T23" fmla="*/ 170 h 748"/>
                <a:gd name="T24" fmla="*/ 279 w 748"/>
                <a:gd name="T25" fmla="*/ 180 h 748"/>
                <a:gd name="T26" fmla="*/ 250 w 748"/>
                <a:gd name="T27" fmla="*/ 178 h 748"/>
                <a:gd name="T28" fmla="*/ 210 w 748"/>
                <a:gd name="T29" fmla="*/ 162 h 748"/>
                <a:gd name="T30" fmla="*/ 178 w 748"/>
                <a:gd name="T31" fmla="*/ 132 h 748"/>
                <a:gd name="T32" fmla="*/ 160 w 748"/>
                <a:gd name="T33" fmla="*/ 92 h 748"/>
                <a:gd name="T34" fmla="*/ 157 w 748"/>
                <a:gd name="T35" fmla="*/ 64 h 748"/>
                <a:gd name="T36" fmla="*/ 164 w 748"/>
                <a:gd name="T37" fmla="*/ 24 h 748"/>
                <a:gd name="T38" fmla="*/ 176 w 748"/>
                <a:gd name="T39" fmla="*/ 0 h 748"/>
                <a:gd name="T40" fmla="*/ 43 w 748"/>
                <a:gd name="T41" fmla="*/ 3 h 748"/>
                <a:gd name="T42" fmla="*/ 10 w 748"/>
                <a:gd name="T43" fmla="*/ 30 h 748"/>
                <a:gd name="T44" fmla="*/ 0 w 748"/>
                <a:gd name="T45" fmla="*/ 66 h 748"/>
                <a:gd name="T46" fmla="*/ 3 w 748"/>
                <a:gd name="T47" fmla="*/ 503 h 748"/>
                <a:gd name="T48" fmla="*/ 30 w 748"/>
                <a:gd name="T49" fmla="*/ 537 h 748"/>
                <a:gd name="T50" fmla="*/ 66 w 748"/>
                <a:gd name="T51" fmla="*/ 547 h 748"/>
                <a:gd name="T52" fmla="*/ 180 w 748"/>
                <a:gd name="T53" fmla="*/ 562 h 748"/>
                <a:gd name="T54" fmla="*/ 162 w 748"/>
                <a:gd name="T55" fmla="*/ 598 h 748"/>
                <a:gd name="T56" fmla="*/ 157 w 748"/>
                <a:gd name="T57" fmla="*/ 631 h 748"/>
                <a:gd name="T58" fmla="*/ 165 w 748"/>
                <a:gd name="T59" fmla="*/ 675 h 748"/>
                <a:gd name="T60" fmla="*/ 189 w 748"/>
                <a:gd name="T61" fmla="*/ 712 h 748"/>
                <a:gd name="T62" fmla="*/ 224 w 748"/>
                <a:gd name="T63" fmla="*/ 737 h 748"/>
                <a:gd name="T64" fmla="*/ 268 w 748"/>
                <a:gd name="T65" fmla="*/ 747 h 748"/>
                <a:gd name="T66" fmla="*/ 296 w 748"/>
                <a:gd name="T67" fmla="*/ 745 h 748"/>
                <a:gd name="T68" fmla="*/ 337 w 748"/>
                <a:gd name="T69" fmla="*/ 729 h 748"/>
                <a:gd name="T70" fmla="*/ 368 w 748"/>
                <a:gd name="T71" fmla="*/ 699 h 748"/>
                <a:gd name="T72" fmla="*/ 386 w 748"/>
                <a:gd name="T73" fmla="*/ 659 h 748"/>
                <a:gd name="T74" fmla="*/ 390 w 748"/>
                <a:gd name="T75" fmla="*/ 631 h 748"/>
                <a:gd name="T76" fmla="*/ 382 w 748"/>
                <a:gd name="T77" fmla="*/ 590 h 748"/>
                <a:gd name="T78" fmla="*/ 362 w 748"/>
                <a:gd name="T79" fmla="*/ 555 h 748"/>
                <a:gd name="T80" fmla="*/ 481 w 748"/>
                <a:gd name="T81" fmla="*/ 547 h 748"/>
                <a:gd name="T82" fmla="*/ 522 w 748"/>
                <a:gd name="T83" fmla="*/ 532 h 748"/>
                <a:gd name="T84" fmla="*/ 545 w 748"/>
                <a:gd name="T85" fmla="*/ 496 h 748"/>
                <a:gd name="T86" fmla="*/ 547 w 748"/>
                <a:gd name="T87" fmla="*/ 353 h 748"/>
                <a:gd name="T88" fmla="*/ 579 w 748"/>
                <a:gd name="T89" fmla="*/ 377 h 748"/>
                <a:gd name="T90" fmla="*/ 619 w 748"/>
                <a:gd name="T91" fmla="*/ 389 h 748"/>
                <a:gd name="T92" fmla="*/ 654 w 748"/>
                <a:gd name="T93" fmla="*/ 387 h 748"/>
                <a:gd name="T94" fmla="*/ 695 w 748"/>
                <a:gd name="T95" fmla="*/ 371 h 748"/>
                <a:gd name="T96" fmla="*/ 726 w 748"/>
                <a:gd name="T97" fmla="*/ 341 h 748"/>
                <a:gd name="T98" fmla="*/ 744 w 748"/>
                <a:gd name="T99" fmla="*/ 301 h 748"/>
                <a:gd name="T100" fmla="*/ 748 w 748"/>
                <a:gd name="T101" fmla="*/ 273 h 748"/>
                <a:gd name="T102" fmla="*/ 739 w 748"/>
                <a:gd name="T103" fmla="*/ 229 h 748"/>
                <a:gd name="T104" fmla="*/ 715 w 748"/>
                <a:gd name="T105" fmla="*/ 193 h 748"/>
                <a:gd name="T106" fmla="*/ 680 w 748"/>
                <a:gd name="T107" fmla="*/ 168 h 748"/>
                <a:gd name="T108" fmla="*/ 637 w 748"/>
                <a:gd name="T109" fmla="*/ 157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8" h="748">
                  <a:moveTo>
                    <a:pt x="637" y="157"/>
                  </a:moveTo>
                  <a:lnTo>
                    <a:pt x="631" y="157"/>
                  </a:lnTo>
                  <a:lnTo>
                    <a:pt x="610" y="159"/>
                  </a:lnTo>
                  <a:lnTo>
                    <a:pt x="590" y="164"/>
                  </a:lnTo>
                  <a:lnTo>
                    <a:pt x="572" y="173"/>
                  </a:lnTo>
                  <a:lnTo>
                    <a:pt x="555" y="185"/>
                  </a:lnTo>
                  <a:lnTo>
                    <a:pt x="547" y="193"/>
                  </a:lnTo>
                  <a:lnTo>
                    <a:pt x="547" y="66"/>
                  </a:lnTo>
                  <a:lnTo>
                    <a:pt x="543" y="43"/>
                  </a:lnTo>
                  <a:lnTo>
                    <a:pt x="532" y="24"/>
                  </a:lnTo>
                  <a:lnTo>
                    <a:pt x="516" y="10"/>
                  </a:lnTo>
                  <a:lnTo>
                    <a:pt x="496" y="1"/>
                  </a:lnTo>
                  <a:lnTo>
                    <a:pt x="481" y="0"/>
                  </a:lnTo>
                  <a:lnTo>
                    <a:pt x="370" y="0"/>
                  </a:lnTo>
                  <a:lnTo>
                    <a:pt x="380" y="17"/>
                  </a:lnTo>
                  <a:lnTo>
                    <a:pt x="386" y="36"/>
                  </a:lnTo>
                  <a:lnTo>
                    <a:pt x="389" y="56"/>
                  </a:lnTo>
                  <a:lnTo>
                    <a:pt x="390" y="64"/>
                  </a:lnTo>
                  <a:lnTo>
                    <a:pt x="387" y="87"/>
                  </a:lnTo>
                  <a:lnTo>
                    <a:pt x="381" y="108"/>
                  </a:lnTo>
                  <a:lnTo>
                    <a:pt x="371" y="127"/>
                  </a:lnTo>
                  <a:lnTo>
                    <a:pt x="357" y="144"/>
                  </a:lnTo>
                  <a:lnTo>
                    <a:pt x="341" y="159"/>
                  </a:lnTo>
                  <a:lnTo>
                    <a:pt x="322" y="170"/>
                  </a:lnTo>
                  <a:lnTo>
                    <a:pt x="301" y="177"/>
                  </a:lnTo>
                  <a:lnTo>
                    <a:pt x="279" y="180"/>
                  </a:lnTo>
                  <a:lnTo>
                    <a:pt x="273" y="180"/>
                  </a:lnTo>
                  <a:lnTo>
                    <a:pt x="250" y="178"/>
                  </a:lnTo>
                  <a:lnTo>
                    <a:pt x="229" y="172"/>
                  </a:lnTo>
                  <a:lnTo>
                    <a:pt x="210" y="162"/>
                  </a:lnTo>
                  <a:lnTo>
                    <a:pt x="193" y="148"/>
                  </a:lnTo>
                  <a:lnTo>
                    <a:pt x="178" y="132"/>
                  </a:lnTo>
                  <a:lnTo>
                    <a:pt x="167" y="113"/>
                  </a:lnTo>
                  <a:lnTo>
                    <a:pt x="160" y="92"/>
                  </a:lnTo>
                  <a:lnTo>
                    <a:pt x="157" y="69"/>
                  </a:lnTo>
                  <a:lnTo>
                    <a:pt x="157" y="64"/>
                  </a:lnTo>
                  <a:lnTo>
                    <a:pt x="159" y="43"/>
                  </a:lnTo>
                  <a:lnTo>
                    <a:pt x="164" y="24"/>
                  </a:lnTo>
                  <a:lnTo>
                    <a:pt x="172" y="6"/>
                  </a:lnTo>
                  <a:lnTo>
                    <a:pt x="176" y="0"/>
                  </a:lnTo>
                  <a:lnTo>
                    <a:pt x="66" y="0"/>
                  </a:lnTo>
                  <a:lnTo>
                    <a:pt x="43" y="3"/>
                  </a:lnTo>
                  <a:lnTo>
                    <a:pt x="24" y="14"/>
                  </a:lnTo>
                  <a:lnTo>
                    <a:pt x="10" y="30"/>
                  </a:lnTo>
                  <a:lnTo>
                    <a:pt x="1" y="50"/>
                  </a:lnTo>
                  <a:lnTo>
                    <a:pt x="0" y="66"/>
                  </a:lnTo>
                  <a:lnTo>
                    <a:pt x="0" y="481"/>
                  </a:lnTo>
                  <a:lnTo>
                    <a:pt x="3" y="503"/>
                  </a:lnTo>
                  <a:lnTo>
                    <a:pt x="14" y="522"/>
                  </a:lnTo>
                  <a:lnTo>
                    <a:pt x="30" y="537"/>
                  </a:lnTo>
                  <a:lnTo>
                    <a:pt x="50" y="545"/>
                  </a:lnTo>
                  <a:lnTo>
                    <a:pt x="66" y="547"/>
                  </a:lnTo>
                  <a:lnTo>
                    <a:pt x="193" y="547"/>
                  </a:lnTo>
                  <a:lnTo>
                    <a:pt x="180" y="562"/>
                  </a:lnTo>
                  <a:lnTo>
                    <a:pt x="169" y="579"/>
                  </a:lnTo>
                  <a:lnTo>
                    <a:pt x="162" y="598"/>
                  </a:lnTo>
                  <a:lnTo>
                    <a:pt x="157" y="619"/>
                  </a:lnTo>
                  <a:lnTo>
                    <a:pt x="157" y="631"/>
                  </a:lnTo>
                  <a:lnTo>
                    <a:pt x="159" y="654"/>
                  </a:lnTo>
                  <a:lnTo>
                    <a:pt x="165" y="675"/>
                  </a:lnTo>
                  <a:lnTo>
                    <a:pt x="176" y="695"/>
                  </a:lnTo>
                  <a:lnTo>
                    <a:pt x="189" y="712"/>
                  </a:lnTo>
                  <a:lnTo>
                    <a:pt x="206" y="726"/>
                  </a:lnTo>
                  <a:lnTo>
                    <a:pt x="224" y="737"/>
                  </a:lnTo>
                  <a:lnTo>
                    <a:pt x="245" y="744"/>
                  </a:lnTo>
                  <a:lnTo>
                    <a:pt x="268" y="747"/>
                  </a:lnTo>
                  <a:lnTo>
                    <a:pt x="273" y="748"/>
                  </a:lnTo>
                  <a:lnTo>
                    <a:pt x="296" y="745"/>
                  </a:lnTo>
                  <a:lnTo>
                    <a:pt x="317" y="739"/>
                  </a:lnTo>
                  <a:lnTo>
                    <a:pt x="337" y="729"/>
                  </a:lnTo>
                  <a:lnTo>
                    <a:pt x="354" y="715"/>
                  </a:lnTo>
                  <a:lnTo>
                    <a:pt x="368" y="699"/>
                  </a:lnTo>
                  <a:lnTo>
                    <a:pt x="379" y="680"/>
                  </a:lnTo>
                  <a:lnTo>
                    <a:pt x="386" y="659"/>
                  </a:lnTo>
                  <a:lnTo>
                    <a:pt x="389" y="637"/>
                  </a:lnTo>
                  <a:lnTo>
                    <a:pt x="390" y="631"/>
                  </a:lnTo>
                  <a:lnTo>
                    <a:pt x="388" y="610"/>
                  </a:lnTo>
                  <a:lnTo>
                    <a:pt x="382" y="590"/>
                  </a:lnTo>
                  <a:lnTo>
                    <a:pt x="373" y="572"/>
                  </a:lnTo>
                  <a:lnTo>
                    <a:pt x="362" y="555"/>
                  </a:lnTo>
                  <a:lnTo>
                    <a:pt x="353" y="547"/>
                  </a:lnTo>
                  <a:lnTo>
                    <a:pt x="481" y="547"/>
                  </a:lnTo>
                  <a:lnTo>
                    <a:pt x="503" y="543"/>
                  </a:lnTo>
                  <a:lnTo>
                    <a:pt x="522" y="532"/>
                  </a:lnTo>
                  <a:lnTo>
                    <a:pt x="537" y="516"/>
                  </a:lnTo>
                  <a:lnTo>
                    <a:pt x="545" y="496"/>
                  </a:lnTo>
                  <a:lnTo>
                    <a:pt x="547" y="481"/>
                  </a:lnTo>
                  <a:lnTo>
                    <a:pt x="547" y="353"/>
                  </a:lnTo>
                  <a:lnTo>
                    <a:pt x="562" y="367"/>
                  </a:lnTo>
                  <a:lnTo>
                    <a:pt x="579" y="377"/>
                  </a:lnTo>
                  <a:lnTo>
                    <a:pt x="598" y="385"/>
                  </a:lnTo>
                  <a:lnTo>
                    <a:pt x="619" y="389"/>
                  </a:lnTo>
                  <a:lnTo>
                    <a:pt x="631" y="390"/>
                  </a:lnTo>
                  <a:lnTo>
                    <a:pt x="654" y="387"/>
                  </a:lnTo>
                  <a:lnTo>
                    <a:pt x="675" y="381"/>
                  </a:lnTo>
                  <a:lnTo>
                    <a:pt x="695" y="371"/>
                  </a:lnTo>
                  <a:lnTo>
                    <a:pt x="712" y="357"/>
                  </a:lnTo>
                  <a:lnTo>
                    <a:pt x="726" y="341"/>
                  </a:lnTo>
                  <a:lnTo>
                    <a:pt x="737" y="322"/>
                  </a:lnTo>
                  <a:lnTo>
                    <a:pt x="744" y="301"/>
                  </a:lnTo>
                  <a:lnTo>
                    <a:pt x="747" y="279"/>
                  </a:lnTo>
                  <a:lnTo>
                    <a:pt x="748" y="273"/>
                  </a:lnTo>
                  <a:lnTo>
                    <a:pt x="745" y="250"/>
                  </a:lnTo>
                  <a:lnTo>
                    <a:pt x="739" y="229"/>
                  </a:lnTo>
                  <a:lnTo>
                    <a:pt x="729" y="210"/>
                  </a:lnTo>
                  <a:lnTo>
                    <a:pt x="715" y="193"/>
                  </a:lnTo>
                  <a:lnTo>
                    <a:pt x="699" y="179"/>
                  </a:lnTo>
                  <a:lnTo>
                    <a:pt x="680" y="168"/>
                  </a:lnTo>
                  <a:lnTo>
                    <a:pt x="659" y="160"/>
                  </a:lnTo>
                  <a:lnTo>
                    <a:pt x="637" y="157"/>
                  </a:lnTo>
                  <a:close/>
                </a:path>
              </a:pathLst>
            </a:custGeom>
            <a:solidFill>
              <a:srgbClr val="00738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sp>
          <p:nvSpPr>
            <p:cNvPr id="8" name="Freeform 7"/>
            <p:cNvSpPr>
              <a:spLocks/>
            </p:cNvSpPr>
            <p:nvPr/>
          </p:nvSpPr>
          <p:spPr bwMode="auto">
            <a:xfrm>
              <a:off x="1823" y="850"/>
              <a:ext cx="729" cy="728"/>
            </a:xfrm>
            <a:custGeom>
              <a:avLst/>
              <a:gdLst>
                <a:gd name="T0" fmla="*/ 7 w 729"/>
                <a:gd name="T1" fmla="*/ 328 h 728"/>
                <a:gd name="T2" fmla="*/ 0 w 729"/>
                <a:gd name="T3" fmla="*/ 365 h 728"/>
                <a:gd name="T4" fmla="*/ 14 w 729"/>
                <a:gd name="T5" fmla="*/ 401 h 728"/>
                <a:gd name="T6" fmla="*/ 109 w 729"/>
                <a:gd name="T7" fmla="*/ 496 h 728"/>
                <a:gd name="T8" fmla="*/ 116 w 729"/>
                <a:gd name="T9" fmla="*/ 458 h 728"/>
                <a:gd name="T10" fmla="*/ 136 w 729"/>
                <a:gd name="T11" fmla="*/ 420 h 728"/>
                <a:gd name="T12" fmla="*/ 150 w 729"/>
                <a:gd name="T13" fmla="*/ 403 h 728"/>
                <a:gd name="T14" fmla="*/ 182 w 729"/>
                <a:gd name="T15" fmla="*/ 380 h 728"/>
                <a:gd name="T16" fmla="*/ 219 w 729"/>
                <a:gd name="T17" fmla="*/ 370 h 728"/>
                <a:gd name="T18" fmla="*/ 257 w 729"/>
                <a:gd name="T19" fmla="*/ 372 h 728"/>
                <a:gd name="T20" fmla="*/ 293 w 729"/>
                <a:gd name="T21" fmla="*/ 386 h 728"/>
                <a:gd name="T22" fmla="*/ 315 w 729"/>
                <a:gd name="T23" fmla="*/ 403 h 728"/>
                <a:gd name="T24" fmla="*/ 338 w 729"/>
                <a:gd name="T25" fmla="*/ 436 h 728"/>
                <a:gd name="T26" fmla="*/ 348 w 729"/>
                <a:gd name="T27" fmla="*/ 472 h 728"/>
                <a:gd name="T28" fmla="*/ 346 w 729"/>
                <a:gd name="T29" fmla="*/ 510 h 728"/>
                <a:gd name="T30" fmla="*/ 332 w 729"/>
                <a:gd name="T31" fmla="*/ 546 h 728"/>
                <a:gd name="T32" fmla="*/ 315 w 729"/>
                <a:gd name="T33" fmla="*/ 568 h 728"/>
                <a:gd name="T34" fmla="*/ 281 w 729"/>
                <a:gd name="T35" fmla="*/ 592 h 728"/>
                <a:gd name="T36" fmla="*/ 242 w 729"/>
                <a:gd name="T37" fmla="*/ 607 h 728"/>
                <a:gd name="T38" fmla="*/ 222 w 729"/>
                <a:gd name="T39" fmla="*/ 609 h 728"/>
                <a:gd name="T40" fmla="*/ 328 w 729"/>
                <a:gd name="T41" fmla="*/ 711 h 728"/>
                <a:gd name="T42" fmla="*/ 365 w 729"/>
                <a:gd name="T43" fmla="*/ 718 h 728"/>
                <a:gd name="T44" fmla="*/ 401 w 729"/>
                <a:gd name="T45" fmla="*/ 704 h 728"/>
                <a:gd name="T46" fmla="*/ 496 w 729"/>
                <a:gd name="T47" fmla="*/ 609 h 728"/>
                <a:gd name="T48" fmla="*/ 502 w 729"/>
                <a:gd name="T49" fmla="*/ 649 h 728"/>
                <a:gd name="T50" fmla="*/ 521 w 729"/>
                <a:gd name="T51" fmla="*/ 685 h 728"/>
                <a:gd name="T52" fmla="*/ 545 w 729"/>
                <a:gd name="T53" fmla="*/ 707 h 728"/>
                <a:gd name="T54" fmla="*/ 580 w 729"/>
                <a:gd name="T55" fmla="*/ 724 h 728"/>
                <a:gd name="T56" fmla="*/ 618 w 729"/>
                <a:gd name="T57" fmla="*/ 728 h 728"/>
                <a:gd name="T58" fmla="*/ 655 w 729"/>
                <a:gd name="T59" fmla="*/ 720 h 728"/>
                <a:gd name="T60" fmla="*/ 688 w 729"/>
                <a:gd name="T61" fmla="*/ 700 h 728"/>
                <a:gd name="T62" fmla="*/ 707 w 729"/>
                <a:gd name="T63" fmla="*/ 679 h 728"/>
                <a:gd name="T64" fmla="*/ 724 w 729"/>
                <a:gd name="T65" fmla="*/ 644 h 728"/>
                <a:gd name="T66" fmla="*/ 728 w 729"/>
                <a:gd name="T67" fmla="*/ 606 h 728"/>
                <a:gd name="T68" fmla="*/ 720 w 729"/>
                <a:gd name="T69" fmla="*/ 569 h 728"/>
                <a:gd name="T70" fmla="*/ 700 w 729"/>
                <a:gd name="T71" fmla="*/ 536 h 728"/>
                <a:gd name="T72" fmla="*/ 678 w 729"/>
                <a:gd name="T73" fmla="*/ 516 h 728"/>
                <a:gd name="T74" fmla="*/ 641 w 729"/>
                <a:gd name="T75" fmla="*/ 499 h 728"/>
                <a:gd name="T76" fmla="*/ 609 w 729"/>
                <a:gd name="T77" fmla="*/ 496 h 728"/>
                <a:gd name="T78" fmla="*/ 711 w 729"/>
                <a:gd name="T79" fmla="*/ 390 h 728"/>
                <a:gd name="T80" fmla="*/ 719 w 729"/>
                <a:gd name="T81" fmla="*/ 353 h 728"/>
                <a:gd name="T82" fmla="*/ 704 w 729"/>
                <a:gd name="T83" fmla="*/ 317 h 728"/>
                <a:gd name="T84" fmla="*/ 621 w 729"/>
                <a:gd name="T85" fmla="*/ 234 h 728"/>
                <a:gd name="T86" fmla="*/ 607 w 729"/>
                <a:gd name="T87" fmla="*/ 271 h 728"/>
                <a:gd name="T88" fmla="*/ 589 w 729"/>
                <a:gd name="T89" fmla="*/ 293 h 728"/>
                <a:gd name="T90" fmla="*/ 557 w 729"/>
                <a:gd name="T91" fmla="*/ 316 h 728"/>
                <a:gd name="T92" fmla="*/ 520 w 729"/>
                <a:gd name="T93" fmla="*/ 327 h 728"/>
                <a:gd name="T94" fmla="*/ 483 w 729"/>
                <a:gd name="T95" fmla="*/ 325 h 728"/>
                <a:gd name="T96" fmla="*/ 447 w 729"/>
                <a:gd name="T97" fmla="*/ 311 h 728"/>
                <a:gd name="T98" fmla="*/ 425 w 729"/>
                <a:gd name="T99" fmla="*/ 293 h 728"/>
                <a:gd name="T100" fmla="*/ 402 w 729"/>
                <a:gd name="T101" fmla="*/ 261 h 728"/>
                <a:gd name="T102" fmla="*/ 391 w 729"/>
                <a:gd name="T103" fmla="*/ 224 h 728"/>
                <a:gd name="T104" fmla="*/ 393 w 729"/>
                <a:gd name="T105" fmla="*/ 186 h 728"/>
                <a:gd name="T106" fmla="*/ 407 w 729"/>
                <a:gd name="T107" fmla="*/ 151 h 728"/>
                <a:gd name="T108" fmla="*/ 425 w 729"/>
                <a:gd name="T109" fmla="*/ 129 h 728"/>
                <a:gd name="T110" fmla="*/ 458 w 729"/>
                <a:gd name="T111" fmla="*/ 105 h 728"/>
                <a:gd name="T112" fmla="*/ 484 w 729"/>
                <a:gd name="T113" fmla="*/ 97 h 728"/>
                <a:gd name="T114" fmla="*/ 390 w 729"/>
                <a:gd name="T115" fmla="*/ 7 h 728"/>
                <a:gd name="T116" fmla="*/ 353 w 729"/>
                <a:gd name="T117" fmla="*/ 0 h 728"/>
                <a:gd name="T118" fmla="*/ 317 w 729"/>
                <a:gd name="T119" fmla="*/ 14 h 728"/>
                <a:gd name="T120" fmla="*/ 19 w 729"/>
                <a:gd name="T121" fmla="*/ 312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9" h="728">
                  <a:moveTo>
                    <a:pt x="19" y="312"/>
                  </a:moveTo>
                  <a:lnTo>
                    <a:pt x="7" y="328"/>
                  </a:lnTo>
                  <a:lnTo>
                    <a:pt x="0" y="346"/>
                  </a:lnTo>
                  <a:lnTo>
                    <a:pt x="0" y="365"/>
                  </a:lnTo>
                  <a:lnTo>
                    <a:pt x="4" y="384"/>
                  </a:lnTo>
                  <a:lnTo>
                    <a:pt x="14" y="401"/>
                  </a:lnTo>
                  <a:lnTo>
                    <a:pt x="19" y="406"/>
                  </a:lnTo>
                  <a:lnTo>
                    <a:pt x="109" y="496"/>
                  </a:lnTo>
                  <a:lnTo>
                    <a:pt x="111" y="478"/>
                  </a:lnTo>
                  <a:lnTo>
                    <a:pt x="116" y="458"/>
                  </a:lnTo>
                  <a:lnTo>
                    <a:pt x="125" y="439"/>
                  </a:lnTo>
                  <a:lnTo>
                    <a:pt x="136" y="420"/>
                  </a:lnTo>
                  <a:lnTo>
                    <a:pt x="149" y="404"/>
                  </a:lnTo>
                  <a:lnTo>
                    <a:pt x="150" y="403"/>
                  </a:lnTo>
                  <a:lnTo>
                    <a:pt x="165" y="390"/>
                  </a:lnTo>
                  <a:lnTo>
                    <a:pt x="182" y="380"/>
                  </a:lnTo>
                  <a:lnTo>
                    <a:pt x="200" y="374"/>
                  </a:lnTo>
                  <a:lnTo>
                    <a:pt x="219" y="370"/>
                  </a:lnTo>
                  <a:lnTo>
                    <a:pt x="238" y="369"/>
                  </a:lnTo>
                  <a:lnTo>
                    <a:pt x="257" y="372"/>
                  </a:lnTo>
                  <a:lnTo>
                    <a:pt x="275" y="377"/>
                  </a:lnTo>
                  <a:lnTo>
                    <a:pt x="293" y="386"/>
                  </a:lnTo>
                  <a:lnTo>
                    <a:pt x="309" y="398"/>
                  </a:lnTo>
                  <a:lnTo>
                    <a:pt x="315" y="403"/>
                  </a:lnTo>
                  <a:lnTo>
                    <a:pt x="328" y="419"/>
                  </a:lnTo>
                  <a:lnTo>
                    <a:pt x="338" y="436"/>
                  </a:lnTo>
                  <a:lnTo>
                    <a:pt x="344" y="454"/>
                  </a:lnTo>
                  <a:lnTo>
                    <a:pt x="348" y="472"/>
                  </a:lnTo>
                  <a:lnTo>
                    <a:pt x="349" y="491"/>
                  </a:lnTo>
                  <a:lnTo>
                    <a:pt x="346" y="510"/>
                  </a:lnTo>
                  <a:lnTo>
                    <a:pt x="341" y="528"/>
                  </a:lnTo>
                  <a:lnTo>
                    <a:pt x="332" y="546"/>
                  </a:lnTo>
                  <a:lnTo>
                    <a:pt x="320" y="562"/>
                  </a:lnTo>
                  <a:lnTo>
                    <a:pt x="315" y="568"/>
                  </a:lnTo>
                  <a:lnTo>
                    <a:pt x="299" y="581"/>
                  </a:lnTo>
                  <a:lnTo>
                    <a:pt x="281" y="592"/>
                  </a:lnTo>
                  <a:lnTo>
                    <a:pt x="262" y="601"/>
                  </a:lnTo>
                  <a:lnTo>
                    <a:pt x="242" y="607"/>
                  </a:lnTo>
                  <a:lnTo>
                    <a:pt x="223" y="609"/>
                  </a:lnTo>
                  <a:lnTo>
                    <a:pt x="222" y="609"/>
                  </a:lnTo>
                  <a:lnTo>
                    <a:pt x="312" y="699"/>
                  </a:lnTo>
                  <a:lnTo>
                    <a:pt x="328" y="711"/>
                  </a:lnTo>
                  <a:lnTo>
                    <a:pt x="346" y="718"/>
                  </a:lnTo>
                  <a:lnTo>
                    <a:pt x="365" y="718"/>
                  </a:lnTo>
                  <a:lnTo>
                    <a:pt x="384" y="714"/>
                  </a:lnTo>
                  <a:lnTo>
                    <a:pt x="401" y="704"/>
                  </a:lnTo>
                  <a:lnTo>
                    <a:pt x="406" y="699"/>
                  </a:lnTo>
                  <a:lnTo>
                    <a:pt x="496" y="609"/>
                  </a:lnTo>
                  <a:lnTo>
                    <a:pt x="497" y="629"/>
                  </a:lnTo>
                  <a:lnTo>
                    <a:pt x="502" y="649"/>
                  </a:lnTo>
                  <a:lnTo>
                    <a:pt x="510" y="667"/>
                  </a:lnTo>
                  <a:lnTo>
                    <a:pt x="521" y="685"/>
                  </a:lnTo>
                  <a:lnTo>
                    <a:pt x="530" y="694"/>
                  </a:lnTo>
                  <a:lnTo>
                    <a:pt x="545" y="707"/>
                  </a:lnTo>
                  <a:lnTo>
                    <a:pt x="562" y="717"/>
                  </a:lnTo>
                  <a:lnTo>
                    <a:pt x="580" y="724"/>
                  </a:lnTo>
                  <a:lnTo>
                    <a:pt x="599" y="728"/>
                  </a:lnTo>
                  <a:lnTo>
                    <a:pt x="618" y="728"/>
                  </a:lnTo>
                  <a:lnTo>
                    <a:pt x="637" y="726"/>
                  </a:lnTo>
                  <a:lnTo>
                    <a:pt x="655" y="720"/>
                  </a:lnTo>
                  <a:lnTo>
                    <a:pt x="672" y="712"/>
                  </a:lnTo>
                  <a:lnTo>
                    <a:pt x="688" y="700"/>
                  </a:lnTo>
                  <a:lnTo>
                    <a:pt x="694" y="694"/>
                  </a:lnTo>
                  <a:lnTo>
                    <a:pt x="707" y="679"/>
                  </a:lnTo>
                  <a:lnTo>
                    <a:pt x="717" y="662"/>
                  </a:lnTo>
                  <a:lnTo>
                    <a:pt x="724" y="644"/>
                  </a:lnTo>
                  <a:lnTo>
                    <a:pt x="728" y="625"/>
                  </a:lnTo>
                  <a:lnTo>
                    <a:pt x="728" y="606"/>
                  </a:lnTo>
                  <a:lnTo>
                    <a:pt x="726" y="587"/>
                  </a:lnTo>
                  <a:lnTo>
                    <a:pt x="720" y="569"/>
                  </a:lnTo>
                  <a:lnTo>
                    <a:pt x="712" y="552"/>
                  </a:lnTo>
                  <a:lnTo>
                    <a:pt x="700" y="536"/>
                  </a:lnTo>
                  <a:lnTo>
                    <a:pt x="694" y="530"/>
                  </a:lnTo>
                  <a:lnTo>
                    <a:pt x="678" y="516"/>
                  </a:lnTo>
                  <a:lnTo>
                    <a:pt x="660" y="506"/>
                  </a:lnTo>
                  <a:lnTo>
                    <a:pt x="641" y="499"/>
                  </a:lnTo>
                  <a:lnTo>
                    <a:pt x="622" y="496"/>
                  </a:lnTo>
                  <a:lnTo>
                    <a:pt x="609" y="496"/>
                  </a:lnTo>
                  <a:lnTo>
                    <a:pt x="699" y="406"/>
                  </a:lnTo>
                  <a:lnTo>
                    <a:pt x="711" y="390"/>
                  </a:lnTo>
                  <a:lnTo>
                    <a:pt x="718" y="372"/>
                  </a:lnTo>
                  <a:lnTo>
                    <a:pt x="719" y="353"/>
                  </a:lnTo>
                  <a:lnTo>
                    <a:pt x="714" y="334"/>
                  </a:lnTo>
                  <a:lnTo>
                    <a:pt x="704" y="317"/>
                  </a:lnTo>
                  <a:lnTo>
                    <a:pt x="699" y="312"/>
                  </a:lnTo>
                  <a:lnTo>
                    <a:pt x="621" y="234"/>
                  </a:lnTo>
                  <a:lnTo>
                    <a:pt x="616" y="253"/>
                  </a:lnTo>
                  <a:lnTo>
                    <a:pt x="607" y="271"/>
                  </a:lnTo>
                  <a:lnTo>
                    <a:pt x="595" y="288"/>
                  </a:lnTo>
                  <a:lnTo>
                    <a:pt x="589" y="293"/>
                  </a:lnTo>
                  <a:lnTo>
                    <a:pt x="574" y="306"/>
                  </a:lnTo>
                  <a:lnTo>
                    <a:pt x="557" y="316"/>
                  </a:lnTo>
                  <a:lnTo>
                    <a:pt x="539" y="323"/>
                  </a:lnTo>
                  <a:lnTo>
                    <a:pt x="520" y="327"/>
                  </a:lnTo>
                  <a:lnTo>
                    <a:pt x="501" y="327"/>
                  </a:lnTo>
                  <a:lnTo>
                    <a:pt x="483" y="325"/>
                  </a:lnTo>
                  <a:lnTo>
                    <a:pt x="464" y="319"/>
                  </a:lnTo>
                  <a:lnTo>
                    <a:pt x="447" y="311"/>
                  </a:lnTo>
                  <a:lnTo>
                    <a:pt x="431" y="299"/>
                  </a:lnTo>
                  <a:lnTo>
                    <a:pt x="425" y="293"/>
                  </a:lnTo>
                  <a:lnTo>
                    <a:pt x="412" y="278"/>
                  </a:lnTo>
                  <a:lnTo>
                    <a:pt x="402" y="261"/>
                  </a:lnTo>
                  <a:lnTo>
                    <a:pt x="395" y="243"/>
                  </a:lnTo>
                  <a:lnTo>
                    <a:pt x="391" y="224"/>
                  </a:lnTo>
                  <a:lnTo>
                    <a:pt x="391" y="205"/>
                  </a:lnTo>
                  <a:lnTo>
                    <a:pt x="393" y="186"/>
                  </a:lnTo>
                  <a:lnTo>
                    <a:pt x="399" y="168"/>
                  </a:lnTo>
                  <a:lnTo>
                    <a:pt x="407" y="151"/>
                  </a:lnTo>
                  <a:lnTo>
                    <a:pt x="419" y="135"/>
                  </a:lnTo>
                  <a:lnTo>
                    <a:pt x="425" y="129"/>
                  </a:lnTo>
                  <a:lnTo>
                    <a:pt x="441" y="115"/>
                  </a:lnTo>
                  <a:lnTo>
                    <a:pt x="458" y="105"/>
                  </a:lnTo>
                  <a:lnTo>
                    <a:pt x="477" y="98"/>
                  </a:lnTo>
                  <a:lnTo>
                    <a:pt x="484" y="97"/>
                  </a:lnTo>
                  <a:lnTo>
                    <a:pt x="406" y="19"/>
                  </a:lnTo>
                  <a:lnTo>
                    <a:pt x="390" y="7"/>
                  </a:lnTo>
                  <a:lnTo>
                    <a:pt x="372" y="0"/>
                  </a:lnTo>
                  <a:lnTo>
                    <a:pt x="353" y="0"/>
                  </a:lnTo>
                  <a:lnTo>
                    <a:pt x="334" y="4"/>
                  </a:lnTo>
                  <a:lnTo>
                    <a:pt x="317" y="14"/>
                  </a:lnTo>
                  <a:lnTo>
                    <a:pt x="312" y="19"/>
                  </a:lnTo>
                  <a:lnTo>
                    <a:pt x="19" y="312"/>
                  </a:lnTo>
                  <a:close/>
                </a:path>
              </a:pathLst>
            </a:custGeom>
            <a:solidFill>
              <a:srgbClr val="CCCD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sp>
          <p:nvSpPr>
            <p:cNvPr id="9" name="Freeform 8"/>
            <p:cNvSpPr>
              <a:spLocks/>
            </p:cNvSpPr>
            <p:nvPr/>
          </p:nvSpPr>
          <p:spPr bwMode="auto">
            <a:xfrm>
              <a:off x="1588" y="39"/>
              <a:ext cx="726" cy="726"/>
            </a:xfrm>
            <a:custGeom>
              <a:avLst/>
              <a:gdLst>
                <a:gd name="T0" fmla="*/ 692 w 726"/>
                <a:gd name="T1" fmla="*/ 198 h 726"/>
                <a:gd name="T2" fmla="*/ 715 w 726"/>
                <a:gd name="T3" fmla="*/ 166 h 726"/>
                <a:gd name="T4" fmla="*/ 725 w 726"/>
                <a:gd name="T5" fmla="*/ 129 h 726"/>
                <a:gd name="T6" fmla="*/ 723 w 726"/>
                <a:gd name="T7" fmla="*/ 91 h 726"/>
                <a:gd name="T8" fmla="*/ 709 w 726"/>
                <a:gd name="T9" fmla="*/ 56 h 726"/>
                <a:gd name="T10" fmla="*/ 692 w 726"/>
                <a:gd name="T11" fmla="*/ 33 h 726"/>
                <a:gd name="T12" fmla="*/ 659 w 726"/>
                <a:gd name="T13" fmla="*/ 11 h 726"/>
                <a:gd name="T14" fmla="*/ 623 w 726"/>
                <a:gd name="T15" fmla="*/ 0 h 726"/>
                <a:gd name="T16" fmla="*/ 585 w 726"/>
                <a:gd name="T17" fmla="*/ 2 h 726"/>
                <a:gd name="T18" fmla="*/ 549 w 726"/>
                <a:gd name="T19" fmla="*/ 16 h 726"/>
                <a:gd name="T20" fmla="*/ 527 w 726"/>
                <a:gd name="T21" fmla="*/ 33 h 726"/>
                <a:gd name="T22" fmla="*/ 503 w 726"/>
                <a:gd name="T23" fmla="*/ 68 h 726"/>
                <a:gd name="T24" fmla="*/ 493 w 726"/>
                <a:gd name="T25" fmla="*/ 107 h 726"/>
                <a:gd name="T26" fmla="*/ 406 w 726"/>
                <a:gd name="T27" fmla="*/ 26 h 726"/>
                <a:gd name="T28" fmla="*/ 372 w 726"/>
                <a:gd name="T29" fmla="*/ 8 h 726"/>
                <a:gd name="T30" fmla="*/ 334 w 726"/>
                <a:gd name="T31" fmla="*/ 11 h 726"/>
                <a:gd name="T32" fmla="*/ 312 w 726"/>
                <a:gd name="T33" fmla="*/ 26 h 726"/>
                <a:gd name="T34" fmla="*/ 230 w 726"/>
                <a:gd name="T35" fmla="*/ 83 h 726"/>
                <a:gd name="T36" fmla="*/ 207 w 726"/>
                <a:gd name="T37" fmla="*/ 49 h 726"/>
                <a:gd name="T38" fmla="*/ 191 w 726"/>
                <a:gd name="T39" fmla="*/ 36 h 726"/>
                <a:gd name="T40" fmla="*/ 156 w 726"/>
                <a:gd name="T41" fmla="*/ 20 h 726"/>
                <a:gd name="T42" fmla="*/ 119 w 726"/>
                <a:gd name="T43" fmla="*/ 15 h 726"/>
                <a:gd name="T44" fmla="*/ 81 w 726"/>
                <a:gd name="T45" fmla="*/ 23 h 726"/>
                <a:gd name="T46" fmla="*/ 48 w 726"/>
                <a:gd name="T47" fmla="*/ 44 h 726"/>
                <a:gd name="T48" fmla="*/ 29 w 726"/>
                <a:gd name="T49" fmla="*/ 65 h 726"/>
                <a:gd name="T50" fmla="*/ 12 w 726"/>
                <a:gd name="T51" fmla="*/ 100 h 726"/>
                <a:gd name="T52" fmla="*/ 8 w 726"/>
                <a:gd name="T53" fmla="*/ 137 h 726"/>
                <a:gd name="T54" fmla="*/ 16 w 726"/>
                <a:gd name="T55" fmla="*/ 174 h 726"/>
                <a:gd name="T56" fmla="*/ 36 w 726"/>
                <a:gd name="T57" fmla="*/ 208 h 726"/>
                <a:gd name="T58" fmla="*/ 58 w 726"/>
                <a:gd name="T59" fmla="*/ 227 h 726"/>
                <a:gd name="T60" fmla="*/ 94 w 726"/>
                <a:gd name="T61" fmla="*/ 244 h 726"/>
                <a:gd name="T62" fmla="*/ 19 w 726"/>
                <a:gd name="T63" fmla="*/ 320 h 726"/>
                <a:gd name="T64" fmla="*/ 0 w 726"/>
                <a:gd name="T65" fmla="*/ 354 h 726"/>
                <a:gd name="T66" fmla="*/ 4 w 726"/>
                <a:gd name="T67" fmla="*/ 391 h 726"/>
                <a:gd name="T68" fmla="*/ 19 w 726"/>
                <a:gd name="T69" fmla="*/ 413 h 726"/>
                <a:gd name="T70" fmla="*/ 94 w 726"/>
                <a:gd name="T71" fmla="*/ 464 h 726"/>
                <a:gd name="T72" fmla="*/ 117 w 726"/>
                <a:gd name="T73" fmla="*/ 430 h 726"/>
                <a:gd name="T74" fmla="*/ 134 w 726"/>
                <a:gd name="T75" fmla="*/ 415 h 726"/>
                <a:gd name="T76" fmla="*/ 169 w 726"/>
                <a:gd name="T77" fmla="*/ 398 h 726"/>
                <a:gd name="T78" fmla="*/ 207 w 726"/>
                <a:gd name="T79" fmla="*/ 394 h 726"/>
                <a:gd name="T80" fmla="*/ 244 w 726"/>
                <a:gd name="T81" fmla="*/ 402 h 726"/>
                <a:gd name="T82" fmla="*/ 278 w 726"/>
                <a:gd name="T83" fmla="*/ 422 h 726"/>
                <a:gd name="T84" fmla="*/ 297 w 726"/>
                <a:gd name="T85" fmla="*/ 443 h 726"/>
                <a:gd name="T86" fmla="*/ 313 w 726"/>
                <a:gd name="T87" fmla="*/ 478 h 726"/>
                <a:gd name="T88" fmla="*/ 318 w 726"/>
                <a:gd name="T89" fmla="*/ 516 h 726"/>
                <a:gd name="T90" fmla="*/ 310 w 726"/>
                <a:gd name="T91" fmla="*/ 553 h 726"/>
                <a:gd name="T92" fmla="*/ 289 w 726"/>
                <a:gd name="T93" fmla="*/ 586 h 726"/>
                <a:gd name="T94" fmla="*/ 268 w 726"/>
                <a:gd name="T95" fmla="*/ 606 h 726"/>
                <a:gd name="T96" fmla="*/ 231 w 726"/>
                <a:gd name="T97" fmla="*/ 622 h 726"/>
                <a:gd name="T98" fmla="*/ 312 w 726"/>
                <a:gd name="T99" fmla="*/ 707 h 726"/>
                <a:gd name="T100" fmla="*/ 346 w 726"/>
                <a:gd name="T101" fmla="*/ 725 h 726"/>
                <a:gd name="T102" fmla="*/ 384 w 726"/>
                <a:gd name="T103" fmla="*/ 721 h 726"/>
                <a:gd name="T104" fmla="*/ 406 w 726"/>
                <a:gd name="T105" fmla="*/ 707 h 726"/>
                <a:gd name="T106" fmla="*/ 711 w 726"/>
                <a:gd name="T107" fmla="*/ 397 h 726"/>
                <a:gd name="T108" fmla="*/ 718 w 726"/>
                <a:gd name="T109" fmla="*/ 360 h 726"/>
                <a:gd name="T110" fmla="*/ 704 w 726"/>
                <a:gd name="T111" fmla="*/ 325 h 726"/>
                <a:gd name="T112" fmla="*/ 612 w 726"/>
                <a:gd name="T113" fmla="*/ 232 h 726"/>
                <a:gd name="T114" fmla="*/ 651 w 726"/>
                <a:gd name="T115" fmla="*/ 224 h 726"/>
                <a:gd name="T116" fmla="*/ 686 w 726"/>
                <a:gd name="T117" fmla="*/ 203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6" h="726">
                  <a:moveTo>
                    <a:pt x="686" y="203"/>
                  </a:moveTo>
                  <a:lnTo>
                    <a:pt x="692" y="198"/>
                  </a:lnTo>
                  <a:lnTo>
                    <a:pt x="705" y="183"/>
                  </a:lnTo>
                  <a:lnTo>
                    <a:pt x="715" y="166"/>
                  </a:lnTo>
                  <a:lnTo>
                    <a:pt x="721" y="148"/>
                  </a:lnTo>
                  <a:lnTo>
                    <a:pt x="725" y="129"/>
                  </a:lnTo>
                  <a:lnTo>
                    <a:pt x="726" y="110"/>
                  </a:lnTo>
                  <a:lnTo>
                    <a:pt x="723" y="91"/>
                  </a:lnTo>
                  <a:lnTo>
                    <a:pt x="718" y="73"/>
                  </a:lnTo>
                  <a:lnTo>
                    <a:pt x="709" y="56"/>
                  </a:lnTo>
                  <a:lnTo>
                    <a:pt x="697" y="39"/>
                  </a:lnTo>
                  <a:lnTo>
                    <a:pt x="692" y="33"/>
                  </a:lnTo>
                  <a:lnTo>
                    <a:pt x="676" y="20"/>
                  </a:lnTo>
                  <a:lnTo>
                    <a:pt x="659" y="11"/>
                  </a:lnTo>
                  <a:lnTo>
                    <a:pt x="641" y="4"/>
                  </a:lnTo>
                  <a:lnTo>
                    <a:pt x="623" y="0"/>
                  </a:lnTo>
                  <a:lnTo>
                    <a:pt x="604" y="0"/>
                  </a:lnTo>
                  <a:lnTo>
                    <a:pt x="585" y="2"/>
                  </a:lnTo>
                  <a:lnTo>
                    <a:pt x="567" y="8"/>
                  </a:lnTo>
                  <a:lnTo>
                    <a:pt x="549" y="16"/>
                  </a:lnTo>
                  <a:lnTo>
                    <a:pt x="533" y="28"/>
                  </a:lnTo>
                  <a:lnTo>
                    <a:pt x="527" y="33"/>
                  </a:lnTo>
                  <a:lnTo>
                    <a:pt x="514" y="50"/>
                  </a:lnTo>
                  <a:lnTo>
                    <a:pt x="503" y="68"/>
                  </a:lnTo>
                  <a:lnTo>
                    <a:pt x="497" y="87"/>
                  </a:lnTo>
                  <a:lnTo>
                    <a:pt x="493" y="107"/>
                  </a:lnTo>
                  <a:lnTo>
                    <a:pt x="493" y="113"/>
                  </a:lnTo>
                  <a:lnTo>
                    <a:pt x="406" y="26"/>
                  </a:lnTo>
                  <a:lnTo>
                    <a:pt x="390" y="14"/>
                  </a:lnTo>
                  <a:lnTo>
                    <a:pt x="372" y="8"/>
                  </a:lnTo>
                  <a:lnTo>
                    <a:pt x="353" y="7"/>
                  </a:lnTo>
                  <a:lnTo>
                    <a:pt x="334" y="11"/>
                  </a:lnTo>
                  <a:lnTo>
                    <a:pt x="317" y="21"/>
                  </a:lnTo>
                  <a:lnTo>
                    <a:pt x="312" y="26"/>
                  </a:lnTo>
                  <a:lnTo>
                    <a:pt x="237" y="101"/>
                  </a:lnTo>
                  <a:lnTo>
                    <a:pt x="230" y="83"/>
                  </a:lnTo>
                  <a:lnTo>
                    <a:pt x="220" y="65"/>
                  </a:lnTo>
                  <a:lnTo>
                    <a:pt x="207" y="49"/>
                  </a:lnTo>
                  <a:lnTo>
                    <a:pt x="191" y="36"/>
                  </a:lnTo>
                  <a:lnTo>
                    <a:pt x="174" y="26"/>
                  </a:lnTo>
                  <a:lnTo>
                    <a:pt x="156" y="20"/>
                  </a:lnTo>
                  <a:lnTo>
                    <a:pt x="138" y="16"/>
                  </a:lnTo>
                  <a:lnTo>
                    <a:pt x="119" y="15"/>
                  </a:lnTo>
                  <a:lnTo>
                    <a:pt x="100" y="18"/>
                  </a:lnTo>
                  <a:lnTo>
                    <a:pt x="81" y="23"/>
                  </a:lnTo>
                  <a:lnTo>
                    <a:pt x="64" y="32"/>
                  </a:lnTo>
                  <a:lnTo>
                    <a:pt x="48" y="44"/>
                  </a:lnTo>
                  <a:lnTo>
                    <a:pt x="42" y="49"/>
                  </a:lnTo>
                  <a:lnTo>
                    <a:pt x="29" y="65"/>
                  </a:lnTo>
                  <a:lnTo>
                    <a:pt x="19" y="82"/>
                  </a:lnTo>
                  <a:lnTo>
                    <a:pt x="12" y="100"/>
                  </a:lnTo>
                  <a:lnTo>
                    <a:pt x="9" y="118"/>
                  </a:lnTo>
                  <a:lnTo>
                    <a:pt x="8" y="137"/>
                  </a:lnTo>
                  <a:lnTo>
                    <a:pt x="10" y="156"/>
                  </a:lnTo>
                  <a:lnTo>
                    <a:pt x="16" y="174"/>
                  </a:lnTo>
                  <a:lnTo>
                    <a:pt x="25" y="192"/>
                  </a:lnTo>
                  <a:lnTo>
                    <a:pt x="36" y="208"/>
                  </a:lnTo>
                  <a:lnTo>
                    <a:pt x="42" y="214"/>
                  </a:lnTo>
                  <a:lnTo>
                    <a:pt x="58" y="227"/>
                  </a:lnTo>
                  <a:lnTo>
                    <a:pt x="75" y="237"/>
                  </a:lnTo>
                  <a:lnTo>
                    <a:pt x="94" y="244"/>
                  </a:lnTo>
                  <a:lnTo>
                    <a:pt x="19" y="320"/>
                  </a:lnTo>
                  <a:lnTo>
                    <a:pt x="7" y="336"/>
                  </a:lnTo>
                  <a:lnTo>
                    <a:pt x="0" y="354"/>
                  </a:lnTo>
                  <a:lnTo>
                    <a:pt x="0" y="373"/>
                  </a:lnTo>
                  <a:lnTo>
                    <a:pt x="4" y="391"/>
                  </a:lnTo>
                  <a:lnTo>
                    <a:pt x="14" y="408"/>
                  </a:lnTo>
                  <a:lnTo>
                    <a:pt x="19" y="413"/>
                  </a:lnTo>
                  <a:lnTo>
                    <a:pt x="88" y="483"/>
                  </a:lnTo>
                  <a:lnTo>
                    <a:pt x="94" y="464"/>
                  </a:lnTo>
                  <a:lnTo>
                    <a:pt x="104" y="446"/>
                  </a:lnTo>
                  <a:lnTo>
                    <a:pt x="117" y="430"/>
                  </a:lnTo>
                  <a:lnTo>
                    <a:pt x="119" y="428"/>
                  </a:lnTo>
                  <a:lnTo>
                    <a:pt x="134" y="415"/>
                  </a:lnTo>
                  <a:lnTo>
                    <a:pt x="151" y="405"/>
                  </a:lnTo>
                  <a:lnTo>
                    <a:pt x="169" y="398"/>
                  </a:lnTo>
                  <a:lnTo>
                    <a:pt x="188" y="394"/>
                  </a:lnTo>
                  <a:lnTo>
                    <a:pt x="207" y="394"/>
                  </a:lnTo>
                  <a:lnTo>
                    <a:pt x="226" y="396"/>
                  </a:lnTo>
                  <a:lnTo>
                    <a:pt x="244" y="402"/>
                  </a:lnTo>
                  <a:lnTo>
                    <a:pt x="262" y="410"/>
                  </a:lnTo>
                  <a:lnTo>
                    <a:pt x="278" y="422"/>
                  </a:lnTo>
                  <a:lnTo>
                    <a:pt x="284" y="428"/>
                  </a:lnTo>
                  <a:lnTo>
                    <a:pt x="297" y="443"/>
                  </a:lnTo>
                  <a:lnTo>
                    <a:pt x="306" y="460"/>
                  </a:lnTo>
                  <a:lnTo>
                    <a:pt x="313" y="478"/>
                  </a:lnTo>
                  <a:lnTo>
                    <a:pt x="317" y="497"/>
                  </a:lnTo>
                  <a:lnTo>
                    <a:pt x="318" y="516"/>
                  </a:lnTo>
                  <a:lnTo>
                    <a:pt x="315" y="534"/>
                  </a:lnTo>
                  <a:lnTo>
                    <a:pt x="310" y="553"/>
                  </a:lnTo>
                  <a:lnTo>
                    <a:pt x="301" y="570"/>
                  </a:lnTo>
                  <a:lnTo>
                    <a:pt x="289" y="586"/>
                  </a:lnTo>
                  <a:lnTo>
                    <a:pt x="284" y="592"/>
                  </a:lnTo>
                  <a:lnTo>
                    <a:pt x="268" y="606"/>
                  </a:lnTo>
                  <a:lnTo>
                    <a:pt x="250" y="616"/>
                  </a:lnTo>
                  <a:lnTo>
                    <a:pt x="231" y="622"/>
                  </a:lnTo>
                  <a:lnTo>
                    <a:pt x="229" y="623"/>
                  </a:lnTo>
                  <a:lnTo>
                    <a:pt x="312" y="707"/>
                  </a:lnTo>
                  <a:lnTo>
                    <a:pt x="328" y="718"/>
                  </a:lnTo>
                  <a:lnTo>
                    <a:pt x="346" y="725"/>
                  </a:lnTo>
                  <a:lnTo>
                    <a:pt x="365" y="726"/>
                  </a:lnTo>
                  <a:lnTo>
                    <a:pt x="384" y="721"/>
                  </a:lnTo>
                  <a:lnTo>
                    <a:pt x="401" y="711"/>
                  </a:lnTo>
                  <a:lnTo>
                    <a:pt x="406" y="707"/>
                  </a:lnTo>
                  <a:lnTo>
                    <a:pt x="699" y="413"/>
                  </a:lnTo>
                  <a:lnTo>
                    <a:pt x="711" y="397"/>
                  </a:lnTo>
                  <a:lnTo>
                    <a:pt x="717" y="379"/>
                  </a:lnTo>
                  <a:lnTo>
                    <a:pt x="718" y="360"/>
                  </a:lnTo>
                  <a:lnTo>
                    <a:pt x="714" y="341"/>
                  </a:lnTo>
                  <a:lnTo>
                    <a:pt x="704" y="325"/>
                  </a:lnTo>
                  <a:lnTo>
                    <a:pt x="699" y="320"/>
                  </a:lnTo>
                  <a:lnTo>
                    <a:pt x="612" y="232"/>
                  </a:lnTo>
                  <a:lnTo>
                    <a:pt x="632" y="230"/>
                  </a:lnTo>
                  <a:lnTo>
                    <a:pt x="651" y="224"/>
                  </a:lnTo>
                  <a:lnTo>
                    <a:pt x="669" y="215"/>
                  </a:lnTo>
                  <a:lnTo>
                    <a:pt x="686" y="203"/>
                  </a:lnTo>
                  <a:close/>
                </a:path>
              </a:pathLst>
            </a:custGeom>
            <a:solidFill>
              <a:srgbClr val="74B3B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grpSp>
    </p:spTree>
    <p:extLst>
      <p:ext uri="{BB962C8B-B14F-4D97-AF65-F5344CB8AC3E}">
        <p14:creationId xmlns:p14="http://schemas.microsoft.com/office/powerpoint/2010/main" val="1166816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836712"/>
            <a:ext cx="8229600" cy="1143000"/>
          </a:xfrm>
        </p:spPr>
        <p:txBody>
          <a:bodyPr>
            <a:noAutofit/>
          </a:bodyPr>
          <a:lstStyle/>
          <a:p>
            <a:pPr algn="l"/>
            <a:r>
              <a:rPr lang="en-AU" sz="3600" dirty="0" smtClean="0">
                <a:solidFill>
                  <a:srgbClr val="007583"/>
                </a:solidFill>
                <a:latin typeface="Arial" pitchFamily="34" charset="0"/>
                <a:cs typeface="Arial" pitchFamily="34" charset="0"/>
              </a:rPr>
              <a:t>An Australian Framework</a:t>
            </a:r>
            <a:endParaRPr lang="en-AU" sz="3600" dirty="0">
              <a:solidFill>
                <a:srgbClr val="007583"/>
              </a:solidFill>
              <a:latin typeface="Arial" pitchFamily="34" charset="0"/>
              <a:cs typeface="Arial" pitchFamily="34" charset="0"/>
            </a:endParaRPr>
          </a:p>
        </p:txBody>
      </p:sp>
      <p:sp>
        <p:nvSpPr>
          <p:cNvPr id="3" name="Content Placeholder 2"/>
          <p:cNvSpPr>
            <a:spLocks noGrp="1"/>
          </p:cNvSpPr>
          <p:nvPr>
            <p:ph idx="1"/>
          </p:nvPr>
        </p:nvSpPr>
        <p:spPr>
          <a:xfrm>
            <a:off x="107504" y="1844824"/>
            <a:ext cx="8712968" cy="4536504"/>
          </a:xfrm>
        </p:spPr>
        <p:txBody>
          <a:bodyPr>
            <a:noAutofit/>
          </a:bodyPr>
          <a:lstStyle/>
          <a:p>
            <a:pPr>
              <a:spcBef>
                <a:spcPts val="1000"/>
              </a:spcBef>
              <a:buClr>
                <a:srgbClr val="007583"/>
              </a:buClr>
              <a:buNone/>
            </a:pPr>
            <a:r>
              <a:rPr lang="en-AU" dirty="0">
                <a:solidFill>
                  <a:schemeClr val="tx1"/>
                </a:solidFill>
                <a:latin typeface="Arial" pitchFamily="34" charset="0"/>
                <a:cs typeface="Arial" pitchFamily="34" charset="0"/>
              </a:rPr>
              <a:t>	</a:t>
            </a:r>
            <a:r>
              <a:rPr lang="en-AU" dirty="0" smtClean="0">
                <a:solidFill>
                  <a:schemeClr val="tx1"/>
                </a:solidFill>
                <a:latin typeface="Arial" pitchFamily="34" charset="0"/>
                <a:cs typeface="Arial" pitchFamily="34" charset="0"/>
              </a:rPr>
              <a:t>The Framework recognises the entitlement of all teachers to know what is expected of them, receive ongoing, meaningful feedback and access to high quality professional learning.</a:t>
            </a:r>
          </a:p>
          <a:p>
            <a:pPr>
              <a:spcBef>
                <a:spcPts val="1000"/>
              </a:spcBef>
              <a:buClr>
                <a:srgbClr val="007583"/>
              </a:buClr>
              <a:buNone/>
            </a:pPr>
            <a:endParaRPr lang="en-AU" sz="400" dirty="0" smtClean="0">
              <a:solidFill>
                <a:schemeClr val="tx1"/>
              </a:solidFill>
              <a:latin typeface="Arial" pitchFamily="34" charset="0"/>
              <a:cs typeface="Arial" pitchFamily="34" charset="0"/>
            </a:endParaRPr>
          </a:p>
          <a:p>
            <a:pPr lvl="1">
              <a:spcBef>
                <a:spcPts val="1000"/>
              </a:spcBef>
              <a:buClr>
                <a:srgbClr val="007583"/>
              </a:buClr>
              <a:buNone/>
            </a:pPr>
            <a:r>
              <a:rPr lang="en-AU" sz="2000" dirty="0" smtClean="0">
                <a:solidFill>
                  <a:schemeClr val="tx1"/>
                </a:solidFill>
                <a:latin typeface="Arial" pitchFamily="34" charset="0"/>
                <a:cs typeface="Arial" pitchFamily="34" charset="0"/>
              </a:rPr>
              <a:t>Focuses all schools on:</a:t>
            </a:r>
          </a:p>
          <a:p>
            <a:pPr lvl="1">
              <a:spcBef>
                <a:spcPts val="1000"/>
              </a:spcBef>
              <a:buClr>
                <a:srgbClr val="007583"/>
              </a:buClr>
              <a:buFont typeface="Arial" pitchFamily="34" charset="0"/>
              <a:buChar char="&gt;"/>
            </a:pPr>
            <a:r>
              <a:rPr lang="en-AU" sz="2000" dirty="0">
                <a:solidFill>
                  <a:schemeClr val="tx1"/>
                </a:solidFill>
                <a:latin typeface="Arial" pitchFamily="34" charset="0"/>
                <a:cs typeface="Arial" pitchFamily="34" charset="0"/>
              </a:rPr>
              <a:t>c</a:t>
            </a:r>
            <a:r>
              <a:rPr lang="en-AU" sz="2000" dirty="0" smtClean="0">
                <a:solidFill>
                  <a:schemeClr val="tx1"/>
                </a:solidFill>
                <a:latin typeface="Arial" pitchFamily="34" charset="0"/>
                <a:cs typeface="Arial" pitchFamily="34" charset="0"/>
              </a:rPr>
              <a:t>reating a performance and development culture</a:t>
            </a:r>
          </a:p>
          <a:p>
            <a:pPr lvl="1">
              <a:spcBef>
                <a:spcPts val="1000"/>
              </a:spcBef>
              <a:buClr>
                <a:srgbClr val="007583"/>
              </a:buClr>
              <a:buFont typeface="Arial" pitchFamily="34" charset="0"/>
              <a:buChar char="&gt;"/>
            </a:pPr>
            <a:r>
              <a:rPr lang="en-AU" sz="2000" dirty="0" smtClean="0">
                <a:solidFill>
                  <a:schemeClr val="tx1"/>
                </a:solidFill>
                <a:latin typeface="Arial" pitchFamily="34" charset="0"/>
                <a:cs typeface="Arial" pitchFamily="34" charset="0"/>
              </a:rPr>
              <a:t>improving teaching</a:t>
            </a:r>
          </a:p>
          <a:p>
            <a:pPr lvl="1">
              <a:spcBef>
                <a:spcPts val="1000"/>
              </a:spcBef>
              <a:buClr>
                <a:srgbClr val="007583"/>
              </a:buClr>
              <a:buFont typeface="Arial" pitchFamily="34" charset="0"/>
              <a:buChar char="&gt;"/>
            </a:pPr>
            <a:r>
              <a:rPr lang="en-AU" sz="2000" dirty="0" smtClean="0">
                <a:solidFill>
                  <a:schemeClr val="tx1"/>
                </a:solidFill>
                <a:latin typeface="Arial" pitchFamily="34" charset="0"/>
                <a:cs typeface="Arial" pitchFamily="34" charset="0"/>
              </a:rPr>
              <a:t>improving student outcomes</a:t>
            </a:r>
          </a:p>
          <a:p>
            <a:pPr lvl="1">
              <a:spcBef>
                <a:spcPts val="1000"/>
              </a:spcBef>
              <a:buClr>
                <a:srgbClr val="007583"/>
              </a:buClr>
              <a:buFont typeface="Arial" pitchFamily="34" charset="0"/>
              <a:buChar char="&gt;"/>
            </a:pPr>
            <a:r>
              <a:rPr lang="en-AU" sz="2000" dirty="0" smtClean="0">
                <a:solidFill>
                  <a:schemeClr val="tx1"/>
                </a:solidFill>
                <a:latin typeface="Arial" pitchFamily="34" charset="0"/>
                <a:cs typeface="Arial" pitchFamily="34" charset="0"/>
              </a:rPr>
              <a:t>providing and receiving frequent feedback</a:t>
            </a:r>
          </a:p>
          <a:p>
            <a:pPr lvl="1">
              <a:spcBef>
                <a:spcPts val="1000"/>
              </a:spcBef>
              <a:buClr>
                <a:srgbClr val="007583"/>
              </a:buClr>
              <a:buFont typeface="Arial" pitchFamily="34" charset="0"/>
              <a:buChar char="&gt;"/>
            </a:pPr>
            <a:r>
              <a:rPr lang="en-AU" sz="2000" dirty="0" smtClean="0">
                <a:solidFill>
                  <a:schemeClr val="tx1"/>
                </a:solidFill>
                <a:latin typeface="Arial" pitchFamily="34" charset="0"/>
                <a:cs typeface="Arial" pitchFamily="34" charset="0"/>
              </a:rPr>
              <a:t>providing access to high quality support</a:t>
            </a:r>
          </a:p>
          <a:p>
            <a:pPr lvl="1">
              <a:spcBef>
                <a:spcPts val="1000"/>
              </a:spcBef>
              <a:buClr>
                <a:srgbClr val="007583"/>
              </a:buClr>
              <a:buFont typeface="Arial" pitchFamily="34" charset="0"/>
              <a:buChar char="&gt;"/>
            </a:pPr>
            <a:r>
              <a:rPr lang="en-AU" sz="2000" dirty="0" smtClean="0">
                <a:solidFill>
                  <a:schemeClr val="tx1"/>
                </a:solidFill>
                <a:latin typeface="Arial" pitchFamily="34" charset="0"/>
                <a:cs typeface="Arial" pitchFamily="34" charset="0"/>
              </a:rPr>
              <a:t>promoting genuine professional conversations </a:t>
            </a:r>
            <a:r>
              <a:rPr lang="en-AU" sz="1800" dirty="0" smtClean="0">
                <a:solidFill>
                  <a:schemeClr val="tx1"/>
                </a:solidFill>
                <a:latin typeface="Arial" pitchFamily="34" charset="0"/>
                <a:cs typeface="Arial" pitchFamily="34" charset="0"/>
              </a:rPr>
              <a:t> </a:t>
            </a:r>
            <a:endParaRPr lang="en-AU" sz="1800" dirty="0">
              <a:solidFill>
                <a:schemeClr val="tx1"/>
              </a:solidFill>
              <a:latin typeface="Arial" pitchFamily="34" charset="0"/>
              <a:cs typeface="Arial" pitchFamily="34" charset="0"/>
            </a:endParaRPr>
          </a:p>
        </p:txBody>
      </p:sp>
      <p:grpSp>
        <p:nvGrpSpPr>
          <p:cNvPr id="5" name="Group 13"/>
          <p:cNvGrpSpPr/>
          <p:nvPr/>
        </p:nvGrpSpPr>
        <p:grpSpPr>
          <a:xfrm>
            <a:off x="7698420" y="5254741"/>
            <a:ext cx="1210569" cy="1316667"/>
            <a:chOff x="7218962" y="4948140"/>
            <a:chExt cx="1509019" cy="1533837"/>
          </a:xfrm>
        </p:grpSpPr>
        <p:grpSp>
          <p:nvGrpSpPr>
            <p:cNvPr id="6" name="Group 14"/>
            <p:cNvGrpSpPr>
              <a:grpSpLocks/>
            </p:cNvGrpSpPr>
            <p:nvPr/>
          </p:nvGrpSpPr>
          <p:grpSpPr bwMode="auto">
            <a:xfrm>
              <a:off x="7961536" y="4948140"/>
              <a:ext cx="766445" cy="1250315"/>
              <a:chOff x="1334" y="7550"/>
              <a:chExt cx="1207" cy="1969"/>
            </a:xfrm>
          </p:grpSpPr>
          <p:grpSp>
            <p:nvGrpSpPr>
              <p:cNvPr id="16" name="Group 24"/>
              <p:cNvGrpSpPr>
                <a:grpSpLocks/>
              </p:cNvGrpSpPr>
              <p:nvPr/>
            </p:nvGrpSpPr>
            <p:grpSpPr bwMode="auto">
              <a:xfrm>
                <a:off x="1457" y="7550"/>
                <a:ext cx="1084" cy="812"/>
                <a:chOff x="1457" y="168"/>
                <a:chExt cx="1084" cy="812"/>
              </a:xfrm>
            </p:grpSpPr>
            <p:sp>
              <p:nvSpPr>
                <p:cNvPr id="20" name="Freeform 19"/>
                <p:cNvSpPr>
                  <a:spLocks/>
                </p:cNvSpPr>
                <p:nvPr/>
              </p:nvSpPr>
              <p:spPr bwMode="auto">
                <a:xfrm>
                  <a:off x="2143" y="510"/>
                  <a:ext cx="398" cy="356"/>
                </a:xfrm>
                <a:custGeom>
                  <a:avLst/>
                  <a:gdLst>
                    <a:gd name="T0" fmla="*/ 2 w 398"/>
                    <a:gd name="T1" fmla="*/ 62 h 356"/>
                    <a:gd name="T2" fmla="*/ 0 w 398"/>
                    <a:gd name="T3" fmla="*/ 124 h 356"/>
                    <a:gd name="T4" fmla="*/ 2 w 398"/>
                    <a:gd name="T5" fmla="*/ 169 h 356"/>
                    <a:gd name="T6" fmla="*/ 12 w 398"/>
                    <a:gd name="T7" fmla="*/ 220 h 356"/>
                    <a:gd name="T8" fmla="*/ 29 w 398"/>
                    <a:gd name="T9" fmla="*/ 261 h 356"/>
                    <a:gd name="T10" fmla="*/ 53 w 398"/>
                    <a:gd name="T11" fmla="*/ 294 h 356"/>
                    <a:gd name="T12" fmla="*/ 82 w 398"/>
                    <a:gd name="T13" fmla="*/ 319 h 356"/>
                    <a:gd name="T14" fmla="*/ 118 w 398"/>
                    <a:gd name="T15" fmla="*/ 337 h 356"/>
                    <a:gd name="T16" fmla="*/ 157 w 398"/>
                    <a:gd name="T17" fmla="*/ 349 h 356"/>
                    <a:gd name="T18" fmla="*/ 201 w 398"/>
                    <a:gd name="T19" fmla="*/ 355 h 356"/>
                    <a:gd name="T20" fmla="*/ 248 w 398"/>
                    <a:gd name="T21" fmla="*/ 356 h 356"/>
                    <a:gd name="T22" fmla="*/ 290 w 398"/>
                    <a:gd name="T23" fmla="*/ 353 h 356"/>
                    <a:gd name="T24" fmla="*/ 339 w 398"/>
                    <a:gd name="T25" fmla="*/ 348 h 356"/>
                    <a:gd name="T26" fmla="*/ 367 w 398"/>
                    <a:gd name="T27" fmla="*/ 334 h 356"/>
                    <a:gd name="T28" fmla="*/ 383 w 398"/>
                    <a:gd name="T29" fmla="*/ 303 h 356"/>
                    <a:gd name="T30" fmla="*/ 392 w 398"/>
                    <a:gd name="T31" fmla="*/ 249 h 356"/>
                    <a:gd name="T32" fmla="*/ 395 w 398"/>
                    <a:gd name="T33" fmla="*/ 213 h 356"/>
                    <a:gd name="T34" fmla="*/ 375 w 398"/>
                    <a:gd name="T35" fmla="*/ 237 h 356"/>
                    <a:gd name="T36" fmla="*/ 340 w 398"/>
                    <a:gd name="T37" fmla="*/ 263 h 356"/>
                    <a:gd name="T38" fmla="*/ 297 w 398"/>
                    <a:gd name="T39" fmla="*/ 266 h 356"/>
                    <a:gd name="T40" fmla="*/ 278 w 398"/>
                    <a:gd name="T41" fmla="*/ 252 h 356"/>
                    <a:gd name="T42" fmla="*/ 262 w 398"/>
                    <a:gd name="T43" fmla="*/ 224 h 356"/>
                    <a:gd name="T44" fmla="*/ 247 w 398"/>
                    <a:gd name="T45" fmla="*/ 187 h 356"/>
                    <a:gd name="T46" fmla="*/ 233 w 398"/>
                    <a:gd name="T47" fmla="*/ 146 h 356"/>
                    <a:gd name="T48" fmla="*/ 216 w 398"/>
                    <a:gd name="T49" fmla="*/ 104 h 356"/>
                    <a:gd name="T50" fmla="*/ 194 w 398"/>
                    <a:gd name="T51" fmla="*/ 67 h 356"/>
                    <a:gd name="T52" fmla="*/ 165 w 398"/>
                    <a:gd name="T53" fmla="*/ 38 h 356"/>
                    <a:gd name="T54" fmla="*/ 126 w 398"/>
                    <a:gd name="T55" fmla="*/ 23 h 356"/>
                    <a:gd name="T56" fmla="*/ 98 w 398"/>
                    <a:gd name="T57" fmla="*/ 21 h 356"/>
                    <a:gd name="T58" fmla="*/ 78 w 398"/>
                    <a:gd name="T59" fmla="*/ 16 h 356"/>
                    <a:gd name="T60" fmla="*/ 58 w 398"/>
                    <a:gd name="T61" fmla="*/ 8 h 356"/>
                    <a:gd name="T62" fmla="*/ 41 w 398"/>
                    <a:gd name="T63" fmla="*/ 1 h 356"/>
                    <a:gd name="T64" fmla="*/ 26 w 398"/>
                    <a:gd name="T65" fmla="*/ 1 h 356"/>
                    <a:gd name="T66" fmla="*/ 14 w 398"/>
                    <a:gd name="T67" fmla="*/ 12 h 356"/>
                    <a:gd name="T68" fmla="*/ 5 w 398"/>
                    <a:gd name="T69" fmla="*/ 4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8" h="356">
                      <a:moveTo>
                        <a:pt x="5" y="40"/>
                      </a:moveTo>
                      <a:lnTo>
                        <a:pt x="2" y="62"/>
                      </a:lnTo>
                      <a:lnTo>
                        <a:pt x="0" y="90"/>
                      </a:lnTo>
                      <a:lnTo>
                        <a:pt x="0" y="124"/>
                      </a:lnTo>
                      <a:lnTo>
                        <a:pt x="0" y="140"/>
                      </a:lnTo>
                      <a:lnTo>
                        <a:pt x="2" y="169"/>
                      </a:lnTo>
                      <a:lnTo>
                        <a:pt x="6" y="196"/>
                      </a:lnTo>
                      <a:lnTo>
                        <a:pt x="12" y="220"/>
                      </a:lnTo>
                      <a:lnTo>
                        <a:pt x="19" y="242"/>
                      </a:lnTo>
                      <a:lnTo>
                        <a:pt x="29" y="261"/>
                      </a:lnTo>
                      <a:lnTo>
                        <a:pt x="40" y="279"/>
                      </a:lnTo>
                      <a:lnTo>
                        <a:pt x="53" y="294"/>
                      </a:lnTo>
                      <a:lnTo>
                        <a:pt x="67" y="308"/>
                      </a:lnTo>
                      <a:lnTo>
                        <a:pt x="82" y="319"/>
                      </a:lnTo>
                      <a:lnTo>
                        <a:pt x="99" y="329"/>
                      </a:lnTo>
                      <a:lnTo>
                        <a:pt x="118" y="337"/>
                      </a:lnTo>
                      <a:lnTo>
                        <a:pt x="137" y="344"/>
                      </a:lnTo>
                      <a:lnTo>
                        <a:pt x="157" y="349"/>
                      </a:lnTo>
                      <a:lnTo>
                        <a:pt x="179" y="352"/>
                      </a:lnTo>
                      <a:lnTo>
                        <a:pt x="201" y="355"/>
                      </a:lnTo>
                      <a:lnTo>
                        <a:pt x="224" y="356"/>
                      </a:lnTo>
                      <a:lnTo>
                        <a:pt x="248" y="356"/>
                      </a:lnTo>
                      <a:lnTo>
                        <a:pt x="273" y="354"/>
                      </a:lnTo>
                      <a:lnTo>
                        <a:pt x="290" y="353"/>
                      </a:lnTo>
                      <a:lnTo>
                        <a:pt x="317" y="351"/>
                      </a:lnTo>
                      <a:lnTo>
                        <a:pt x="339" y="348"/>
                      </a:lnTo>
                      <a:lnTo>
                        <a:pt x="355" y="342"/>
                      </a:lnTo>
                      <a:lnTo>
                        <a:pt x="367" y="334"/>
                      </a:lnTo>
                      <a:lnTo>
                        <a:pt x="376" y="321"/>
                      </a:lnTo>
                      <a:lnTo>
                        <a:pt x="383" y="303"/>
                      </a:lnTo>
                      <a:lnTo>
                        <a:pt x="388" y="280"/>
                      </a:lnTo>
                      <a:lnTo>
                        <a:pt x="392" y="249"/>
                      </a:lnTo>
                      <a:lnTo>
                        <a:pt x="397" y="210"/>
                      </a:lnTo>
                      <a:lnTo>
                        <a:pt x="395" y="213"/>
                      </a:lnTo>
                      <a:lnTo>
                        <a:pt x="387" y="223"/>
                      </a:lnTo>
                      <a:lnTo>
                        <a:pt x="375" y="237"/>
                      </a:lnTo>
                      <a:lnTo>
                        <a:pt x="359" y="251"/>
                      </a:lnTo>
                      <a:lnTo>
                        <a:pt x="340" y="263"/>
                      </a:lnTo>
                      <a:lnTo>
                        <a:pt x="319" y="269"/>
                      </a:lnTo>
                      <a:lnTo>
                        <a:pt x="297" y="266"/>
                      </a:lnTo>
                      <a:lnTo>
                        <a:pt x="288" y="262"/>
                      </a:lnTo>
                      <a:lnTo>
                        <a:pt x="278" y="252"/>
                      </a:lnTo>
                      <a:lnTo>
                        <a:pt x="269" y="240"/>
                      </a:lnTo>
                      <a:lnTo>
                        <a:pt x="262" y="224"/>
                      </a:lnTo>
                      <a:lnTo>
                        <a:pt x="254" y="207"/>
                      </a:lnTo>
                      <a:lnTo>
                        <a:pt x="247" y="187"/>
                      </a:lnTo>
                      <a:lnTo>
                        <a:pt x="240" y="167"/>
                      </a:lnTo>
                      <a:lnTo>
                        <a:pt x="233" y="146"/>
                      </a:lnTo>
                      <a:lnTo>
                        <a:pt x="225" y="125"/>
                      </a:lnTo>
                      <a:lnTo>
                        <a:pt x="216" y="104"/>
                      </a:lnTo>
                      <a:lnTo>
                        <a:pt x="206" y="85"/>
                      </a:lnTo>
                      <a:lnTo>
                        <a:pt x="194" y="67"/>
                      </a:lnTo>
                      <a:lnTo>
                        <a:pt x="181" y="51"/>
                      </a:lnTo>
                      <a:lnTo>
                        <a:pt x="165" y="38"/>
                      </a:lnTo>
                      <a:lnTo>
                        <a:pt x="147" y="29"/>
                      </a:lnTo>
                      <a:lnTo>
                        <a:pt x="126" y="23"/>
                      </a:lnTo>
                      <a:lnTo>
                        <a:pt x="103" y="21"/>
                      </a:lnTo>
                      <a:lnTo>
                        <a:pt x="98" y="21"/>
                      </a:lnTo>
                      <a:lnTo>
                        <a:pt x="88" y="19"/>
                      </a:lnTo>
                      <a:lnTo>
                        <a:pt x="78" y="16"/>
                      </a:lnTo>
                      <a:lnTo>
                        <a:pt x="68" y="12"/>
                      </a:lnTo>
                      <a:lnTo>
                        <a:pt x="58" y="8"/>
                      </a:lnTo>
                      <a:lnTo>
                        <a:pt x="50" y="4"/>
                      </a:lnTo>
                      <a:lnTo>
                        <a:pt x="41" y="1"/>
                      </a:lnTo>
                      <a:lnTo>
                        <a:pt x="33" y="0"/>
                      </a:lnTo>
                      <a:lnTo>
                        <a:pt x="26" y="1"/>
                      </a:lnTo>
                      <a:lnTo>
                        <a:pt x="19" y="5"/>
                      </a:lnTo>
                      <a:lnTo>
                        <a:pt x="14" y="12"/>
                      </a:lnTo>
                      <a:lnTo>
                        <a:pt x="9" y="24"/>
                      </a:lnTo>
                      <a:lnTo>
                        <a:pt x="5" y="40"/>
                      </a:lnTo>
                      <a:close/>
                    </a:path>
                  </a:pathLst>
                </a:custGeom>
                <a:solidFill>
                  <a:srgbClr val="00738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sp>
              <p:nvSpPr>
                <p:cNvPr id="21" name="Freeform 20"/>
                <p:cNvSpPr>
                  <a:spLocks/>
                </p:cNvSpPr>
                <p:nvPr/>
              </p:nvSpPr>
              <p:spPr bwMode="auto">
                <a:xfrm>
                  <a:off x="1457" y="168"/>
                  <a:ext cx="813" cy="812"/>
                </a:xfrm>
                <a:custGeom>
                  <a:avLst/>
                  <a:gdLst>
                    <a:gd name="T0" fmla="*/ 812 w 813"/>
                    <a:gd name="T1" fmla="*/ 406 h 812"/>
                    <a:gd name="T2" fmla="*/ 807 w 813"/>
                    <a:gd name="T3" fmla="*/ 340 h 812"/>
                    <a:gd name="T4" fmla="*/ 792 w 813"/>
                    <a:gd name="T5" fmla="*/ 277 h 812"/>
                    <a:gd name="T6" fmla="*/ 767 w 813"/>
                    <a:gd name="T7" fmla="*/ 219 h 812"/>
                    <a:gd name="T8" fmla="*/ 734 w 813"/>
                    <a:gd name="T9" fmla="*/ 166 h 812"/>
                    <a:gd name="T10" fmla="*/ 693 w 813"/>
                    <a:gd name="T11" fmla="*/ 119 h 812"/>
                    <a:gd name="T12" fmla="*/ 646 w 813"/>
                    <a:gd name="T13" fmla="*/ 78 h 812"/>
                    <a:gd name="T14" fmla="*/ 593 w 813"/>
                    <a:gd name="T15" fmla="*/ 45 h 812"/>
                    <a:gd name="T16" fmla="*/ 534 w 813"/>
                    <a:gd name="T17" fmla="*/ 20 h 812"/>
                    <a:gd name="T18" fmla="*/ 472 w 813"/>
                    <a:gd name="T19" fmla="*/ 5 h 812"/>
                    <a:gd name="T20" fmla="*/ 406 w 813"/>
                    <a:gd name="T21" fmla="*/ 0 h 812"/>
                    <a:gd name="T22" fmla="*/ 340 w 813"/>
                    <a:gd name="T23" fmla="*/ 5 h 812"/>
                    <a:gd name="T24" fmla="*/ 277 w 813"/>
                    <a:gd name="T25" fmla="*/ 20 h 812"/>
                    <a:gd name="T26" fmla="*/ 219 w 813"/>
                    <a:gd name="T27" fmla="*/ 45 h 812"/>
                    <a:gd name="T28" fmla="*/ 166 w 813"/>
                    <a:gd name="T29" fmla="*/ 78 h 812"/>
                    <a:gd name="T30" fmla="*/ 119 w 813"/>
                    <a:gd name="T31" fmla="*/ 119 h 812"/>
                    <a:gd name="T32" fmla="*/ 78 w 813"/>
                    <a:gd name="T33" fmla="*/ 166 h 812"/>
                    <a:gd name="T34" fmla="*/ 45 w 813"/>
                    <a:gd name="T35" fmla="*/ 219 h 812"/>
                    <a:gd name="T36" fmla="*/ 20 w 813"/>
                    <a:gd name="T37" fmla="*/ 277 h 812"/>
                    <a:gd name="T38" fmla="*/ 5 w 813"/>
                    <a:gd name="T39" fmla="*/ 340 h 812"/>
                    <a:gd name="T40" fmla="*/ 0 w 813"/>
                    <a:gd name="T41" fmla="*/ 406 h 812"/>
                    <a:gd name="T42" fmla="*/ 5 w 813"/>
                    <a:gd name="T43" fmla="*/ 472 h 812"/>
                    <a:gd name="T44" fmla="*/ 20 w 813"/>
                    <a:gd name="T45" fmla="*/ 534 h 812"/>
                    <a:gd name="T46" fmla="*/ 45 w 813"/>
                    <a:gd name="T47" fmla="*/ 593 h 812"/>
                    <a:gd name="T48" fmla="*/ 78 w 813"/>
                    <a:gd name="T49" fmla="*/ 646 h 812"/>
                    <a:gd name="T50" fmla="*/ 119 w 813"/>
                    <a:gd name="T51" fmla="*/ 693 h 812"/>
                    <a:gd name="T52" fmla="*/ 166 w 813"/>
                    <a:gd name="T53" fmla="*/ 734 h 812"/>
                    <a:gd name="T54" fmla="*/ 219 w 813"/>
                    <a:gd name="T55" fmla="*/ 767 h 812"/>
                    <a:gd name="T56" fmla="*/ 277 w 813"/>
                    <a:gd name="T57" fmla="*/ 791 h 812"/>
                    <a:gd name="T58" fmla="*/ 340 w 813"/>
                    <a:gd name="T59" fmla="*/ 807 h 812"/>
                    <a:gd name="T60" fmla="*/ 406 w 813"/>
                    <a:gd name="T61" fmla="*/ 812 h 812"/>
                    <a:gd name="T62" fmla="*/ 472 w 813"/>
                    <a:gd name="T63" fmla="*/ 807 h 812"/>
                    <a:gd name="T64" fmla="*/ 534 w 813"/>
                    <a:gd name="T65" fmla="*/ 791 h 812"/>
                    <a:gd name="T66" fmla="*/ 593 w 813"/>
                    <a:gd name="T67" fmla="*/ 767 h 812"/>
                    <a:gd name="T68" fmla="*/ 646 w 813"/>
                    <a:gd name="T69" fmla="*/ 734 h 812"/>
                    <a:gd name="T70" fmla="*/ 693 w 813"/>
                    <a:gd name="T71" fmla="*/ 693 h 812"/>
                    <a:gd name="T72" fmla="*/ 734 w 813"/>
                    <a:gd name="T73" fmla="*/ 646 h 812"/>
                    <a:gd name="T74" fmla="*/ 767 w 813"/>
                    <a:gd name="T75" fmla="*/ 593 h 812"/>
                    <a:gd name="T76" fmla="*/ 792 w 813"/>
                    <a:gd name="T77" fmla="*/ 534 h 812"/>
                    <a:gd name="T78" fmla="*/ 807 w 813"/>
                    <a:gd name="T79" fmla="*/ 472 h 812"/>
                    <a:gd name="T80" fmla="*/ 812 w 813"/>
                    <a:gd name="T81" fmla="*/ 406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3" h="812">
                      <a:moveTo>
                        <a:pt x="812" y="406"/>
                      </a:moveTo>
                      <a:lnTo>
                        <a:pt x="812" y="406"/>
                      </a:lnTo>
                      <a:lnTo>
                        <a:pt x="811" y="373"/>
                      </a:lnTo>
                      <a:lnTo>
                        <a:pt x="807" y="340"/>
                      </a:lnTo>
                      <a:lnTo>
                        <a:pt x="800" y="308"/>
                      </a:lnTo>
                      <a:lnTo>
                        <a:pt x="792" y="277"/>
                      </a:lnTo>
                      <a:lnTo>
                        <a:pt x="780" y="248"/>
                      </a:lnTo>
                      <a:lnTo>
                        <a:pt x="767" y="219"/>
                      </a:lnTo>
                      <a:lnTo>
                        <a:pt x="751" y="192"/>
                      </a:lnTo>
                      <a:lnTo>
                        <a:pt x="734" y="166"/>
                      </a:lnTo>
                      <a:lnTo>
                        <a:pt x="714" y="141"/>
                      </a:lnTo>
                      <a:lnTo>
                        <a:pt x="693" y="119"/>
                      </a:lnTo>
                      <a:lnTo>
                        <a:pt x="670" y="97"/>
                      </a:lnTo>
                      <a:lnTo>
                        <a:pt x="646" y="78"/>
                      </a:lnTo>
                      <a:lnTo>
                        <a:pt x="620" y="60"/>
                      </a:lnTo>
                      <a:lnTo>
                        <a:pt x="593" y="45"/>
                      </a:lnTo>
                      <a:lnTo>
                        <a:pt x="564" y="31"/>
                      </a:lnTo>
                      <a:lnTo>
                        <a:pt x="534" y="20"/>
                      </a:lnTo>
                      <a:lnTo>
                        <a:pt x="504" y="11"/>
                      </a:lnTo>
                      <a:lnTo>
                        <a:pt x="472" y="5"/>
                      </a:lnTo>
                      <a:lnTo>
                        <a:pt x="439" y="1"/>
                      </a:lnTo>
                      <a:lnTo>
                        <a:pt x="406" y="0"/>
                      </a:lnTo>
                      <a:lnTo>
                        <a:pt x="373" y="1"/>
                      </a:lnTo>
                      <a:lnTo>
                        <a:pt x="340" y="5"/>
                      </a:lnTo>
                      <a:lnTo>
                        <a:pt x="308" y="11"/>
                      </a:lnTo>
                      <a:lnTo>
                        <a:pt x="277" y="20"/>
                      </a:lnTo>
                      <a:lnTo>
                        <a:pt x="248" y="31"/>
                      </a:lnTo>
                      <a:lnTo>
                        <a:pt x="219" y="45"/>
                      </a:lnTo>
                      <a:lnTo>
                        <a:pt x="192" y="60"/>
                      </a:lnTo>
                      <a:lnTo>
                        <a:pt x="166" y="78"/>
                      </a:lnTo>
                      <a:lnTo>
                        <a:pt x="141" y="97"/>
                      </a:lnTo>
                      <a:lnTo>
                        <a:pt x="119" y="119"/>
                      </a:lnTo>
                      <a:lnTo>
                        <a:pt x="97" y="141"/>
                      </a:lnTo>
                      <a:lnTo>
                        <a:pt x="78" y="166"/>
                      </a:lnTo>
                      <a:lnTo>
                        <a:pt x="60" y="192"/>
                      </a:lnTo>
                      <a:lnTo>
                        <a:pt x="45" y="219"/>
                      </a:lnTo>
                      <a:lnTo>
                        <a:pt x="31" y="248"/>
                      </a:lnTo>
                      <a:lnTo>
                        <a:pt x="20" y="277"/>
                      </a:lnTo>
                      <a:lnTo>
                        <a:pt x="11" y="308"/>
                      </a:lnTo>
                      <a:lnTo>
                        <a:pt x="5" y="340"/>
                      </a:lnTo>
                      <a:lnTo>
                        <a:pt x="1" y="373"/>
                      </a:lnTo>
                      <a:lnTo>
                        <a:pt x="0" y="406"/>
                      </a:lnTo>
                      <a:lnTo>
                        <a:pt x="1" y="439"/>
                      </a:lnTo>
                      <a:lnTo>
                        <a:pt x="5" y="472"/>
                      </a:lnTo>
                      <a:lnTo>
                        <a:pt x="11" y="503"/>
                      </a:lnTo>
                      <a:lnTo>
                        <a:pt x="20" y="534"/>
                      </a:lnTo>
                      <a:lnTo>
                        <a:pt x="31" y="564"/>
                      </a:lnTo>
                      <a:lnTo>
                        <a:pt x="45" y="593"/>
                      </a:lnTo>
                      <a:lnTo>
                        <a:pt x="60" y="620"/>
                      </a:lnTo>
                      <a:lnTo>
                        <a:pt x="78" y="646"/>
                      </a:lnTo>
                      <a:lnTo>
                        <a:pt x="97" y="670"/>
                      </a:lnTo>
                      <a:lnTo>
                        <a:pt x="119" y="693"/>
                      </a:lnTo>
                      <a:lnTo>
                        <a:pt x="141" y="714"/>
                      </a:lnTo>
                      <a:lnTo>
                        <a:pt x="166" y="734"/>
                      </a:lnTo>
                      <a:lnTo>
                        <a:pt x="192" y="751"/>
                      </a:lnTo>
                      <a:lnTo>
                        <a:pt x="219" y="767"/>
                      </a:lnTo>
                      <a:lnTo>
                        <a:pt x="248" y="780"/>
                      </a:lnTo>
                      <a:lnTo>
                        <a:pt x="277" y="791"/>
                      </a:lnTo>
                      <a:lnTo>
                        <a:pt x="308" y="800"/>
                      </a:lnTo>
                      <a:lnTo>
                        <a:pt x="340" y="807"/>
                      </a:lnTo>
                      <a:lnTo>
                        <a:pt x="373" y="811"/>
                      </a:lnTo>
                      <a:lnTo>
                        <a:pt x="406" y="812"/>
                      </a:lnTo>
                      <a:lnTo>
                        <a:pt x="439" y="811"/>
                      </a:lnTo>
                      <a:lnTo>
                        <a:pt x="472" y="807"/>
                      </a:lnTo>
                      <a:lnTo>
                        <a:pt x="504" y="800"/>
                      </a:lnTo>
                      <a:lnTo>
                        <a:pt x="534" y="791"/>
                      </a:lnTo>
                      <a:lnTo>
                        <a:pt x="564" y="780"/>
                      </a:lnTo>
                      <a:lnTo>
                        <a:pt x="593" y="767"/>
                      </a:lnTo>
                      <a:lnTo>
                        <a:pt x="620" y="751"/>
                      </a:lnTo>
                      <a:lnTo>
                        <a:pt x="646" y="734"/>
                      </a:lnTo>
                      <a:lnTo>
                        <a:pt x="670" y="714"/>
                      </a:lnTo>
                      <a:lnTo>
                        <a:pt x="693" y="693"/>
                      </a:lnTo>
                      <a:lnTo>
                        <a:pt x="714" y="670"/>
                      </a:lnTo>
                      <a:lnTo>
                        <a:pt x="734" y="646"/>
                      </a:lnTo>
                      <a:lnTo>
                        <a:pt x="751" y="620"/>
                      </a:lnTo>
                      <a:lnTo>
                        <a:pt x="767" y="593"/>
                      </a:lnTo>
                      <a:lnTo>
                        <a:pt x="780" y="564"/>
                      </a:lnTo>
                      <a:lnTo>
                        <a:pt x="792" y="534"/>
                      </a:lnTo>
                      <a:lnTo>
                        <a:pt x="800" y="503"/>
                      </a:lnTo>
                      <a:lnTo>
                        <a:pt x="807" y="472"/>
                      </a:lnTo>
                      <a:lnTo>
                        <a:pt x="811" y="439"/>
                      </a:lnTo>
                      <a:lnTo>
                        <a:pt x="812" y="4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sp>
              <p:nvSpPr>
                <p:cNvPr id="22" name="Freeform 21"/>
                <p:cNvSpPr>
                  <a:spLocks/>
                </p:cNvSpPr>
                <p:nvPr/>
              </p:nvSpPr>
              <p:spPr bwMode="auto">
                <a:xfrm>
                  <a:off x="1457" y="168"/>
                  <a:ext cx="813" cy="812"/>
                </a:xfrm>
                <a:custGeom>
                  <a:avLst/>
                  <a:gdLst>
                    <a:gd name="T0" fmla="*/ 811 w 813"/>
                    <a:gd name="T1" fmla="*/ 439 h 812"/>
                    <a:gd name="T2" fmla="*/ 800 w 813"/>
                    <a:gd name="T3" fmla="*/ 503 h 812"/>
                    <a:gd name="T4" fmla="*/ 780 w 813"/>
                    <a:gd name="T5" fmla="*/ 564 h 812"/>
                    <a:gd name="T6" fmla="*/ 751 w 813"/>
                    <a:gd name="T7" fmla="*/ 620 h 812"/>
                    <a:gd name="T8" fmla="*/ 714 w 813"/>
                    <a:gd name="T9" fmla="*/ 670 h 812"/>
                    <a:gd name="T10" fmla="*/ 670 w 813"/>
                    <a:gd name="T11" fmla="*/ 714 h 812"/>
                    <a:gd name="T12" fmla="*/ 620 w 813"/>
                    <a:gd name="T13" fmla="*/ 751 h 812"/>
                    <a:gd name="T14" fmla="*/ 564 w 813"/>
                    <a:gd name="T15" fmla="*/ 780 h 812"/>
                    <a:gd name="T16" fmla="*/ 504 w 813"/>
                    <a:gd name="T17" fmla="*/ 800 h 812"/>
                    <a:gd name="T18" fmla="*/ 439 w 813"/>
                    <a:gd name="T19" fmla="*/ 811 h 812"/>
                    <a:gd name="T20" fmla="*/ 373 w 813"/>
                    <a:gd name="T21" fmla="*/ 811 h 812"/>
                    <a:gd name="T22" fmla="*/ 308 w 813"/>
                    <a:gd name="T23" fmla="*/ 800 h 812"/>
                    <a:gd name="T24" fmla="*/ 248 w 813"/>
                    <a:gd name="T25" fmla="*/ 780 h 812"/>
                    <a:gd name="T26" fmla="*/ 192 w 813"/>
                    <a:gd name="T27" fmla="*/ 751 h 812"/>
                    <a:gd name="T28" fmla="*/ 141 w 813"/>
                    <a:gd name="T29" fmla="*/ 714 h 812"/>
                    <a:gd name="T30" fmla="*/ 97 w 813"/>
                    <a:gd name="T31" fmla="*/ 670 h 812"/>
                    <a:gd name="T32" fmla="*/ 60 w 813"/>
                    <a:gd name="T33" fmla="*/ 620 h 812"/>
                    <a:gd name="T34" fmla="*/ 31 w 813"/>
                    <a:gd name="T35" fmla="*/ 564 h 812"/>
                    <a:gd name="T36" fmla="*/ 11 w 813"/>
                    <a:gd name="T37" fmla="*/ 503 h 812"/>
                    <a:gd name="T38" fmla="*/ 1 w 813"/>
                    <a:gd name="T39" fmla="*/ 439 h 812"/>
                    <a:gd name="T40" fmla="*/ 1 w 813"/>
                    <a:gd name="T41" fmla="*/ 373 h 812"/>
                    <a:gd name="T42" fmla="*/ 11 w 813"/>
                    <a:gd name="T43" fmla="*/ 308 h 812"/>
                    <a:gd name="T44" fmla="*/ 31 w 813"/>
                    <a:gd name="T45" fmla="*/ 248 h 812"/>
                    <a:gd name="T46" fmla="*/ 60 w 813"/>
                    <a:gd name="T47" fmla="*/ 192 h 812"/>
                    <a:gd name="T48" fmla="*/ 97 w 813"/>
                    <a:gd name="T49" fmla="*/ 141 h 812"/>
                    <a:gd name="T50" fmla="*/ 141 w 813"/>
                    <a:gd name="T51" fmla="*/ 97 h 812"/>
                    <a:gd name="T52" fmla="*/ 192 w 813"/>
                    <a:gd name="T53" fmla="*/ 60 h 812"/>
                    <a:gd name="T54" fmla="*/ 248 w 813"/>
                    <a:gd name="T55" fmla="*/ 31 h 812"/>
                    <a:gd name="T56" fmla="*/ 308 w 813"/>
                    <a:gd name="T57" fmla="*/ 11 h 812"/>
                    <a:gd name="T58" fmla="*/ 373 w 813"/>
                    <a:gd name="T59" fmla="*/ 1 h 812"/>
                    <a:gd name="T60" fmla="*/ 439 w 813"/>
                    <a:gd name="T61" fmla="*/ 1 h 812"/>
                    <a:gd name="T62" fmla="*/ 504 w 813"/>
                    <a:gd name="T63" fmla="*/ 11 h 812"/>
                    <a:gd name="T64" fmla="*/ 564 w 813"/>
                    <a:gd name="T65" fmla="*/ 31 h 812"/>
                    <a:gd name="T66" fmla="*/ 620 w 813"/>
                    <a:gd name="T67" fmla="*/ 60 h 812"/>
                    <a:gd name="T68" fmla="*/ 670 w 813"/>
                    <a:gd name="T69" fmla="*/ 97 h 812"/>
                    <a:gd name="T70" fmla="*/ 714 w 813"/>
                    <a:gd name="T71" fmla="*/ 141 h 812"/>
                    <a:gd name="T72" fmla="*/ 751 w 813"/>
                    <a:gd name="T73" fmla="*/ 192 h 812"/>
                    <a:gd name="T74" fmla="*/ 780 w 813"/>
                    <a:gd name="T75" fmla="*/ 248 h 812"/>
                    <a:gd name="T76" fmla="*/ 800 w 813"/>
                    <a:gd name="T77" fmla="*/ 308 h 812"/>
                    <a:gd name="T78" fmla="*/ 811 w 813"/>
                    <a:gd name="T79" fmla="*/ 373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13" h="812">
                      <a:moveTo>
                        <a:pt x="812" y="406"/>
                      </a:moveTo>
                      <a:lnTo>
                        <a:pt x="811" y="439"/>
                      </a:lnTo>
                      <a:lnTo>
                        <a:pt x="807" y="472"/>
                      </a:lnTo>
                      <a:lnTo>
                        <a:pt x="800" y="503"/>
                      </a:lnTo>
                      <a:lnTo>
                        <a:pt x="792" y="534"/>
                      </a:lnTo>
                      <a:lnTo>
                        <a:pt x="780" y="564"/>
                      </a:lnTo>
                      <a:lnTo>
                        <a:pt x="767" y="593"/>
                      </a:lnTo>
                      <a:lnTo>
                        <a:pt x="751" y="620"/>
                      </a:lnTo>
                      <a:lnTo>
                        <a:pt x="734" y="646"/>
                      </a:lnTo>
                      <a:lnTo>
                        <a:pt x="714" y="670"/>
                      </a:lnTo>
                      <a:lnTo>
                        <a:pt x="693" y="693"/>
                      </a:lnTo>
                      <a:lnTo>
                        <a:pt x="670" y="714"/>
                      </a:lnTo>
                      <a:lnTo>
                        <a:pt x="646" y="734"/>
                      </a:lnTo>
                      <a:lnTo>
                        <a:pt x="620" y="751"/>
                      </a:lnTo>
                      <a:lnTo>
                        <a:pt x="593" y="767"/>
                      </a:lnTo>
                      <a:lnTo>
                        <a:pt x="564" y="780"/>
                      </a:lnTo>
                      <a:lnTo>
                        <a:pt x="534" y="791"/>
                      </a:lnTo>
                      <a:lnTo>
                        <a:pt x="504" y="800"/>
                      </a:lnTo>
                      <a:lnTo>
                        <a:pt x="472" y="807"/>
                      </a:lnTo>
                      <a:lnTo>
                        <a:pt x="439" y="811"/>
                      </a:lnTo>
                      <a:lnTo>
                        <a:pt x="406" y="812"/>
                      </a:lnTo>
                      <a:lnTo>
                        <a:pt x="373" y="811"/>
                      </a:lnTo>
                      <a:lnTo>
                        <a:pt x="340" y="807"/>
                      </a:lnTo>
                      <a:lnTo>
                        <a:pt x="308" y="800"/>
                      </a:lnTo>
                      <a:lnTo>
                        <a:pt x="277" y="791"/>
                      </a:lnTo>
                      <a:lnTo>
                        <a:pt x="248" y="780"/>
                      </a:lnTo>
                      <a:lnTo>
                        <a:pt x="219" y="767"/>
                      </a:lnTo>
                      <a:lnTo>
                        <a:pt x="192" y="751"/>
                      </a:lnTo>
                      <a:lnTo>
                        <a:pt x="166" y="734"/>
                      </a:lnTo>
                      <a:lnTo>
                        <a:pt x="141" y="714"/>
                      </a:lnTo>
                      <a:lnTo>
                        <a:pt x="119" y="693"/>
                      </a:lnTo>
                      <a:lnTo>
                        <a:pt x="97" y="670"/>
                      </a:lnTo>
                      <a:lnTo>
                        <a:pt x="78" y="646"/>
                      </a:lnTo>
                      <a:lnTo>
                        <a:pt x="60" y="620"/>
                      </a:lnTo>
                      <a:lnTo>
                        <a:pt x="45" y="593"/>
                      </a:lnTo>
                      <a:lnTo>
                        <a:pt x="31" y="564"/>
                      </a:lnTo>
                      <a:lnTo>
                        <a:pt x="20" y="534"/>
                      </a:lnTo>
                      <a:lnTo>
                        <a:pt x="11" y="503"/>
                      </a:lnTo>
                      <a:lnTo>
                        <a:pt x="5" y="472"/>
                      </a:lnTo>
                      <a:lnTo>
                        <a:pt x="1" y="439"/>
                      </a:lnTo>
                      <a:lnTo>
                        <a:pt x="0" y="406"/>
                      </a:lnTo>
                      <a:lnTo>
                        <a:pt x="1" y="373"/>
                      </a:lnTo>
                      <a:lnTo>
                        <a:pt x="5" y="340"/>
                      </a:lnTo>
                      <a:lnTo>
                        <a:pt x="11" y="308"/>
                      </a:lnTo>
                      <a:lnTo>
                        <a:pt x="20" y="277"/>
                      </a:lnTo>
                      <a:lnTo>
                        <a:pt x="31" y="248"/>
                      </a:lnTo>
                      <a:lnTo>
                        <a:pt x="45" y="219"/>
                      </a:lnTo>
                      <a:lnTo>
                        <a:pt x="60" y="192"/>
                      </a:lnTo>
                      <a:lnTo>
                        <a:pt x="78" y="166"/>
                      </a:lnTo>
                      <a:lnTo>
                        <a:pt x="97" y="141"/>
                      </a:lnTo>
                      <a:lnTo>
                        <a:pt x="119" y="119"/>
                      </a:lnTo>
                      <a:lnTo>
                        <a:pt x="141" y="97"/>
                      </a:lnTo>
                      <a:lnTo>
                        <a:pt x="166" y="78"/>
                      </a:lnTo>
                      <a:lnTo>
                        <a:pt x="192" y="60"/>
                      </a:lnTo>
                      <a:lnTo>
                        <a:pt x="219" y="45"/>
                      </a:lnTo>
                      <a:lnTo>
                        <a:pt x="248" y="31"/>
                      </a:lnTo>
                      <a:lnTo>
                        <a:pt x="277" y="20"/>
                      </a:lnTo>
                      <a:lnTo>
                        <a:pt x="308" y="11"/>
                      </a:lnTo>
                      <a:lnTo>
                        <a:pt x="340" y="5"/>
                      </a:lnTo>
                      <a:lnTo>
                        <a:pt x="373" y="1"/>
                      </a:lnTo>
                      <a:lnTo>
                        <a:pt x="406" y="0"/>
                      </a:lnTo>
                      <a:lnTo>
                        <a:pt x="439" y="1"/>
                      </a:lnTo>
                      <a:lnTo>
                        <a:pt x="472" y="5"/>
                      </a:lnTo>
                      <a:lnTo>
                        <a:pt x="504" y="11"/>
                      </a:lnTo>
                      <a:lnTo>
                        <a:pt x="534" y="20"/>
                      </a:lnTo>
                      <a:lnTo>
                        <a:pt x="564" y="31"/>
                      </a:lnTo>
                      <a:lnTo>
                        <a:pt x="593" y="45"/>
                      </a:lnTo>
                      <a:lnTo>
                        <a:pt x="620" y="60"/>
                      </a:lnTo>
                      <a:lnTo>
                        <a:pt x="646" y="78"/>
                      </a:lnTo>
                      <a:lnTo>
                        <a:pt x="670" y="97"/>
                      </a:lnTo>
                      <a:lnTo>
                        <a:pt x="693" y="119"/>
                      </a:lnTo>
                      <a:lnTo>
                        <a:pt x="714" y="141"/>
                      </a:lnTo>
                      <a:lnTo>
                        <a:pt x="734" y="166"/>
                      </a:lnTo>
                      <a:lnTo>
                        <a:pt x="751" y="192"/>
                      </a:lnTo>
                      <a:lnTo>
                        <a:pt x="767" y="219"/>
                      </a:lnTo>
                      <a:lnTo>
                        <a:pt x="780" y="248"/>
                      </a:lnTo>
                      <a:lnTo>
                        <a:pt x="792" y="277"/>
                      </a:lnTo>
                      <a:lnTo>
                        <a:pt x="800" y="308"/>
                      </a:lnTo>
                      <a:lnTo>
                        <a:pt x="807" y="340"/>
                      </a:lnTo>
                      <a:lnTo>
                        <a:pt x="811" y="373"/>
                      </a:lnTo>
                      <a:lnTo>
                        <a:pt x="812" y="406"/>
                      </a:lnTo>
                      <a:close/>
                    </a:path>
                  </a:pathLst>
                </a:custGeom>
                <a:noFill/>
                <a:ln w="20383">
                  <a:solidFill>
                    <a:srgbClr val="CCCD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AU" dirty="0"/>
                </a:p>
              </p:txBody>
            </p:sp>
            <p:sp>
              <p:nvSpPr>
                <p:cNvPr id="23" name="Freeform 22"/>
                <p:cNvSpPr>
                  <a:spLocks/>
                </p:cNvSpPr>
                <p:nvPr/>
              </p:nvSpPr>
              <p:spPr bwMode="auto">
                <a:xfrm>
                  <a:off x="1459" y="168"/>
                  <a:ext cx="816" cy="535"/>
                </a:xfrm>
                <a:custGeom>
                  <a:avLst/>
                  <a:gdLst>
                    <a:gd name="T0" fmla="*/ 4 w 816"/>
                    <a:gd name="T1" fmla="*/ 335 h 535"/>
                    <a:gd name="T2" fmla="*/ 10 w 816"/>
                    <a:gd name="T3" fmla="*/ 362 h 535"/>
                    <a:gd name="T4" fmla="*/ 38 w 816"/>
                    <a:gd name="T5" fmla="*/ 349 h 535"/>
                    <a:gd name="T6" fmla="*/ 73 w 816"/>
                    <a:gd name="T7" fmla="*/ 330 h 535"/>
                    <a:gd name="T8" fmla="*/ 111 w 816"/>
                    <a:gd name="T9" fmla="*/ 303 h 535"/>
                    <a:gd name="T10" fmla="*/ 145 w 816"/>
                    <a:gd name="T11" fmla="*/ 270 h 535"/>
                    <a:gd name="T12" fmla="*/ 172 w 816"/>
                    <a:gd name="T13" fmla="*/ 230 h 535"/>
                    <a:gd name="T14" fmla="*/ 208 w 816"/>
                    <a:gd name="T15" fmla="*/ 264 h 535"/>
                    <a:gd name="T16" fmla="*/ 269 w 816"/>
                    <a:gd name="T17" fmla="*/ 329 h 535"/>
                    <a:gd name="T18" fmla="*/ 320 w 816"/>
                    <a:gd name="T19" fmla="*/ 381 h 535"/>
                    <a:gd name="T20" fmla="*/ 367 w 816"/>
                    <a:gd name="T21" fmla="*/ 421 h 535"/>
                    <a:gd name="T22" fmla="*/ 412 w 816"/>
                    <a:gd name="T23" fmla="*/ 452 h 535"/>
                    <a:gd name="T24" fmla="*/ 459 w 816"/>
                    <a:gd name="T25" fmla="*/ 475 h 535"/>
                    <a:gd name="T26" fmla="*/ 513 w 816"/>
                    <a:gd name="T27" fmla="*/ 492 h 535"/>
                    <a:gd name="T28" fmla="*/ 577 w 816"/>
                    <a:gd name="T29" fmla="*/ 506 h 535"/>
                    <a:gd name="T30" fmla="*/ 654 w 816"/>
                    <a:gd name="T31" fmla="*/ 517 h 535"/>
                    <a:gd name="T32" fmla="*/ 749 w 816"/>
                    <a:gd name="T33" fmla="*/ 528 h 535"/>
                    <a:gd name="T34" fmla="*/ 810 w 816"/>
                    <a:gd name="T35" fmla="*/ 526 h 535"/>
                    <a:gd name="T36" fmla="*/ 816 w 816"/>
                    <a:gd name="T37" fmla="*/ 488 h 535"/>
                    <a:gd name="T38" fmla="*/ 813 w 816"/>
                    <a:gd name="T39" fmla="*/ 448 h 535"/>
                    <a:gd name="T40" fmla="*/ 810 w 816"/>
                    <a:gd name="T41" fmla="*/ 408 h 535"/>
                    <a:gd name="T42" fmla="*/ 809 w 816"/>
                    <a:gd name="T43" fmla="*/ 372 h 535"/>
                    <a:gd name="T44" fmla="*/ 798 w 816"/>
                    <a:gd name="T45" fmla="*/ 308 h 535"/>
                    <a:gd name="T46" fmla="*/ 778 w 816"/>
                    <a:gd name="T47" fmla="*/ 248 h 535"/>
                    <a:gd name="T48" fmla="*/ 749 w 816"/>
                    <a:gd name="T49" fmla="*/ 192 h 535"/>
                    <a:gd name="T50" fmla="*/ 712 w 816"/>
                    <a:gd name="T51" fmla="*/ 141 h 535"/>
                    <a:gd name="T52" fmla="*/ 668 w 816"/>
                    <a:gd name="T53" fmla="*/ 97 h 535"/>
                    <a:gd name="T54" fmla="*/ 618 w 816"/>
                    <a:gd name="T55" fmla="*/ 60 h 535"/>
                    <a:gd name="T56" fmla="*/ 562 w 816"/>
                    <a:gd name="T57" fmla="*/ 31 h 535"/>
                    <a:gd name="T58" fmla="*/ 502 w 816"/>
                    <a:gd name="T59" fmla="*/ 11 h 535"/>
                    <a:gd name="T60" fmla="*/ 437 w 816"/>
                    <a:gd name="T61" fmla="*/ 1 h 535"/>
                    <a:gd name="T62" fmla="*/ 373 w 816"/>
                    <a:gd name="T63" fmla="*/ 1 h 535"/>
                    <a:gd name="T64" fmla="*/ 312 w 816"/>
                    <a:gd name="T65" fmla="*/ 10 h 535"/>
                    <a:gd name="T66" fmla="*/ 255 w 816"/>
                    <a:gd name="T67" fmla="*/ 28 h 535"/>
                    <a:gd name="T68" fmla="*/ 201 w 816"/>
                    <a:gd name="T69" fmla="*/ 54 h 535"/>
                    <a:gd name="T70" fmla="*/ 153 w 816"/>
                    <a:gd name="T71" fmla="*/ 86 h 535"/>
                    <a:gd name="T72" fmla="*/ 109 w 816"/>
                    <a:gd name="T73" fmla="*/ 126 h 535"/>
                    <a:gd name="T74" fmla="*/ 72 w 816"/>
                    <a:gd name="T75" fmla="*/ 171 h 535"/>
                    <a:gd name="T76" fmla="*/ 42 w 816"/>
                    <a:gd name="T77" fmla="*/ 222 h 535"/>
                    <a:gd name="T78" fmla="*/ 19 w 816"/>
                    <a:gd name="T79" fmla="*/ 276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16" h="535">
                      <a:moveTo>
                        <a:pt x="10" y="305"/>
                      </a:moveTo>
                      <a:lnTo>
                        <a:pt x="4" y="335"/>
                      </a:lnTo>
                      <a:lnTo>
                        <a:pt x="0" y="366"/>
                      </a:lnTo>
                      <a:lnTo>
                        <a:pt x="10" y="362"/>
                      </a:lnTo>
                      <a:lnTo>
                        <a:pt x="23" y="356"/>
                      </a:lnTo>
                      <a:lnTo>
                        <a:pt x="38" y="349"/>
                      </a:lnTo>
                      <a:lnTo>
                        <a:pt x="55" y="340"/>
                      </a:lnTo>
                      <a:lnTo>
                        <a:pt x="73" y="330"/>
                      </a:lnTo>
                      <a:lnTo>
                        <a:pt x="92" y="317"/>
                      </a:lnTo>
                      <a:lnTo>
                        <a:pt x="111" y="303"/>
                      </a:lnTo>
                      <a:lnTo>
                        <a:pt x="129" y="288"/>
                      </a:lnTo>
                      <a:lnTo>
                        <a:pt x="145" y="270"/>
                      </a:lnTo>
                      <a:lnTo>
                        <a:pt x="160" y="251"/>
                      </a:lnTo>
                      <a:lnTo>
                        <a:pt x="172" y="230"/>
                      </a:lnTo>
                      <a:lnTo>
                        <a:pt x="174" y="226"/>
                      </a:lnTo>
                      <a:lnTo>
                        <a:pt x="208" y="264"/>
                      </a:lnTo>
                      <a:lnTo>
                        <a:pt x="240" y="298"/>
                      </a:lnTo>
                      <a:lnTo>
                        <a:pt x="269" y="329"/>
                      </a:lnTo>
                      <a:lnTo>
                        <a:pt x="295" y="356"/>
                      </a:lnTo>
                      <a:lnTo>
                        <a:pt x="320" y="381"/>
                      </a:lnTo>
                      <a:lnTo>
                        <a:pt x="344" y="402"/>
                      </a:lnTo>
                      <a:lnTo>
                        <a:pt x="367" y="421"/>
                      </a:lnTo>
                      <a:lnTo>
                        <a:pt x="389" y="437"/>
                      </a:lnTo>
                      <a:lnTo>
                        <a:pt x="412" y="452"/>
                      </a:lnTo>
                      <a:lnTo>
                        <a:pt x="435" y="464"/>
                      </a:lnTo>
                      <a:lnTo>
                        <a:pt x="459" y="475"/>
                      </a:lnTo>
                      <a:lnTo>
                        <a:pt x="485" y="484"/>
                      </a:lnTo>
                      <a:lnTo>
                        <a:pt x="513" y="492"/>
                      </a:lnTo>
                      <a:lnTo>
                        <a:pt x="543" y="500"/>
                      </a:lnTo>
                      <a:lnTo>
                        <a:pt x="577" y="506"/>
                      </a:lnTo>
                      <a:lnTo>
                        <a:pt x="614" y="512"/>
                      </a:lnTo>
                      <a:lnTo>
                        <a:pt x="654" y="517"/>
                      </a:lnTo>
                      <a:lnTo>
                        <a:pt x="699" y="523"/>
                      </a:lnTo>
                      <a:lnTo>
                        <a:pt x="749" y="528"/>
                      </a:lnTo>
                      <a:lnTo>
                        <a:pt x="805" y="535"/>
                      </a:lnTo>
                      <a:lnTo>
                        <a:pt x="810" y="526"/>
                      </a:lnTo>
                      <a:lnTo>
                        <a:pt x="814" y="507"/>
                      </a:lnTo>
                      <a:lnTo>
                        <a:pt x="816" y="488"/>
                      </a:lnTo>
                      <a:lnTo>
                        <a:pt x="815" y="468"/>
                      </a:lnTo>
                      <a:lnTo>
                        <a:pt x="813" y="448"/>
                      </a:lnTo>
                      <a:lnTo>
                        <a:pt x="811" y="428"/>
                      </a:lnTo>
                      <a:lnTo>
                        <a:pt x="810" y="408"/>
                      </a:lnTo>
                      <a:lnTo>
                        <a:pt x="810" y="406"/>
                      </a:lnTo>
                      <a:lnTo>
                        <a:pt x="809" y="372"/>
                      </a:lnTo>
                      <a:lnTo>
                        <a:pt x="805" y="340"/>
                      </a:lnTo>
                      <a:lnTo>
                        <a:pt x="798" y="308"/>
                      </a:lnTo>
                      <a:lnTo>
                        <a:pt x="790" y="277"/>
                      </a:lnTo>
                      <a:lnTo>
                        <a:pt x="778" y="248"/>
                      </a:lnTo>
                      <a:lnTo>
                        <a:pt x="765" y="219"/>
                      </a:lnTo>
                      <a:lnTo>
                        <a:pt x="749" y="192"/>
                      </a:lnTo>
                      <a:lnTo>
                        <a:pt x="732" y="166"/>
                      </a:lnTo>
                      <a:lnTo>
                        <a:pt x="712" y="141"/>
                      </a:lnTo>
                      <a:lnTo>
                        <a:pt x="691" y="119"/>
                      </a:lnTo>
                      <a:lnTo>
                        <a:pt x="668" y="97"/>
                      </a:lnTo>
                      <a:lnTo>
                        <a:pt x="644" y="78"/>
                      </a:lnTo>
                      <a:lnTo>
                        <a:pt x="618" y="60"/>
                      </a:lnTo>
                      <a:lnTo>
                        <a:pt x="591" y="45"/>
                      </a:lnTo>
                      <a:lnTo>
                        <a:pt x="562" y="31"/>
                      </a:lnTo>
                      <a:lnTo>
                        <a:pt x="532" y="20"/>
                      </a:lnTo>
                      <a:lnTo>
                        <a:pt x="502" y="11"/>
                      </a:lnTo>
                      <a:lnTo>
                        <a:pt x="470" y="5"/>
                      </a:lnTo>
                      <a:lnTo>
                        <a:pt x="437" y="1"/>
                      </a:lnTo>
                      <a:lnTo>
                        <a:pt x="404" y="0"/>
                      </a:lnTo>
                      <a:lnTo>
                        <a:pt x="373" y="1"/>
                      </a:lnTo>
                      <a:lnTo>
                        <a:pt x="342" y="4"/>
                      </a:lnTo>
                      <a:lnTo>
                        <a:pt x="312" y="10"/>
                      </a:lnTo>
                      <a:lnTo>
                        <a:pt x="283" y="18"/>
                      </a:lnTo>
                      <a:lnTo>
                        <a:pt x="255" y="28"/>
                      </a:lnTo>
                      <a:lnTo>
                        <a:pt x="227" y="40"/>
                      </a:lnTo>
                      <a:lnTo>
                        <a:pt x="201" y="54"/>
                      </a:lnTo>
                      <a:lnTo>
                        <a:pt x="176" y="69"/>
                      </a:lnTo>
                      <a:lnTo>
                        <a:pt x="153" y="86"/>
                      </a:lnTo>
                      <a:lnTo>
                        <a:pt x="130" y="105"/>
                      </a:lnTo>
                      <a:lnTo>
                        <a:pt x="109" y="126"/>
                      </a:lnTo>
                      <a:lnTo>
                        <a:pt x="90" y="148"/>
                      </a:lnTo>
                      <a:lnTo>
                        <a:pt x="72" y="171"/>
                      </a:lnTo>
                      <a:lnTo>
                        <a:pt x="56" y="196"/>
                      </a:lnTo>
                      <a:lnTo>
                        <a:pt x="42" y="222"/>
                      </a:lnTo>
                      <a:lnTo>
                        <a:pt x="29" y="249"/>
                      </a:lnTo>
                      <a:lnTo>
                        <a:pt x="19" y="276"/>
                      </a:lnTo>
                      <a:lnTo>
                        <a:pt x="10" y="305"/>
                      </a:lnTo>
                      <a:close/>
                    </a:path>
                  </a:pathLst>
                </a:custGeom>
                <a:solidFill>
                  <a:srgbClr val="00738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sp>
              <p:nvSpPr>
                <p:cNvPr id="24" name="Freeform 23"/>
                <p:cNvSpPr>
                  <a:spLocks/>
                </p:cNvSpPr>
                <p:nvPr/>
              </p:nvSpPr>
              <p:spPr bwMode="auto">
                <a:xfrm>
                  <a:off x="1459" y="168"/>
                  <a:ext cx="816" cy="535"/>
                </a:xfrm>
                <a:custGeom>
                  <a:avLst/>
                  <a:gdLst>
                    <a:gd name="T0" fmla="*/ 373 w 816"/>
                    <a:gd name="T1" fmla="*/ 1 h 535"/>
                    <a:gd name="T2" fmla="*/ 312 w 816"/>
                    <a:gd name="T3" fmla="*/ 10 h 535"/>
                    <a:gd name="T4" fmla="*/ 255 w 816"/>
                    <a:gd name="T5" fmla="*/ 28 h 535"/>
                    <a:gd name="T6" fmla="*/ 201 w 816"/>
                    <a:gd name="T7" fmla="*/ 54 h 535"/>
                    <a:gd name="T8" fmla="*/ 153 w 816"/>
                    <a:gd name="T9" fmla="*/ 86 h 535"/>
                    <a:gd name="T10" fmla="*/ 109 w 816"/>
                    <a:gd name="T11" fmla="*/ 126 h 535"/>
                    <a:gd name="T12" fmla="*/ 72 w 816"/>
                    <a:gd name="T13" fmla="*/ 171 h 535"/>
                    <a:gd name="T14" fmla="*/ 42 w 816"/>
                    <a:gd name="T15" fmla="*/ 222 h 535"/>
                    <a:gd name="T16" fmla="*/ 19 w 816"/>
                    <a:gd name="T17" fmla="*/ 276 h 535"/>
                    <a:gd name="T18" fmla="*/ 4 w 816"/>
                    <a:gd name="T19" fmla="*/ 335 h 535"/>
                    <a:gd name="T20" fmla="*/ 10 w 816"/>
                    <a:gd name="T21" fmla="*/ 362 h 535"/>
                    <a:gd name="T22" fmla="*/ 38 w 816"/>
                    <a:gd name="T23" fmla="*/ 349 h 535"/>
                    <a:gd name="T24" fmla="*/ 73 w 816"/>
                    <a:gd name="T25" fmla="*/ 330 h 535"/>
                    <a:gd name="T26" fmla="*/ 111 w 816"/>
                    <a:gd name="T27" fmla="*/ 303 h 535"/>
                    <a:gd name="T28" fmla="*/ 145 w 816"/>
                    <a:gd name="T29" fmla="*/ 270 h 535"/>
                    <a:gd name="T30" fmla="*/ 172 w 816"/>
                    <a:gd name="T31" fmla="*/ 230 h 535"/>
                    <a:gd name="T32" fmla="*/ 208 w 816"/>
                    <a:gd name="T33" fmla="*/ 264 h 535"/>
                    <a:gd name="T34" fmla="*/ 269 w 816"/>
                    <a:gd name="T35" fmla="*/ 329 h 535"/>
                    <a:gd name="T36" fmla="*/ 320 w 816"/>
                    <a:gd name="T37" fmla="*/ 381 h 535"/>
                    <a:gd name="T38" fmla="*/ 367 w 816"/>
                    <a:gd name="T39" fmla="*/ 421 h 535"/>
                    <a:gd name="T40" fmla="*/ 412 w 816"/>
                    <a:gd name="T41" fmla="*/ 452 h 535"/>
                    <a:gd name="T42" fmla="*/ 459 w 816"/>
                    <a:gd name="T43" fmla="*/ 475 h 535"/>
                    <a:gd name="T44" fmla="*/ 513 w 816"/>
                    <a:gd name="T45" fmla="*/ 492 h 535"/>
                    <a:gd name="T46" fmla="*/ 577 w 816"/>
                    <a:gd name="T47" fmla="*/ 506 h 535"/>
                    <a:gd name="T48" fmla="*/ 654 w 816"/>
                    <a:gd name="T49" fmla="*/ 517 h 535"/>
                    <a:gd name="T50" fmla="*/ 749 w 816"/>
                    <a:gd name="T51" fmla="*/ 528 h 535"/>
                    <a:gd name="T52" fmla="*/ 810 w 816"/>
                    <a:gd name="T53" fmla="*/ 526 h 535"/>
                    <a:gd name="T54" fmla="*/ 816 w 816"/>
                    <a:gd name="T55" fmla="*/ 488 h 535"/>
                    <a:gd name="T56" fmla="*/ 813 w 816"/>
                    <a:gd name="T57" fmla="*/ 448 h 535"/>
                    <a:gd name="T58" fmla="*/ 810 w 816"/>
                    <a:gd name="T59" fmla="*/ 408 h 535"/>
                    <a:gd name="T60" fmla="*/ 809 w 816"/>
                    <a:gd name="T61" fmla="*/ 372 h 535"/>
                    <a:gd name="T62" fmla="*/ 798 w 816"/>
                    <a:gd name="T63" fmla="*/ 308 h 535"/>
                    <a:gd name="T64" fmla="*/ 778 w 816"/>
                    <a:gd name="T65" fmla="*/ 248 h 535"/>
                    <a:gd name="T66" fmla="*/ 749 w 816"/>
                    <a:gd name="T67" fmla="*/ 192 h 535"/>
                    <a:gd name="T68" fmla="*/ 712 w 816"/>
                    <a:gd name="T69" fmla="*/ 141 h 535"/>
                    <a:gd name="T70" fmla="*/ 668 w 816"/>
                    <a:gd name="T71" fmla="*/ 97 h 535"/>
                    <a:gd name="T72" fmla="*/ 618 w 816"/>
                    <a:gd name="T73" fmla="*/ 60 h 535"/>
                    <a:gd name="T74" fmla="*/ 562 w 816"/>
                    <a:gd name="T75" fmla="*/ 31 h 535"/>
                    <a:gd name="T76" fmla="*/ 502 w 816"/>
                    <a:gd name="T77" fmla="*/ 11 h 535"/>
                    <a:gd name="T78" fmla="*/ 437 w 816"/>
                    <a:gd name="T79" fmla="*/ 1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16" h="535">
                      <a:moveTo>
                        <a:pt x="404" y="0"/>
                      </a:moveTo>
                      <a:lnTo>
                        <a:pt x="373" y="1"/>
                      </a:lnTo>
                      <a:lnTo>
                        <a:pt x="342" y="4"/>
                      </a:lnTo>
                      <a:lnTo>
                        <a:pt x="312" y="10"/>
                      </a:lnTo>
                      <a:lnTo>
                        <a:pt x="283" y="18"/>
                      </a:lnTo>
                      <a:lnTo>
                        <a:pt x="255" y="28"/>
                      </a:lnTo>
                      <a:lnTo>
                        <a:pt x="227" y="40"/>
                      </a:lnTo>
                      <a:lnTo>
                        <a:pt x="201" y="54"/>
                      </a:lnTo>
                      <a:lnTo>
                        <a:pt x="176" y="69"/>
                      </a:lnTo>
                      <a:lnTo>
                        <a:pt x="153" y="86"/>
                      </a:lnTo>
                      <a:lnTo>
                        <a:pt x="130" y="105"/>
                      </a:lnTo>
                      <a:lnTo>
                        <a:pt x="109" y="126"/>
                      </a:lnTo>
                      <a:lnTo>
                        <a:pt x="90" y="148"/>
                      </a:lnTo>
                      <a:lnTo>
                        <a:pt x="72" y="171"/>
                      </a:lnTo>
                      <a:lnTo>
                        <a:pt x="56" y="196"/>
                      </a:lnTo>
                      <a:lnTo>
                        <a:pt x="42" y="222"/>
                      </a:lnTo>
                      <a:lnTo>
                        <a:pt x="29" y="249"/>
                      </a:lnTo>
                      <a:lnTo>
                        <a:pt x="19" y="276"/>
                      </a:lnTo>
                      <a:lnTo>
                        <a:pt x="10" y="305"/>
                      </a:lnTo>
                      <a:lnTo>
                        <a:pt x="4" y="335"/>
                      </a:lnTo>
                      <a:lnTo>
                        <a:pt x="0" y="366"/>
                      </a:lnTo>
                      <a:lnTo>
                        <a:pt x="10" y="362"/>
                      </a:lnTo>
                      <a:lnTo>
                        <a:pt x="23" y="356"/>
                      </a:lnTo>
                      <a:lnTo>
                        <a:pt x="38" y="349"/>
                      </a:lnTo>
                      <a:lnTo>
                        <a:pt x="55" y="340"/>
                      </a:lnTo>
                      <a:lnTo>
                        <a:pt x="73" y="330"/>
                      </a:lnTo>
                      <a:lnTo>
                        <a:pt x="92" y="317"/>
                      </a:lnTo>
                      <a:lnTo>
                        <a:pt x="111" y="303"/>
                      </a:lnTo>
                      <a:lnTo>
                        <a:pt x="129" y="288"/>
                      </a:lnTo>
                      <a:lnTo>
                        <a:pt x="145" y="270"/>
                      </a:lnTo>
                      <a:lnTo>
                        <a:pt x="160" y="251"/>
                      </a:lnTo>
                      <a:lnTo>
                        <a:pt x="172" y="230"/>
                      </a:lnTo>
                      <a:lnTo>
                        <a:pt x="174" y="226"/>
                      </a:lnTo>
                      <a:lnTo>
                        <a:pt x="208" y="264"/>
                      </a:lnTo>
                      <a:lnTo>
                        <a:pt x="240" y="298"/>
                      </a:lnTo>
                      <a:lnTo>
                        <a:pt x="269" y="329"/>
                      </a:lnTo>
                      <a:lnTo>
                        <a:pt x="295" y="356"/>
                      </a:lnTo>
                      <a:lnTo>
                        <a:pt x="320" y="381"/>
                      </a:lnTo>
                      <a:lnTo>
                        <a:pt x="344" y="402"/>
                      </a:lnTo>
                      <a:lnTo>
                        <a:pt x="367" y="421"/>
                      </a:lnTo>
                      <a:lnTo>
                        <a:pt x="389" y="437"/>
                      </a:lnTo>
                      <a:lnTo>
                        <a:pt x="412" y="452"/>
                      </a:lnTo>
                      <a:lnTo>
                        <a:pt x="435" y="464"/>
                      </a:lnTo>
                      <a:lnTo>
                        <a:pt x="459" y="475"/>
                      </a:lnTo>
                      <a:lnTo>
                        <a:pt x="485" y="484"/>
                      </a:lnTo>
                      <a:lnTo>
                        <a:pt x="513" y="492"/>
                      </a:lnTo>
                      <a:lnTo>
                        <a:pt x="543" y="500"/>
                      </a:lnTo>
                      <a:lnTo>
                        <a:pt x="577" y="506"/>
                      </a:lnTo>
                      <a:lnTo>
                        <a:pt x="614" y="512"/>
                      </a:lnTo>
                      <a:lnTo>
                        <a:pt x="654" y="517"/>
                      </a:lnTo>
                      <a:lnTo>
                        <a:pt x="699" y="523"/>
                      </a:lnTo>
                      <a:lnTo>
                        <a:pt x="749" y="528"/>
                      </a:lnTo>
                      <a:lnTo>
                        <a:pt x="805" y="535"/>
                      </a:lnTo>
                      <a:lnTo>
                        <a:pt x="810" y="526"/>
                      </a:lnTo>
                      <a:lnTo>
                        <a:pt x="814" y="507"/>
                      </a:lnTo>
                      <a:lnTo>
                        <a:pt x="816" y="488"/>
                      </a:lnTo>
                      <a:lnTo>
                        <a:pt x="815" y="468"/>
                      </a:lnTo>
                      <a:lnTo>
                        <a:pt x="813" y="448"/>
                      </a:lnTo>
                      <a:lnTo>
                        <a:pt x="811" y="428"/>
                      </a:lnTo>
                      <a:lnTo>
                        <a:pt x="810" y="408"/>
                      </a:lnTo>
                      <a:lnTo>
                        <a:pt x="810" y="406"/>
                      </a:lnTo>
                      <a:lnTo>
                        <a:pt x="809" y="372"/>
                      </a:lnTo>
                      <a:lnTo>
                        <a:pt x="805" y="340"/>
                      </a:lnTo>
                      <a:lnTo>
                        <a:pt x="798" y="308"/>
                      </a:lnTo>
                      <a:lnTo>
                        <a:pt x="790" y="277"/>
                      </a:lnTo>
                      <a:lnTo>
                        <a:pt x="778" y="248"/>
                      </a:lnTo>
                      <a:lnTo>
                        <a:pt x="765" y="219"/>
                      </a:lnTo>
                      <a:lnTo>
                        <a:pt x="749" y="192"/>
                      </a:lnTo>
                      <a:lnTo>
                        <a:pt x="732" y="166"/>
                      </a:lnTo>
                      <a:lnTo>
                        <a:pt x="712" y="141"/>
                      </a:lnTo>
                      <a:lnTo>
                        <a:pt x="691" y="119"/>
                      </a:lnTo>
                      <a:lnTo>
                        <a:pt x="668" y="97"/>
                      </a:lnTo>
                      <a:lnTo>
                        <a:pt x="644" y="78"/>
                      </a:lnTo>
                      <a:lnTo>
                        <a:pt x="618" y="60"/>
                      </a:lnTo>
                      <a:lnTo>
                        <a:pt x="591" y="45"/>
                      </a:lnTo>
                      <a:lnTo>
                        <a:pt x="562" y="31"/>
                      </a:lnTo>
                      <a:lnTo>
                        <a:pt x="532" y="20"/>
                      </a:lnTo>
                      <a:lnTo>
                        <a:pt x="502" y="11"/>
                      </a:lnTo>
                      <a:lnTo>
                        <a:pt x="470" y="5"/>
                      </a:lnTo>
                      <a:lnTo>
                        <a:pt x="437" y="1"/>
                      </a:lnTo>
                      <a:lnTo>
                        <a:pt x="404" y="0"/>
                      </a:lnTo>
                    </a:path>
                  </a:pathLst>
                </a:custGeom>
                <a:noFill/>
                <a:ln w="21742">
                  <a:solidFill>
                    <a:srgbClr val="007381"/>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AU" dirty="0"/>
                </a:p>
              </p:txBody>
            </p:sp>
          </p:grpSp>
          <p:grpSp>
            <p:nvGrpSpPr>
              <p:cNvPr id="17" name="Group 25"/>
              <p:cNvGrpSpPr>
                <a:grpSpLocks/>
              </p:cNvGrpSpPr>
              <p:nvPr/>
            </p:nvGrpSpPr>
            <p:grpSpPr bwMode="auto">
              <a:xfrm>
                <a:off x="1334" y="8435"/>
                <a:ext cx="1041" cy="1084"/>
                <a:chOff x="1334" y="-36"/>
                <a:chExt cx="1041" cy="1084"/>
              </a:xfrm>
            </p:grpSpPr>
            <p:sp>
              <p:nvSpPr>
                <p:cNvPr id="18" name="Freeform 17"/>
                <p:cNvSpPr>
                  <a:spLocks/>
                </p:cNvSpPr>
                <p:nvPr/>
              </p:nvSpPr>
              <p:spPr bwMode="auto">
                <a:xfrm>
                  <a:off x="1334" y="-36"/>
                  <a:ext cx="1041" cy="1084"/>
                </a:xfrm>
                <a:custGeom>
                  <a:avLst/>
                  <a:gdLst>
                    <a:gd name="T0" fmla="*/ 1041 w 1041"/>
                    <a:gd name="T1" fmla="*/ 433 h 1084"/>
                    <a:gd name="T2" fmla="*/ 1039 w 1041"/>
                    <a:gd name="T3" fmla="*/ 398 h 1084"/>
                    <a:gd name="T4" fmla="*/ 1035 w 1041"/>
                    <a:gd name="T5" fmla="*/ 364 h 1084"/>
                    <a:gd name="T6" fmla="*/ 1028 w 1041"/>
                    <a:gd name="T7" fmla="*/ 331 h 1084"/>
                    <a:gd name="T8" fmla="*/ 1019 w 1041"/>
                    <a:gd name="T9" fmla="*/ 298 h 1084"/>
                    <a:gd name="T10" fmla="*/ 1007 w 1041"/>
                    <a:gd name="T11" fmla="*/ 267 h 1084"/>
                    <a:gd name="T12" fmla="*/ 992 w 1041"/>
                    <a:gd name="T13" fmla="*/ 236 h 1084"/>
                    <a:gd name="T14" fmla="*/ 976 w 1041"/>
                    <a:gd name="T15" fmla="*/ 207 h 1084"/>
                    <a:gd name="T16" fmla="*/ 957 w 1041"/>
                    <a:gd name="T17" fmla="*/ 179 h 1084"/>
                    <a:gd name="T18" fmla="*/ 936 w 1041"/>
                    <a:gd name="T19" fmla="*/ 153 h 1084"/>
                    <a:gd name="T20" fmla="*/ 914 w 1041"/>
                    <a:gd name="T21" fmla="*/ 128 h 1084"/>
                    <a:gd name="T22" fmla="*/ 889 w 1041"/>
                    <a:gd name="T23" fmla="*/ 106 h 1084"/>
                    <a:gd name="T24" fmla="*/ 863 w 1041"/>
                    <a:gd name="T25" fmla="*/ 85 h 1084"/>
                    <a:gd name="T26" fmla="*/ 836 w 1041"/>
                    <a:gd name="T27" fmla="*/ 66 h 1084"/>
                    <a:gd name="T28" fmla="*/ 806 w 1041"/>
                    <a:gd name="T29" fmla="*/ 49 h 1084"/>
                    <a:gd name="T30" fmla="*/ 776 w 1041"/>
                    <a:gd name="T31" fmla="*/ 34 h 1084"/>
                    <a:gd name="T32" fmla="*/ 744 w 1041"/>
                    <a:gd name="T33" fmla="*/ 22 h 1084"/>
                    <a:gd name="T34" fmla="*/ 711 w 1041"/>
                    <a:gd name="T35" fmla="*/ 12 h 1084"/>
                    <a:gd name="T36" fmla="*/ 677 w 1041"/>
                    <a:gd name="T37" fmla="*/ 5 h 1084"/>
                    <a:gd name="T38" fmla="*/ 643 w 1041"/>
                    <a:gd name="T39" fmla="*/ 1 h 1084"/>
                    <a:gd name="T40" fmla="*/ 607 w 1041"/>
                    <a:gd name="T41" fmla="*/ 0 h 1084"/>
                    <a:gd name="T42" fmla="*/ 433 w 1041"/>
                    <a:gd name="T43" fmla="*/ 0 h 1084"/>
                    <a:gd name="T44" fmla="*/ 398 w 1041"/>
                    <a:gd name="T45" fmla="*/ 1 h 1084"/>
                    <a:gd name="T46" fmla="*/ 363 w 1041"/>
                    <a:gd name="T47" fmla="*/ 5 h 1084"/>
                    <a:gd name="T48" fmla="*/ 329 w 1041"/>
                    <a:gd name="T49" fmla="*/ 12 h 1084"/>
                    <a:gd name="T50" fmla="*/ 296 w 1041"/>
                    <a:gd name="T51" fmla="*/ 22 h 1084"/>
                    <a:gd name="T52" fmla="*/ 264 w 1041"/>
                    <a:gd name="T53" fmla="*/ 35 h 1084"/>
                    <a:gd name="T54" fmla="*/ 234 w 1041"/>
                    <a:gd name="T55" fmla="*/ 49 h 1084"/>
                    <a:gd name="T56" fmla="*/ 205 w 1041"/>
                    <a:gd name="T57" fmla="*/ 66 h 1084"/>
                    <a:gd name="T58" fmla="*/ 177 w 1041"/>
                    <a:gd name="T59" fmla="*/ 85 h 1084"/>
                    <a:gd name="T60" fmla="*/ 151 w 1041"/>
                    <a:gd name="T61" fmla="*/ 106 h 1084"/>
                    <a:gd name="T62" fmla="*/ 127 w 1041"/>
                    <a:gd name="T63" fmla="*/ 129 h 1084"/>
                    <a:gd name="T64" fmla="*/ 104 w 1041"/>
                    <a:gd name="T65" fmla="*/ 154 h 1084"/>
                    <a:gd name="T66" fmla="*/ 83 w 1041"/>
                    <a:gd name="T67" fmla="*/ 180 h 1084"/>
                    <a:gd name="T68" fmla="*/ 64 w 1041"/>
                    <a:gd name="T69" fmla="*/ 208 h 1084"/>
                    <a:gd name="T70" fmla="*/ 48 w 1041"/>
                    <a:gd name="T71" fmla="*/ 237 h 1084"/>
                    <a:gd name="T72" fmla="*/ 34 w 1041"/>
                    <a:gd name="T73" fmla="*/ 267 h 1084"/>
                    <a:gd name="T74" fmla="*/ 22 w 1041"/>
                    <a:gd name="T75" fmla="*/ 299 h 1084"/>
                    <a:gd name="T76" fmla="*/ 12 w 1041"/>
                    <a:gd name="T77" fmla="*/ 331 h 1084"/>
                    <a:gd name="T78" fmla="*/ 5 w 1041"/>
                    <a:gd name="T79" fmla="*/ 365 h 1084"/>
                    <a:gd name="T80" fmla="*/ 1 w 1041"/>
                    <a:gd name="T81" fmla="*/ 399 h 1084"/>
                    <a:gd name="T82" fmla="*/ 0 w 1041"/>
                    <a:gd name="T83" fmla="*/ 433 h 1084"/>
                    <a:gd name="T84" fmla="*/ 0 w 1041"/>
                    <a:gd name="T85" fmla="*/ 1084 h 1084"/>
                    <a:gd name="T86" fmla="*/ 1041 w 1041"/>
                    <a:gd name="T87" fmla="*/ 1084 h 1084"/>
                    <a:gd name="T88" fmla="*/ 1041 w 1041"/>
                    <a:gd name="T89" fmla="*/ 433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41" h="1084">
                      <a:moveTo>
                        <a:pt x="1041" y="433"/>
                      </a:moveTo>
                      <a:lnTo>
                        <a:pt x="1039" y="398"/>
                      </a:lnTo>
                      <a:lnTo>
                        <a:pt x="1035" y="364"/>
                      </a:lnTo>
                      <a:lnTo>
                        <a:pt x="1028" y="331"/>
                      </a:lnTo>
                      <a:lnTo>
                        <a:pt x="1019" y="298"/>
                      </a:lnTo>
                      <a:lnTo>
                        <a:pt x="1007" y="267"/>
                      </a:lnTo>
                      <a:lnTo>
                        <a:pt x="992" y="236"/>
                      </a:lnTo>
                      <a:lnTo>
                        <a:pt x="976" y="207"/>
                      </a:lnTo>
                      <a:lnTo>
                        <a:pt x="957" y="179"/>
                      </a:lnTo>
                      <a:lnTo>
                        <a:pt x="936" y="153"/>
                      </a:lnTo>
                      <a:lnTo>
                        <a:pt x="914" y="128"/>
                      </a:lnTo>
                      <a:lnTo>
                        <a:pt x="889" y="106"/>
                      </a:lnTo>
                      <a:lnTo>
                        <a:pt x="863" y="85"/>
                      </a:lnTo>
                      <a:lnTo>
                        <a:pt x="836" y="66"/>
                      </a:lnTo>
                      <a:lnTo>
                        <a:pt x="806" y="49"/>
                      </a:lnTo>
                      <a:lnTo>
                        <a:pt x="776" y="34"/>
                      </a:lnTo>
                      <a:lnTo>
                        <a:pt x="744" y="22"/>
                      </a:lnTo>
                      <a:lnTo>
                        <a:pt x="711" y="12"/>
                      </a:lnTo>
                      <a:lnTo>
                        <a:pt x="677" y="5"/>
                      </a:lnTo>
                      <a:lnTo>
                        <a:pt x="643" y="1"/>
                      </a:lnTo>
                      <a:lnTo>
                        <a:pt x="607" y="0"/>
                      </a:lnTo>
                      <a:lnTo>
                        <a:pt x="433" y="0"/>
                      </a:lnTo>
                      <a:lnTo>
                        <a:pt x="398" y="1"/>
                      </a:lnTo>
                      <a:lnTo>
                        <a:pt x="363" y="5"/>
                      </a:lnTo>
                      <a:lnTo>
                        <a:pt x="329" y="12"/>
                      </a:lnTo>
                      <a:lnTo>
                        <a:pt x="296" y="22"/>
                      </a:lnTo>
                      <a:lnTo>
                        <a:pt x="264" y="35"/>
                      </a:lnTo>
                      <a:lnTo>
                        <a:pt x="234" y="49"/>
                      </a:lnTo>
                      <a:lnTo>
                        <a:pt x="205" y="66"/>
                      </a:lnTo>
                      <a:lnTo>
                        <a:pt x="177" y="85"/>
                      </a:lnTo>
                      <a:lnTo>
                        <a:pt x="151" y="106"/>
                      </a:lnTo>
                      <a:lnTo>
                        <a:pt x="127" y="129"/>
                      </a:lnTo>
                      <a:lnTo>
                        <a:pt x="104" y="154"/>
                      </a:lnTo>
                      <a:lnTo>
                        <a:pt x="83" y="180"/>
                      </a:lnTo>
                      <a:lnTo>
                        <a:pt x="64" y="208"/>
                      </a:lnTo>
                      <a:lnTo>
                        <a:pt x="48" y="237"/>
                      </a:lnTo>
                      <a:lnTo>
                        <a:pt x="34" y="267"/>
                      </a:lnTo>
                      <a:lnTo>
                        <a:pt x="22" y="299"/>
                      </a:lnTo>
                      <a:lnTo>
                        <a:pt x="12" y="331"/>
                      </a:lnTo>
                      <a:lnTo>
                        <a:pt x="5" y="365"/>
                      </a:lnTo>
                      <a:lnTo>
                        <a:pt x="1" y="399"/>
                      </a:lnTo>
                      <a:lnTo>
                        <a:pt x="0" y="433"/>
                      </a:lnTo>
                      <a:lnTo>
                        <a:pt x="0" y="1084"/>
                      </a:lnTo>
                      <a:lnTo>
                        <a:pt x="1041" y="1084"/>
                      </a:lnTo>
                      <a:lnTo>
                        <a:pt x="1041" y="433"/>
                      </a:lnTo>
                      <a:close/>
                    </a:path>
                  </a:pathLst>
                </a:custGeom>
                <a:solidFill>
                  <a:srgbClr val="00738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sp>
              <p:nvSpPr>
                <p:cNvPr id="19" name="Freeform 18"/>
                <p:cNvSpPr>
                  <a:spLocks/>
                </p:cNvSpPr>
                <p:nvPr/>
              </p:nvSpPr>
              <p:spPr bwMode="auto">
                <a:xfrm>
                  <a:off x="1696" y="-6"/>
                  <a:ext cx="327" cy="415"/>
                </a:xfrm>
                <a:custGeom>
                  <a:avLst/>
                  <a:gdLst>
                    <a:gd name="T0" fmla="*/ 152 w 327"/>
                    <a:gd name="T1" fmla="*/ 416 h 415"/>
                    <a:gd name="T2" fmla="*/ 152 w 327"/>
                    <a:gd name="T3" fmla="*/ 416 h 415"/>
                    <a:gd name="T4" fmla="*/ 327 w 327"/>
                    <a:gd name="T5" fmla="*/ 8 h 415"/>
                    <a:gd name="T6" fmla="*/ 324 w 327"/>
                    <a:gd name="T7" fmla="*/ 7 h 415"/>
                    <a:gd name="T8" fmla="*/ 305 w 327"/>
                    <a:gd name="T9" fmla="*/ 4 h 415"/>
                    <a:gd name="T10" fmla="*/ 285 w 327"/>
                    <a:gd name="T11" fmla="*/ 1 h 415"/>
                    <a:gd name="T12" fmla="*/ 265 w 327"/>
                    <a:gd name="T13" fmla="*/ 0 h 415"/>
                    <a:gd name="T14" fmla="*/ 244 w 327"/>
                    <a:gd name="T15" fmla="*/ 0 h 415"/>
                    <a:gd name="T16" fmla="*/ 59 w 327"/>
                    <a:gd name="T17" fmla="*/ 0 h 415"/>
                    <a:gd name="T18" fmla="*/ 39 w 327"/>
                    <a:gd name="T19" fmla="*/ 1 h 415"/>
                    <a:gd name="T20" fmla="*/ 19 w 327"/>
                    <a:gd name="T21" fmla="*/ 3 h 415"/>
                    <a:gd name="T22" fmla="*/ 0 w 327"/>
                    <a:gd name="T23" fmla="*/ 6 h 415"/>
                    <a:gd name="T24" fmla="*/ 152 w 327"/>
                    <a:gd name="T25" fmla="*/ 416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7" h="415">
                      <a:moveTo>
                        <a:pt x="152" y="416"/>
                      </a:moveTo>
                      <a:lnTo>
                        <a:pt x="152" y="416"/>
                      </a:lnTo>
                      <a:lnTo>
                        <a:pt x="327" y="8"/>
                      </a:lnTo>
                      <a:lnTo>
                        <a:pt x="324" y="7"/>
                      </a:lnTo>
                      <a:lnTo>
                        <a:pt x="305" y="4"/>
                      </a:lnTo>
                      <a:lnTo>
                        <a:pt x="285" y="1"/>
                      </a:lnTo>
                      <a:lnTo>
                        <a:pt x="265" y="0"/>
                      </a:lnTo>
                      <a:lnTo>
                        <a:pt x="244" y="0"/>
                      </a:lnTo>
                      <a:lnTo>
                        <a:pt x="59" y="0"/>
                      </a:lnTo>
                      <a:lnTo>
                        <a:pt x="39" y="1"/>
                      </a:lnTo>
                      <a:lnTo>
                        <a:pt x="19" y="3"/>
                      </a:lnTo>
                      <a:lnTo>
                        <a:pt x="0" y="6"/>
                      </a:lnTo>
                      <a:lnTo>
                        <a:pt x="152" y="4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grpSp>
        </p:grpSp>
        <p:grpSp>
          <p:nvGrpSpPr>
            <p:cNvPr id="7" name="Group 15"/>
            <p:cNvGrpSpPr>
              <a:grpSpLocks/>
            </p:cNvGrpSpPr>
            <p:nvPr/>
          </p:nvGrpSpPr>
          <p:grpSpPr bwMode="auto">
            <a:xfrm>
              <a:off x="7218962" y="5253887"/>
              <a:ext cx="700405" cy="1228090"/>
              <a:chOff x="8" y="13"/>
              <a:chExt cx="1103" cy="1934"/>
            </a:xfrm>
          </p:grpSpPr>
          <p:sp>
            <p:nvSpPr>
              <p:cNvPr id="8" name="Freeform 7"/>
              <p:cNvSpPr>
                <a:spLocks/>
              </p:cNvSpPr>
              <p:nvPr/>
            </p:nvSpPr>
            <p:spPr bwMode="auto">
              <a:xfrm>
                <a:off x="8" y="762"/>
                <a:ext cx="1103" cy="1185"/>
              </a:xfrm>
              <a:custGeom>
                <a:avLst/>
                <a:gdLst>
                  <a:gd name="T0" fmla="*/ 551 w 1103"/>
                  <a:gd name="T1" fmla="*/ 0 h 1185"/>
                  <a:gd name="T2" fmla="*/ 506 w 1103"/>
                  <a:gd name="T3" fmla="*/ 1 h 1185"/>
                  <a:gd name="T4" fmla="*/ 462 w 1103"/>
                  <a:gd name="T5" fmla="*/ 7 h 1185"/>
                  <a:gd name="T6" fmla="*/ 419 w 1103"/>
                  <a:gd name="T7" fmla="*/ 16 h 1185"/>
                  <a:gd name="T8" fmla="*/ 377 w 1103"/>
                  <a:gd name="T9" fmla="*/ 28 h 1185"/>
                  <a:gd name="T10" fmla="*/ 336 w 1103"/>
                  <a:gd name="T11" fmla="*/ 43 h 1185"/>
                  <a:gd name="T12" fmla="*/ 298 w 1103"/>
                  <a:gd name="T13" fmla="*/ 61 h 1185"/>
                  <a:gd name="T14" fmla="*/ 261 w 1103"/>
                  <a:gd name="T15" fmla="*/ 82 h 1185"/>
                  <a:gd name="T16" fmla="*/ 225 w 1103"/>
                  <a:gd name="T17" fmla="*/ 106 h 1185"/>
                  <a:gd name="T18" fmla="*/ 192 w 1103"/>
                  <a:gd name="T19" fmla="*/ 132 h 1185"/>
                  <a:gd name="T20" fmla="*/ 161 w 1103"/>
                  <a:gd name="T21" fmla="*/ 161 h 1185"/>
                  <a:gd name="T22" fmla="*/ 132 w 1103"/>
                  <a:gd name="T23" fmla="*/ 192 h 1185"/>
                  <a:gd name="T24" fmla="*/ 106 w 1103"/>
                  <a:gd name="T25" fmla="*/ 225 h 1185"/>
                  <a:gd name="T26" fmla="*/ 82 w 1103"/>
                  <a:gd name="T27" fmla="*/ 261 h 1185"/>
                  <a:gd name="T28" fmla="*/ 61 w 1103"/>
                  <a:gd name="T29" fmla="*/ 298 h 1185"/>
                  <a:gd name="T30" fmla="*/ 43 w 1103"/>
                  <a:gd name="T31" fmla="*/ 336 h 1185"/>
                  <a:gd name="T32" fmla="*/ 28 w 1103"/>
                  <a:gd name="T33" fmla="*/ 377 h 1185"/>
                  <a:gd name="T34" fmla="*/ 16 w 1103"/>
                  <a:gd name="T35" fmla="*/ 419 h 1185"/>
                  <a:gd name="T36" fmla="*/ 7 w 1103"/>
                  <a:gd name="T37" fmla="*/ 462 h 1185"/>
                  <a:gd name="T38" fmla="*/ 1 w 1103"/>
                  <a:gd name="T39" fmla="*/ 506 h 1185"/>
                  <a:gd name="T40" fmla="*/ 0 w 1103"/>
                  <a:gd name="T41" fmla="*/ 551 h 1185"/>
                  <a:gd name="T42" fmla="*/ 0 w 1103"/>
                  <a:gd name="T43" fmla="*/ 1184 h 1185"/>
                  <a:gd name="T44" fmla="*/ 1103 w 1103"/>
                  <a:gd name="T45" fmla="*/ 1184 h 1185"/>
                  <a:gd name="T46" fmla="*/ 1103 w 1103"/>
                  <a:gd name="T47" fmla="*/ 1184 h 1185"/>
                  <a:gd name="T48" fmla="*/ 1103 w 1103"/>
                  <a:gd name="T49" fmla="*/ 551 h 1185"/>
                  <a:gd name="T50" fmla="*/ 1103 w 1103"/>
                  <a:gd name="T51" fmla="*/ 551 h 1185"/>
                  <a:gd name="T52" fmla="*/ 1101 w 1103"/>
                  <a:gd name="T53" fmla="*/ 506 h 1185"/>
                  <a:gd name="T54" fmla="*/ 1096 w 1103"/>
                  <a:gd name="T55" fmla="*/ 462 h 1185"/>
                  <a:gd name="T56" fmla="*/ 1087 w 1103"/>
                  <a:gd name="T57" fmla="*/ 419 h 1185"/>
                  <a:gd name="T58" fmla="*/ 1075 w 1103"/>
                  <a:gd name="T59" fmla="*/ 377 h 1185"/>
                  <a:gd name="T60" fmla="*/ 1059 w 1103"/>
                  <a:gd name="T61" fmla="*/ 336 h 1185"/>
                  <a:gd name="T62" fmla="*/ 1041 w 1103"/>
                  <a:gd name="T63" fmla="*/ 298 h 1185"/>
                  <a:gd name="T64" fmla="*/ 1020 w 1103"/>
                  <a:gd name="T65" fmla="*/ 261 h 1185"/>
                  <a:gd name="T66" fmla="*/ 996 w 1103"/>
                  <a:gd name="T67" fmla="*/ 225 h 1185"/>
                  <a:gd name="T68" fmla="*/ 970 w 1103"/>
                  <a:gd name="T69" fmla="*/ 192 h 1185"/>
                  <a:gd name="T70" fmla="*/ 941 w 1103"/>
                  <a:gd name="T71" fmla="*/ 161 h 1185"/>
                  <a:gd name="T72" fmla="*/ 910 w 1103"/>
                  <a:gd name="T73" fmla="*/ 132 h 1185"/>
                  <a:gd name="T74" fmla="*/ 877 w 1103"/>
                  <a:gd name="T75" fmla="*/ 106 h 1185"/>
                  <a:gd name="T76" fmla="*/ 842 w 1103"/>
                  <a:gd name="T77" fmla="*/ 82 h 1185"/>
                  <a:gd name="T78" fmla="*/ 805 w 1103"/>
                  <a:gd name="T79" fmla="*/ 61 h 1185"/>
                  <a:gd name="T80" fmla="*/ 766 w 1103"/>
                  <a:gd name="T81" fmla="*/ 43 h 1185"/>
                  <a:gd name="T82" fmla="*/ 725 w 1103"/>
                  <a:gd name="T83" fmla="*/ 28 h 1185"/>
                  <a:gd name="T84" fmla="*/ 684 w 1103"/>
                  <a:gd name="T85" fmla="*/ 16 h 1185"/>
                  <a:gd name="T86" fmla="*/ 641 w 1103"/>
                  <a:gd name="T87" fmla="*/ 7 h 1185"/>
                  <a:gd name="T88" fmla="*/ 596 w 1103"/>
                  <a:gd name="T89" fmla="*/ 1 h 1185"/>
                  <a:gd name="T90" fmla="*/ 551 w 1103"/>
                  <a:gd name="T91" fmla="*/ 0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03" h="1185">
                    <a:moveTo>
                      <a:pt x="551" y="0"/>
                    </a:moveTo>
                    <a:lnTo>
                      <a:pt x="506" y="1"/>
                    </a:lnTo>
                    <a:lnTo>
                      <a:pt x="462" y="7"/>
                    </a:lnTo>
                    <a:lnTo>
                      <a:pt x="419" y="16"/>
                    </a:lnTo>
                    <a:lnTo>
                      <a:pt x="377" y="28"/>
                    </a:lnTo>
                    <a:lnTo>
                      <a:pt x="336" y="43"/>
                    </a:lnTo>
                    <a:lnTo>
                      <a:pt x="298" y="61"/>
                    </a:lnTo>
                    <a:lnTo>
                      <a:pt x="261" y="82"/>
                    </a:lnTo>
                    <a:lnTo>
                      <a:pt x="225" y="106"/>
                    </a:lnTo>
                    <a:lnTo>
                      <a:pt x="192" y="132"/>
                    </a:lnTo>
                    <a:lnTo>
                      <a:pt x="161" y="161"/>
                    </a:lnTo>
                    <a:lnTo>
                      <a:pt x="132" y="192"/>
                    </a:lnTo>
                    <a:lnTo>
                      <a:pt x="106" y="225"/>
                    </a:lnTo>
                    <a:lnTo>
                      <a:pt x="82" y="261"/>
                    </a:lnTo>
                    <a:lnTo>
                      <a:pt x="61" y="298"/>
                    </a:lnTo>
                    <a:lnTo>
                      <a:pt x="43" y="336"/>
                    </a:lnTo>
                    <a:lnTo>
                      <a:pt x="28" y="377"/>
                    </a:lnTo>
                    <a:lnTo>
                      <a:pt x="16" y="419"/>
                    </a:lnTo>
                    <a:lnTo>
                      <a:pt x="7" y="462"/>
                    </a:lnTo>
                    <a:lnTo>
                      <a:pt x="1" y="506"/>
                    </a:lnTo>
                    <a:lnTo>
                      <a:pt x="0" y="551"/>
                    </a:lnTo>
                    <a:lnTo>
                      <a:pt x="0" y="1184"/>
                    </a:lnTo>
                    <a:lnTo>
                      <a:pt x="1103" y="1184"/>
                    </a:lnTo>
                    <a:lnTo>
                      <a:pt x="1103" y="1184"/>
                    </a:lnTo>
                    <a:lnTo>
                      <a:pt x="1103" y="551"/>
                    </a:lnTo>
                    <a:lnTo>
                      <a:pt x="1103" y="551"/>
                    </a:lnTo>
                    <a:lnTo>
                      <a:pt x="1101" y="506"/>
                    </a:lnTo>
                    <a:lnTo>
                      <a:pt x="1096" y="462"/>
                    </a:lnTo>
                    <a:lnTo>
                      <a:pt x="1087" y="419"/>
                    </a:lnTo>
                    <a:lnTo>
                      <a:pt x="1075" y="377"/>
                    </a:lnTo>
                    <a:lnTo>
                      <a:pt x="1059" y="336"/>
                    </a:lnTo>
                    <a:lnTo>
                      <a:pt x="1041" y="298"/>
                    </a:lnTo>
                    <a:lnTo>
                      <a:pt x="1020" y="261"/>
                    </a:lnTo>
                    <a:lnTo>
                      <a:pt x="996" y="225"/>
                    </a:lnTo>
                    <a:lnTo>
                      <a:pt x="970" y="192"/>
                    </a:lnTo>
                    <a:lnTo>
                      <a:pt x="941" y="161"/>
                    </a:lnTo>
                    <a:lnTo>
                      <a:pt x="910" y="132"/>
                    </a:lnTo>
                    <a:lnTo>
                      <a:pt x="877" y="106"/>
                    </a:lnTo>
                    <a:lnTo>
                      <a:pt x="842" y="82"/>
                    </a:lnTo>
                    <a:lnTo>
                      <a:pt x="805" y="61"/>
                    </a:lnTo>
                    <a:lnTo>
                      <a:pt x="766" y="43"/>
                    </a:lnTo>
                    <a:lnTo>
                      <a:pt x="725" y="28"/>
                    </a:lnTo>
                    <a:lnTo>
                      <a:pt x="684" y="16"/>
                    </a:lnTo>
                    <a:lnTo>
                      <a:pt x="641" y="7"/>
                    </a:lnTo>
                    <a:lnTo>
                      <a:pt x="596" y="1"/>
                    </a:lnTo>
                    <a:lnTo>
                      <a:pt x="551" y="0"/>
                    </a:lnTo>
                  </a:path>
                </a:pathLst>
              </a:custGeom>
              <a:solidFill>
                <a:srgbClr val="00758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sp>
            <p:nvSpPr>
              <p:cNvPr id="9" name="Freeform 8"/>
              <p:cNvSpPr>
                <a:spLocks/>
              </p:cNvSpPr>
              <p:nvPr/>
            </p:nvSpPr>
            <p:spPr bwMode="auto">
              <a:xfrm>
                <a:off x="201" y="13"/>
                <a:ext cx="716" cy="715"/>
              </a:xfrm>
              <a:custGeom>
                <a:avLst/>
                <a:gdLst>
                  <a:gd name="T0" fmla="*/ 714 w 716"/>
                  <a:gd name="T1" fmla="*/ 387 h 715"/>
                  <a:gd name="T2" fmla="*/ 705 w 716"/>
                  <a:gd name="T3" fmla="*/ 443 h 715"/>
                  <a:gd name="T4" fmla="*/ 687 w 716"/>
                  <a:gd name="T5" fmla="*/ 497 h 715"/>
                  <a:gd name="T6" fmla="*/ 661 w 716"/>
                  <a:gd name="T7" fmla="*/ 546 h 715"/>
                  <a:gd name="T8" fmla="*/ 629 w 716"/>
                  <a:gd name="T9" fmla="*/ 590 h 715"/>
                  <a:gd name="T10" fmla="*/ 590 w 716"/>
                  <a:gd name="T11" fmla="*/ 629 h 715"/>
                  <a:gd name="T12" fmla="*/ 546 w 716"/>
                  <a:gd name="T13" fmla="*/ 661 h 715"/>
                  <a:gd name="T14" fmla="*/ 496 w 716"/>
                  <a:gd name="T15" fmla="*/ 687 h 715"/>
                  <a:gd name="T16" fmla="*/ 443 w 716"/>
                  <a:gd name="T17" fmla="*/ 705 h 715"/>
                  <a:gd name="T18" fmla="*/ 387 w 716"/>
                  <a:gd name="T19" fmla="*/ 714 h 715"/>
                  <a:gd name="T20" fmla="*/ 328 w 716"/>
                  <a:gd name="T21" fmla="*/ 714 h 715"/>
                  <a:gd name="T22" fmla="*/ 271 w 716"/>
                  <a:gd name="T23" fmla="*/ 705 h 715"/>
                  <a:gd name="T24" fmla="*/ 218 w 716"/>
                  <a:gd name="T25" fmla="*/ 687 h 715"/>
                  <a:gd name="T26" fmla="*/ 169 w 716"/>
                  <a:gd name="T27" fmla="*/ 661 h 715"/>
                  <a:gd name="T28" fmla="*/ 124 w 716"/>
                  <a:gd name="T29" fmla="*/ 629 h 715"/>
                  <a:gd name="T30" fmla="*/ 86 w 716"/>
                  <a:gd name="T31" fmla="*/ 590 h 715"/>
                  <a:gd name="T32" fmla="*/ 53 w 716"/>
                  <a:gd name="T33" fmla="*/ 546 h 715"/>
                  <a:gd name="T34" fmla="*/ 28 w 716"/>
                  <a:gd name="T35" fmla="*/ 497 h 715"/>
                  <a:gd name="T36" fmla="*/ 10 w 716"/>
                  <a:gd name="T37" fmla="*/ 443 h 715"/>
                  <a:gd name="T38" fmla="*/ 1 w 716"/>
                  <a:gd name="T39" fmla="*/ 387 h 715"/>
                  <a:gd name="T40" fmla="*/ 1 w 716"/>
                  <a:gd name="T41" fmla="*/ 328 h 715"/>
                  <a:gd name="T42" fmla="*/ 10 w 716"/>
                  <a:gd name="T43" fmla="*/ 271 h 715"/>
                  <a:gd name="T44" fmla="*/ 28 w 716"/>
                  <a:gd name="T45" fmla="*/ 218 h 715"/>
                  <a:gd name="T46" fmla="*/ 53 w 716"/>
                  <a:gd name="T47" fmla="*/ 169 h 715"/>
                  <a:gd name="T48" fmla="*/ 86 w 716"/>
                  <a:gd name="T49" fmla="*/ 124 h 715"/>
                  <a:gd name="T50" fmla="*/ 124 w 716"/>
                  <a:gd name="T51" fmla="*/ 86 h 715"/>
                  <a:gd name="T52" fmla="*/ 169 w 716"/>
                  <a:gd name="T53" fmla="*/ 53 h 715"/>
                  <a:gd name="T54" fmla="*/ 218 w 716"/>
                  <a:gd name="T55" fmla="*/ 28 h 715"/>
                  <a:gd name="T56" fmla="*/ 271 w 716"/>
                  <a:gd name="T57" fmla="*/ 10 h 715"/>
                  <a:gd name="T58" fmla="*/ 328 w 716"/>
                  <a:gd name="T59" fmla="*/ 1 h 715"/>
                  <a:gd name="T60" fmla="*/ 387 w 716"/>
                  <a:gd name="T61" fmla="*/ 1 h 715"/>
                  <a:gd name="T62" fmla="*/ 443 w 716"/>
                  <a:gd name="T63" fmla="*/ 10 h 715"/>
                  <a:gd name="T64" fmla="*/ 496 w 716"/>
                  <a:gd name="T65" fmla="*/ 28 h 715"/>
                  <a:gd name="T66" fmla="*/ 546 w 716"/>
                  <a:gd name="T67" fmla="*/ 53 h 715"/>
                  <a:gd name="T68" fmla="*/ 590 w 716"/>
                  <a:gd name="T69" fmla="*/ 86 h 715"/>
                  <a:gd name="T70" fmla="*/ 629 w 716"/>
                  <a:gd name="T71" fmla="*/ 124 h 715"/>
                  <a:gd name="T72" fmla="*/ 661 w 716"/>
                  <a:gd name="T73" fmla="*/ 169 h 715"/>
                  <a:gd name="T74" fmla="*/ 687 w 716"/>
                  <a:gd name="T75" fmla="*/ 218 h 715"/>
                  <a:gd name="T76" fmla="*/ 705 w 716"/>
                  <a:gd name="T77" fmla="*/ 271 h 715"/>
                  <a:gd name="T78" fmla="*/ 714 w 716"/>
                  <a:gd name="T79" fmla="*/ 328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715">
                    <a:moveTo>
                      <a:pt x="715" y="357"/>
                    </a:moveTo>
                    <a:lnTo>
                      <a:pt x="714" y="387"/>
                    </a:lnTo>
                    <a:lnTo>
                      <a:pt x="710" y="415"/>
                    </a:lnTo>
                    <a:lnTo>
                      <a:pt x="705" y="443"/>
                    </a:lnTo>
                    <a:lnTo>
                      <a:pt x="697" y="470"/>
                    </a:lnTo>
                    <a:lnTo>
                      <a:pt x="687" y="497"/>
                    </a:lnTo>
                    <a:lnTo>
                      <a:pt x="675" y="522"/>
                    </a:lnTo>
                    <a:lnTo>
                      <a:pt x="661" y="546"/>
                    </a:lnTo>
                    <a:lnTo>
                      <a:pt x="646" y="569"/>
                    </a:lnTo>
                    <a:lnTo>
                      <a:pt x="629" y="590"/>
                    </a:lnTo>
                    <a:lnTo>
                      <a:pt x="610" y="610"/>
                    </a:lnTo>
                    <a:lnTo>
                      <a:pt x="590" y="629"/>
                    </a:lnTo>
                    <a:lnTo>
                      <a:pt x="569" y="646"/>
                    </a:lnTo>
                    <a:lnTo>
                      <a:pt x="546" y="661"/>
                    </a:lnTo>
                    <a:lnTo>
                      <a:pt x="522" y="675"/>
                    </a:lnTo>
                    <a:lnTo>
                      <a:pt x="496" y="687"/>
                    </a:lnTo>
                    <a:lnTo>
                      <a:pt x="470" y="697"/>
                    </a:lnTo>
                    <a:lnTo>
                      <a:pt x="443" y="705"/>
                    </a:lnTo>
                    <a:lnTo>
                      <a:pt x="415" y="710"/>
                    </a:lnTo>
                    <a:lnTo>
                      <a:pt x="387" y="714"/>
                    </a:lnTo>
                    <a:lnTo>
                      <a:pt x="357" y="715"/>
                    </a:lnTo>
                    <a:lnTo>
                      <a:pt x="328" y="714"/>
                    </a:lnTo>
                    <a:lnTo>
                      <a:pt x="299" y="710"/>
                    </a:lnTo>
                    <a:lnTo>
                      <a:pt x="271" y="705"/>
                    </a:lnTo>
                    <a:lnTo>
                      <a:pt x="244" y="697"/>
                    </a:lnTo>
                    <a:lnTo>
                      <a:pt x="218" y="687"/>
                    </a:lnTo>
                    <a:lnTo>
                      <a:pt x="193" y="675"/>
                    </a:lnTo>
                    <a:lnTo>
                      <a:pt x="169" y="661"/>
                    </a:lnTo>
                    <a:lnTo>
                      <a:pt x="146" y="646"/>
                    </a:lnTo>
                    <a:lnTo>
                      <a:pt x="124" y="629"/>
                    </a:lnTo>
                    <a:lnTo>
                      <a:pt x="104" y="610"/>
                    </a:lnTo>
                    <a:lnTo>
                      <a:pt x="86" y="590"/>
                    </a:lnTo>
                    <a:lnTo>
                      <a:pt x="69" y="569"/>
                    </a:lnTo>
                    <a:lnTo>
                      <a:pt x="53" y="546"/>
                    </a:lnTo>
                    <a:lnTo>
                      <a:pt x="39" y="522"/>
                    </a:lnTo>
                    <a:lnTo>
                      <a:pt x="28" y="497"/>
                    </a:lnTo>
                    <a:lnTo>
                      <a:pt x="18" y="470"/>
                    </a:lnTo>
                    <a:lnTo>
                      <a:pt x="10" y="443"/>
                    </a:lnTo>
                    <a:lnTo>
                      <a:pt x="4" y="415"/>
                    </a:lnTo>
                    <a:lnTo>
                      <a:pt x="1" y="387"/>
                    </a:lnTo>
                    <a:lnTo>
                      <a:pt x="0" y="357"/>
                    </a:lnTo>
                    <a:lnTo>
                      <a:pt x="1" y="328"/>
                    </a:lnTo>
                    <a:lnTo>
                      <a:pt x="4" y="299"/>
                    </a:lnTo>
                    <a:lnTo>
                      <a:pt x="10" y="271"/>
                    </a:lnTo>
                    <a:lnTo>
                      <a:pt x="18" y="244"/>
                    </a:lnTo>
                    <a:lnTo>
                      <a:pt x="28" y="218"/>
                    </a:lnTo>
                    <a:lnTo>
                      <a:pt x="39" y="193"/>
                    </a:lnTo>
                    <a:lnTo>
                      <a:pt x="53" y="169"/>
                    </a:lnTo>
                    <a:lnTo>
                      <a:pt x="69" y="146"/>
                    </a:lnTo>
                    <a:lnTo>
                      <a:pt x="86" y="124"/>
                    </a:lnTo>
                    <a:lnTo>
                      <a:pt x="104" y="104"/>
                    </a:lnTo>
                    <a:lnTo>
                      <a:pt x="124" y="86"/>
                    </a:lnTo>
                    <a:lnTo>
                      <a:pt x="146" y="69"/>
                    </a:lnTo>
                    <a:lnTo>
                      <a:pt x="169" y="53"/>
                    </a:lnTo>
                    <a:lnTo>
                      <a:pt x="193" y="39"/>
                    </a:lnTo>
                    <a:lnTo>
                      <a:pt x="218" y="28"/>
                    </a:lnTo>
                    <a:lnTo>
                      <a:pt x="244" y="18"/>
                    </a:lnTo>
                    <a:lnTo>
                      <a:pt x="271" y="10"/>
                    </a:lnTo>
                    <a:lnTo>
                      <a:pt x="299" y="4"/>
                    </a:lnTo>
                    <a:lnTo>
                      <a:pt x="328" y="1"/>
                    </a:lnTo>
                    <a:lnTo>
                      <a:pt x="357" y="0"/>
                    </a:lnTo>
                    <a:lnTo>
                      <a:pt x="387" y="1"/>
                    </a:lnTo>
                    <a:lnTo>
                      <a:pt x="415" y="4"/>
                    </a:lnTo>
                    <a:lnTo>
                      <a:pt x="443" y="10"/>
                    </a:lnTo>
                    <a:lnTo>
                      <a:pt x="470" y="18"/>
                    </a:lnTo>
                    <a:lnTo>
                      <a:pt x="496" y="28"/>
                    </a:lnTo>
                    <a:lnTo>
                      <a:pt x="522" y="39"/>
                    </a:lnTo>
                    <a:lnTo>
                      <a:pt x="546" y="53"/>
                    </a:lnTo>
                    <a:lnTo>
                      <a:pt x="569" y="69"/>
                    </a:lnTo>
                    <a:lnTo>
                      <a:pt x="590" y="86"/>
                    </a:lnTo>
                    <a:lnTo>
                      <a:pt x="610" y="104"/>
                    </a:lnTo>
                    <a:lnTo>
                      <a:pt x="629" y="124"/>
                    </a:lnTo>
                    <a:lnTo>
                      <a:pt x="646" y="146"/>
                    </a:lnTo>
                    <a:lnTo>
                      <a:pt x="661" y="169"/>
                    </a:lnTo>
                    <a:lnTo>
                      <a:pt x="675" y="193"/>
                    </a:lnTo>
                    <a:lnTo>
                      <a:pt x="687" y="218"/>
                    </a:lnTo>
                    <a:lnTo>
                      <a:pt x="697" y="244"/>
                    </a:lnTo>
                    <a:lnTo>
                      <a:pt x="705" y="271"/>
                    </a:lnTo>
                    <a:lnTo>
                      <a:pt x="710" y="299"/>
                    </a:lnTo>
                    <a:lnTo>
                      <a:pt x="714" y="328"/>
                    </a:lnTo>
                    <a:lnTo>
                      <a:pt x="715" y="357"/>
                    </a:lnTo>
                  </a:path>
                </a:pathLst>
              </a:custGeom>
              <a:noFill/>
              <a:ln w="15240">
                <a:solidFill>
                  <a:srgbClr val="CCCD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AU" dirty="0"/>
              </a:p>
            </p:txBody>
          </p:sp>
          <p:sp>
            <p:nvSpPr>
              <p:cNvPr id="10" name="Freeform 9"/>
              <p:cNvSpPr>
                <a:spLocks/>
              </p:cNvSpPr>
              <p:nvPr/>
            </p:nvSpPr>
            <p:spPr bwMode="auto">
              <a:xfrm>
                <a:off x="201" y="13"/>
                <a:ext cx="716" cy="715"/>
              </a:xfrm>
              <a:custGeom>
                <a:avLst/>
                <a:gdLst>
                  <a:gd name="T0" fmla="*/ 714 w 716"/>
                  <a:gd name="T1" fmla="*/ 387 h 715"/>
                  <a:gd name="T2" fmla="*/ 705 w 716"/>
                  <a:gd name="T3" fmla="*/ 443 h 715"/>
                  <a:gd name="T4" fmla="*/ 687 w 716"/>
                  <a:gd name="T5" fmla="*/ 497 h 715"/>
                  <a:gd name="T6" fmla="*/ 661 w 716"/>
                  <a:gd name="T7" fmla="*/ 546 h 715"/>
                  <a:gd name="T8" fmla="*/ 629 w 716"/>
                  <a:gd name="T9" fmla="*/ 590 h 715"/>
                  <a:gd name="T10" fmla="*/ 590 w 716"/>
                  <a:gd name="T11" fmla="*/ 629 h 715"/>
                  <a:gd name="T12" fmla="*/ 546 w 716"/>
                  <a:gd name="T13" fmla="*/ 661 h 715"/>
                  <a:gd name="T14" fmla="*/ 496 w 716"/>
                  <a:gd name="T15" fmla="*/ 687 h 715"/>
                  <a:gd name="T16" fmla="*/ 443 w 716"/>
                  <a:gd name="T17" fmla="*/ 705 h 715"/>
                  <a:gd name="T18" fmla="*/ 387 w 716"/>
                  <a:gd name="T19" fmla="*/ 714 h 715"/>
                  <a:gd name="T20" fmla="*/ 328 w 716"/>
                  <a:gd name="T21" fmla="*/ 714 h 715"/>
                  <a:gd name="T22" fmla="*/ 271 w 716"/>
                  <a:gd name="T23" fmla="*/ 705 h 715"/>
                  <a:gd name="T24" fmla="*/ 218 w 716"/>
                  <a:gd name="T25" fmla="*/ 687 h 715"/>
                  <a:gd name="T26" fmla="*/ 169 w 716"/>
                  <a:gd name="T27" fmla="*/ 661 h 715"/>
                  <a:gd name="T28" fmla="*/ 124 w 716"/>
                  <a:gd name="T29" fmla="*/ 629 h 715"/>
                  <a:gd name="T30" fmla="*/ 86 w 716"/>
                  <a:gd name="T31" fmla="*/ 590 h 715"/>
                  <a:gd name="T32" fmla="*/ 53 w 716"/>
                  <a:gd name="T33" fmla="*/ 546 h 715"/>
                  <a:gd name="T34" fmla="*/ 28 w 716"/>
                  <a:gd name="T35" fmla="*/ 497 h 715"/>
                  <a:gd name="T36" fmla="*/ 10 w 716"/>
                  <a:gd name="T37" fmla="*/ 443 h 715"/>
                  <a:gd name="T38" fmla="*/ 1 w 716"/>
                  <a:gd name="T39" fmla="*/ 387 h 715"/>
                  <a:gd name="T40" fmla="*/ 1 w 716"/>
                  <a:gd name="T41" fmla="*/ 328 h 715"/>
                  <a:gd name="T42" fmla="*/ 10 w 716"/>
                  <a:gd name="T43" fmla="*/ 271 h 715"/>
                  <a:gd name="T44" fmla="*/ 28 w 716"/>
                  <a:gd name="T45" fmla="*/ 218 h 715"/>
                  <a:gd name="T46" fmla="*/ 53 w 716"/>
                  <a:gd name="T47" fmla="*/ 169 h 715"/>
                  <a:gd name="T48" fmla="*/ 86 w 716"/>
                  <a:gd name="T49" fmla="*/ 124 h 715"/>
                  <a:gd name="T50" fmla="*/ 124 w 716"/>
                  <a:gd name="T51" fmla="*/ 86 h 715"/>
                  <a:gd name="T52" fmla="*/ 169 w 716"/>
                  <a:gd name="T53" fmla="*/ 53 h 715"/>
                  <a:gd name="T54" fmla="*/ 218 w 716"/>
                  <a:gd name="T55" fmla="*/ 28 h 715"/>
                  <a:gd name="T56" fmla="*/ 271 w 716"/>
                  <a:gd name="T57" fmla="*/ 10 h 715"/>
                  <a:gd name="T58" fmla="*/ 328 w 716"/>
                  <a:gd name="T59" fmla="*/ 1 h 715"/>
                  <a:gd name="T60" fmla="*/ 387 w 716"/>
                  <a:gd name="T61" fmla="*/ 1 h 715"/>
                  <a:gd name="T62" fmla="*/ 443 w 716"/>
                  <a:gd name="T63" fmla="*/ 10 h 715"/>
                  <a:gd name="T64" fmla="*/ 496 w 716"/>
                  <a:gd name="T65" fmla="*/ 28 h 715"/>
                  <a:gd name="T66" fmla="*/ 546 w 716"/>
                  <a:gd name="T67" fmla="*/ 53 h 715"/>
                  <a:gd name="T68" fmla="*/ 590 w 716"/>
                  <a:gd name="T69" fmla="*/ 86 h 715"/>
                  <a:gd name="T70" fmla="*/ 629 w 716"/>
                  <a:gd name="T71" fmla="*/ 124 h 715"/>
                  <a:gd name="T72" fmla="*/ 661 w 716"/>
                  <a:gd name="T73" fmla="*/ 169 h 715"/>
                  <a:gd name="T74" fmla="*/ 687 w 716"/>
                  <a:gd name="T75" fmla="*/ 218 h 715"/>
                  <a:gd name="T76" fmla="*/ 705 w 716"/>
                  <a:gd name="T77" fmla="*/ 271 h 715"/>
                  <a:gd name="T78" fmla="*/ 714 w 716"/>
                  <a:gd name="T79" fmla="*/ 328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715">
                    <a:moveTo>
                      <a:pt x="715" y="357"/>
                    </a:moveTo>
                    <a:lnTo>
                      <a:pt x="714" y="387"/>
                    </a:lnTo>
                    <a:lnTo>
                      <a:pt x="710" y="415"/>
                    </a:lnTo>
                    <a:lnTo>
                      <a:pt x="705" y="443"/>
                    </a:lnTo>
                    <a:lnTo>
                      <a:pt x="697" y="470"/>
                    </a:lnTo>
                    <a:lnTo>
                      <a:pt x="687" y="497"/>
                    </a:lnTo>
                    <a:lnTo>
                      <a:pt x="675" y="522"/>
                    </a:lnTo>
                    <a:lnTo>
                      <a:pt x="661" y="546"/>
                    </a:lnTo>
                    <a:lnTo>
                      <a:pt x="646" y="569"/>
                    </a:lnTo>
                    <a:lnTo>
                      <a:pt x="629" y="590"/>
                    </a:lnTo>
                    <a:lnTo>
                      <a:pt x="610" y="610"/>
                    </a:lnTo>
                    <a:lnTo>
                      <a:pt x="590" y="629"/>
                    </a:lnTo>
                    <a:lnTo>
                      <a:pt x="569" y="646"/>
                    </a:lnTo>
                    <a:lnTo>
                      <a:pt x="546" y="661"/>
                    </a:lnTo>
                    <a:lnTo>
                      <a:pt x="522" y="675"/>
                    </a:lnTo>
                    <a:lnTo>
                      <a:pt x="496" y="687"/>
                    </a:lnTo>
                    <a:lnTo>
                      <a:pt x="470" y="697"/>
                    </a:lnTo>
                    <a:lnTo>
                      <a:pt x="443" y="705"/>
                    </a:lnTo>
                    <a:lnTo>
                      <a:pt x="415" y="710"/>
                    </a:lnTo>
                    <a:lnTo>
                      <a:pt x="387" y="714"/>
                    </a:lnTo>
                    <a:lnTo>
                      <a:pt x="357" y="715"/>
                    </a:lnTo>
                    <a:lnTo>
                      <a:pt x="328" y="714"/>
                    </a:lnTo>
                    <a:lnTo>
                      <a:pt x="299" y="710"/>
                    </a:lnTo>
                    <a:lnTo>
                      <a:pt x="271" y="705"/>
                    </a:lnTo>
                    <a:lnTo>
                      <a:pt x="244" y="697"/>
                    </a:lnTo>
                    <a:lnTo>
                      <a:pt x="218" y="687"/>
                    </a:lnTo>
                    <a:lnTo>
                      <a:pt x="193" y="675"/>
                    </a:lnTo>
                    <a:lnTo>
                      <a:pt x="169" y="661"/>
                    </a:lnTo>
                    <a:lnTo>
                      <a:pt x="146" y="646"/>
                    </a:lnTo>
                    <a:lnTo>
                      <a:pt x="124" y="629"/>
                    </a:lnTo>
                    <a:lnTo>
                      <a:pt x="104" y="610"/>
                    </a:lnTo>
                    <a:lnTo>
                      <a:pt x="86" y="590"/>
                    </a:lnTo>
                    <a:lnTo>
                      <a:pt x="69" y="569"/>
                    </a:lnTo>
                    <a:lnTo>
                      <a:pt x="53" y="546"/>
                    </a:lnTo>
                    <a:lnTo>
                      <a:pt x="39" y="522"/>
                    </a:lnTo>
                    <a:lnTo>
                      <a:pt x="28" y="497"/>
                    </a:lnTo>
                    <a:lnTo>
                      <a:pt x="18" y="470"/>
                    </a:lnTo>
                    <a:lnTo>
                      <a:pt x="10" y="443"/>
                    </a:lnTo>
                    <a:lnTo>
                      <a:pt x="4" y="415"/>
                    </a:lnTo>
                    <a:lnTo>
                      <a:pt x="1" y="387"/>
                    </a:lnTo>
                    <a:lnTo>
                      <a:pt x="0" y="357"/>
                    </a:lnTo>
                    <a:lnTo>
                      <a:pt x="1" y="328"/>
                    </a:lnTo>
                    <a:lnTo>
                      <a:pt x="4" y="299"/>
                    </a:lnTo>
                    <a:lnTo>
                      <a:pt x="10" y="271"/>
                    </a:lnTo>
                    <a:lnTo>
                      <a:pt x="18" y="244"/>
                    </a:lnTo>
                    <a:lnTo>
                      <a:pt x="28" y="218"/>
                    </a:lnTo>
                    <a:lnTo>
                      <a:pt x="39" y="193"/>
                    </a:lnTo>
                    <a:lnTo>
                      <a:pt x="53" y="169"/>
                    </a:lnTo>
                    <a:lnTo>
                      <a:pt x="69" y="146"/>
                    </a:lnTo>
                    <a:lnTo>
                      <a:pt x="86" y="124"/>
                    </a:lnTo>
                    <a:lnTo>
                      <a:pt x="104" y="104"/>
                    </a:lnTo>
                    <a:lnTo>
                      <a:pt x="124" y="86"/>
                    </a:lnTo>
                    <a:lnTo>
                      <a:pt x="146" y="69"/>
                    </a:lnTo>
                    <a:lnTo>
                      <a:pt x="169" y="53"/>
                    </a:lnTo>
                    <a:lnTo>
                      <a:pt x="193" y="39"/>
                    </a:lnTo>
                    <a:lnTo>
                      <a:pt x="218" y="28"/>
                    </a:lnTo>
                    <a:lnTo>
                      <a:pt x="244" y="18"/>
                    </a:lnTo>
                    <a:lnTo>
                      <a:pt x="271" y="10"/>
                    </a:lnTo>
                    <a:lnTo>
                      <a:pt x="299" y="4"/>
                    </a:lnTo>
                    <a:lnTo>
                      <a:pt x="328" y="1"/>
                    </a:lnTo>
                    <a:lnTo>
                      <a:pt x="357" y="0"/>
                    </a:lnTo>
                    <a:lnTo>
                      <a:pt x="387" y="1"/>
                    </a:lnTo>
                    <a:lnTo>
                      <a:pt x="415" y="4"/>
                    </a:lnTo>
                    <a:lnTo>
                      <a:pt x="443" y="10"/>
                    </a:lnTo>
                    <a:lnTo>
                      <a:pt x="470" y="18"/>
                    </a:lnTo>
                    <a:lnTo>
                      <a:pt x="496" y="28"/>
                    </a:lnTo>
                    <a:lnTo>
                      <a:pt x="522" y="39"/>
                    </a:lnTo>
                    <a:lnTo>
                      <a:pt x="546" y="53"/>
                    </a:lnTo>
                    <a:lnTo>
                      <a:pt x="569" y="69"/>
                    </a:lnTo>
                    <a:lnTo>
                      <a:pt x="590" y="86"/>
                    </a:lnTo>
                    <a:lnTo>
                      <a:pt x="610" y="104"/>
                    </a:lnTo>
                    <a:lnTo>
                      <a:pt x="629" y="124"/>
                    </a:lnTo>
                    <a:lnTo>
                      <a:pt x="646" y="146"/>
                    </a:lnTo>
                    <a:lnTo>
                      <a:pt x="661" y="169"/>
                    </a:lnTo>
                    <a:lnTo>
                      <a:pt x="675" y="193"/>
                    </a:lnTo>
                    <a:lnTo>
                      <a:pt x="687" y="218"/>
                    </a:lnTo>
                    <a:lnTo>
                      <a:pt x="697" y="244"/>
                    </a:lnTo>
                    <a:lnTo>
                      <a:pt x="705" y="271"/>
                    </a:lnTo>
                    <a:lnTo>
                      <a:pt x="710" y="299"/>
                    </a:lnTo>
                    <a:lnTo>
                      <a:pt x="714" y="328"/>
                    </a:lnTo>
                    <a:lnTo>
                      <a:pt x="715" y="357"/>
                    </a:lnTo>
                    <a:close/>
                  </a:path>
                </a:pathLst>
              </a:custGeom>
              <a:noFill/>
              <a:ln w="15240">
                <a:solidFill>
                  <a:srgbClr val="CCCD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AU" dirty="0"/>
              </a:p>
            </p:txBody>
          </p:sp>
          <p:sp>
            <p:nvSpPr>
              <p:cNvPr id="11" name="Freeform 10"/>
              <p:cNvSpPr>
                <a:spLocks/>
              </p:cNvSpPr>
              <p:nvPr/>
            </p:nvSpPr>
            <p:spPr bwMode="auto">
              <a:xfrm>
                <a:off x="430" y="114"/>
                <a:ext cx="479" cy="185"/>
              </a:xfrm>
              <a:custGeom>
                <a:avLst/>
                <a:gdLst>
                  <a:gd name="T0" fmla="*/ 378 w 479"/>
                  <a:gd name="T1" fmla="*/ 0 h 185"/>
                  <a:gd name="T2" fmla="*/ 0 w 479"/>
                  <a:gd name="T3" fmla="*/ 0 h 185"/>
                  <a:gd name="T4" fmla="*/ 9 w 479"/>
                  <a:gd name="T5" fmla="*/ 15 h 185"/>
                  <a:gd name="T6" fmla="*/ 21 w 479"/>
                  <a:gd name="T7" fmla="*/ 31 h 185"/>
                  <a:gd name="T8" fmla="*/ 34 w 479"/>
                  <a:gd name="T9" fmla="*/ 47 h 185"/>
                  <a:gd name="T10" fmla="*/ 50 w 479"/>
                  <a:gd name="T11" fmla="*/ 62 h 185"/>
                  <a:gd name="T12" fmla="*/ 67 w 479"/>
                  <a:gd name="T13" fmla="*/ 77 h 185"/>
                  <a:gd name="T14" fmla="*/ 86 w 479"/>
                  <a:gd name="T15" fmla="*/ 91 h 185"/>
                  <a:gd name="T16" fmla="*/ 106 w 479"/>
                  <a:gd name="T17" fmla="*/ 105 h 185"/>
                  <a:gd name="T18" fmla="*/ 128 w 479"/>
                  <a:gd name="T19" fmla="*/ 118 h 185"/>
                  <a:gd name="T20" fmla="*/ 151 w 479"/>
                  <a:gd name="T21" fmla="*/ 130 h 185"/>
                  <a:gd name="T22" fmla="*/ 176 w 479"/>
                  <a:gd name="T23" fmla="*/ 141 h 185"/>
                  <a:gd name="T24" fmla="*/ 202 w 479"/>
                  <a:gd name="T25" fmla="*/ 151 h 185"/>
                  <a:gd name="T26" fmla="*/ 229 w 479"/>
                  <a:gd name="T27" fmla="*/ 160 h 185"/>
                  <a:gd name="T28" fmla="*/ 257 w 479"/>
                  <a:gd name="T29" fmla="*/ 168 h 185"/>
                  <a:gd name="T30" fmla="*/ 286 w 479"/>
                  <a:gd name="T31" fmla="*/ 175 h 185"/>
                  <a:gd name="T32" fmla="*/ 316 w 479"/>
                  <a:gd name="T33" fmla="*/ 179 h 185"/>
                  <a:gd name="T34" fmla="*/ 347 w 479"/>
                  <a:gd name="T35" fmla="*/ 183 h 185"/>
                  <a:gd name="T36" fmla="*/ 379 w 479"/>
                  <a:gd name="T37" fmla="*/ 184 h 185"/>
                  <a:gd name="T38" fmla="*/ 411 w 479"/>
                  <a:gd name="T39" fmla="*/ 184 h 185"/>
                  <a:gd name="T40" fmla="*/ 444 w 479"/>
                  <a:gd name="T41" fmla="*/ 182 h 185"/>
                  <a:gd name="T42" fmla="*/ 478 w 479"/>
                  <a:gd name="T43" fmla="*/ 178 h 185"/>
                  <a:gd name="T44" fmla="*/ 472 w 479"/>
                  <a:gd name="T45" fmla="*/ 158 h 185"/>
                  <a:gd name="T46" fmla="*/ 466 w 479"/>
                  <a:gd name="T47" fmla="*/ 137 h 185"/>
                  <a:gd name="T48" fmla="*/ 458 w 479"/>
                  <a:gd name="T49" fmla="*/ 118 h 185"/>
                  <a:gd name="T50" fmla="*/ 450 w 479"/>
                  <a:gd name="T51" fmla="*/ 99 h 185"/>
                  <a:gd name="T52" fmla="*/ 440 w 479"/>
                  <a:gd name="T53" fmla="*/ 80 h 185"/>
                  <a:gd name="T54" fmla="*/ 429 w 479"/>
                  <a:gd name="T55" fmla="*/ 63 h 185"/>
                  <a:gd name="T56" fmla="*/ 418 w 479"/>
                  <a:gd name="T57" fmla="*/ 45 h 185"/>
                  <a:gd name="T58" fmla="*/ 405 w 479"/>
                  <a:gd name="T59" fmla="*/ 29 h 185"/>
                  <a:gd name="T60" fmla="*/ 391 w 479"/>
                  <a:gd name="T61" fmla="*/ 13 h 185"/>
                  <a:gd name="T62" fmla="*/ 378 w 479"/>
                  <a:gd name="T6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9" h="185">
                    <a:moveTo>
                      <a:pt x="378" y="0"/>
                    </a:moveTo>
                    <a:lnTo>
                      <a:pt x="0" y="0"/>
                    </a:lnTo>
                    <a:lnTo>
                      <a:pt x="9" y="15"/>
                    </a:lnTo>
                    <a:lnTo>
                      <a:pt x="21" y="31"/>
                    </a:lnTo>
                    <a:lnTo>
                      <a:pt x="34" y="47"/>
                    </a:lnTo>
                    <a:lnTo>
                      <a:pt x="50" y="62"/>
                    </a:lnTo>
                    <a:lnTo>
                      <a:pt x="67" y="77"/>
                    </a:lnTo>
                    <a:lnTo>
                      <a:pt x="86" y="91"/>
                    </a:lnTo>
                    <a:lnTo>
                      <a:pt x="106" y="105"/>
                    </a:lnTo>
                    <a:lnTo>
                      <a:pt x="128" y="118"/>
                    </a:lnTo>
                    <a:lnTo>
                      <a:pt x="151" y="130"/>
                    </a:lnTo>
                    <a:lnTo>
                      <a:pt x="176" y="141"/>
                    </a:lnTo>
                    <a:lnTo>
                      <a:pt x="202" y="151"/>
                    </a:lnTo>
                    <a:lnTo>
                      <a:pt x="229" y="160"/>
                    </a:lnTo>
                    <a:lnTo>
                      <a:pt x="257" y="168"/>
                    </a:lnTo>
                    <a:lnTo>
                      <a:pt x="286" y="175"/>
                    </a:lnTo>
                    <a:lnTo>
                      <a:pt x="316" y="179"/>
                    </a:lnTo>
                    <a:lnTo>
                      <a:pt x="347" y="183"/>
                    </a:lnTo>
                    <a:lnTo>
                      <a:pt x="379" y="184"/>
                    </a:lnTo>
                    <a:lnTo>
                      <a:pt x="411" y="184"/>
                    </a:lnTo>
                    <a:lnTo>
                      <a:pt x="444" y="182"/>
                    </a:lnTo>
                    <a:lnTo>
                      <a:pt x="478" y="178"/>
                    </a:lnTo>
                    <a:lnTo>
                      <a:pt x="472" y="158"/>
                    </a:lnTo>
                    <a:lnTo>
                      <a:pt x="466" y="137"/>
                    </a:lnTo>
                    <a:lnTo>
                      <a:pt x="458" y="118"/>
                    </a:lnTo>
                    <a:lnTo>
                      <a:pt x="450" y="99"/>
                    </a:lnTo>
                    <a:lnTo>
                      <a:pt x="440" y="80"/>
                    </a:lnTo>
                    <a:lnTo>
                      <a:pt x="429" y="63"/>
                    </a:lnTo>
                    <a:lnTo>
                      <a:pt x="418" y="45"/>
                    </a:lnTo>
                    <a:lnTo>
                      <a:pt x="405" y="29"/>
                    </a:lnTo>
                    <a:lnTo>
                      <a:pt x="391" y="13"/>
                    </a:lnTo>
                    <a:lnTo>
                      <a:pt x="378" y="0"/>
                    </a:lnTo>
                  </a:path>
                </a:pathLst>
              </a:custGeom>
              <a:solidFill>
                <a:srgbClr val="00758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sp>
            <p:nvSpPr>
              <p:cNvPr id="12" name="Freeform 11"/>
              <p:cNvSpPr>
                <a:spLocks/>
              </p:cNvSpPr>
              <p:nvPr/>
            </p:nvSpPr>
            <p:spPr bwMode="auto">
              <a:xfrm>
                <a:off x="217" y="13"/>
                <a:ext cx="592" cy="253"/>
              </a:xfrm>
              <a:custGeom>
                <a:avLst/>
                <a:gdLst>
                  <a:gd name="T0" fmla="*/ 343 w 592"/>
                  <a:gd name="T1" fmla="*/ 0 h 253"/>
                  <a:gd name="T2" fmla="*/ 332 w 592"/>
                  <a:gd name="T3" fmla="*/ 0 h 253"/>
                  <a:gd name="T4" fmla="*/ 309 w 592"/>
                  <a:gd name="T5" fmla="*/ 1 h 253"/>
                  <a:gd name="T6" fmla="*/ 286 w 592"/>
                  <a:gd name="T7" fmla="*/ 4 h 253"/>
                  <a:gd name="T8" fmla="*/ 263 w 592"/>
                  <a:gd name="T9" fmla="*/ 8 h 253"/>
                  <a:gd name="T10" fmla="*/ 241 w 592"/>
                  <a:gd name="T11" fmla="*/ 14 h 253"/>
                  <a:gd name="T12" fmla="*/ 220 w 592"/>
                  <a:gd name="T13" fmla="*/ 21 h 253"/>
                  <a:gd name="T14" fmla="*/ 199 w 592"/>
                  <a:gd name="T15" fmla="*/ 29 h 253"/>
                  <a:gd name="T16" fmla="*/ 179 w 592"/>
                  <a:gd name="T17" fmla="*/ 38 h 253"/>
                  <a:gd name="T18" fmla="*/ 160 w 592"/>
                  <a:gd name="T19" fmla="*/ 49 h 253"/>
                  <a:gd name="T20" fmla="*/ 141 w 592"/>
                  <a:gd name="T21" fmla="*/ 61 h 253"/>
                  <a:gd name="T22" fmla="*/ 123 w 592"/>
                  <a:gd name="T23" fmla="*/ 74 h 253"/>
                  <a:gd name="T24" fmla="*/ 106 w 592"/>
                  <a:gd name="T25" fmla="*/ 88 h 253"/>
                  <a:gd name="T26" fmla="*/ 90 w 592"/>
                  <a:gd name="T27" fmla="*/ 103 h 253"/>
                  <a:gd name="T28" fmla="*/ 75 w 592"/>
                  <a:gd name="T29" fmla="*/ 118 h 253"/>
                  <a:gd name="T30" fmla="*/ 61 w 592"/>
                  <a:gd name="T31" fmla="*/ 135 h 253"/>
                  <a:gd name="T32" fmla="*/ 48 w 592"/>
                  <a:gd name="T33" fmla="*/ 153 h 253"/>
                  <a:gd name="T34" fmla="*/ 36 w 592"/>
                  <a:gd name="T35" fmla="*/ 171 h 253"/>
                  <a:gd name="T36" fmla="*/ 25 w 592"/>
                  <a:gd name="T37" fmla="*/ 191 h 253"/>
                  <a:gd name="T38" fmla="*/ 15 w 592"/>
                  <a:gd name="T39" fmla="*/ 211 h 253"/>
                  <a:gd name="T40" fmla="*/ 7 w 592"/>
                  <a:gd name="T41" fmla="*/ 231 h 253"/>
                  <a:gd name="T42" fmla="*/ 0 w 592"/>
                  <a:gd name="T43" fmla="*/ 252 h 253"/>
                  <a:gd name="T44" fmla="*/ 22 w 592"/>
                  <a:gd name="T45" fmla="*/ 246 h 253"/>
                  <a:gd name="T46" fmla="*/ 43 w 592"/>
                  <a:gd name="T47" fmla="*/ 239 h 253"/>
                  <a:gd name="T48" fmla="*/ 64 w 592"/>
                  <a:gd name="T49" fmla="*/ 231 h 253"/>
                  <a:gd name="T50" fmla="*/ 83 w 592"/>
                  <a:gd name="T51" fmla="*/ 222 h 253"/>
                  <a:gd name="T52" fmla="*/ 102 w 592"/>
                  <a:gd name="T53" fmla="*/ 212 h 253"/>
                  <a:gd name="T54" fmla="*/ 120 w 592"/>
                  <a:gd name="T55" fmla="*/ 202 h 253"/>
                  <a:gd name="T56" fmla="*/ 137 w 592"/>
                  <a:gd name="T57" fmla="*/ 190 h 253"/>
                  <a:gd name="T58" fmla="*/ 152 w 592"/>
                  <a:gd name="T59" fmla="*/ 178 h 253"/>
                  <a:gd name="T60" fmla="*/ 167 w 592"/>
                  <a:gd name="T61" fmla="*/ 164 h 253"/>
                  <a:gd name="T62" fmla="*/ 180 w 592"/>
                  <a:gd name="T63" fmla="*/ 150 h 253"/>
                  <a:gd name="T64" fmla="*/ 192 w 592"/>
                  <a:gd name="T65" fmla="*/ 135 h 253"/>
                  <a:gd name="T66" fmla="*/ 203 w 592"/>
                  <a:gd name="T67" fmla="*/ 118 h 253"/>
                  <a:gd name="T68" fmla="*/ 213 w 592"/>
                  <a:gd name="T69" fmla="*/ 101 h 253"/>
                  <a:gd name="T70" fmla="*/ 591 w 592"/>
                  <a:gd name="T71" fmla="*/ 101 h 253"/>
                  <a:gd name="T72" fmla="*/ 590 w 592"/>
                  <a:gd name="T73" fmla="*/ 100 h 253"/>
                  <a:gd name="T74" fmla="*/ 575 w 592"/>
                  <a:gd name="T75" fmla="*/ 86 h 253"/>
                  <a:gd name="T76" fmla="*/ 559 w 592"/>
                  <a:gd name="T77" fmla="*/ 73 h 253"/>
                  <a:gd name="T78" fmla="*/ 542 w 592"/>
                  <a:gd name="T79" fmla="*/ 61 h 253"/>
                  <a:gd name="T80" fmla="*/ 525 w 592"/>
                  <a:gd name="T81" fmla="*/ 50 h 253"/>
                  <a:gd name="T82" fmla="*/ 506 w 592"/>
                  <a:gd name="T83" fmla="*/ 40 h 253"/>
                  <a:gd name="T84" fmla="*/ 488 w 592"/>
                  <a:gd name="T85" fmla="*/ 31 h 253"/>
                  <a:gd name="T86" fmla="*/ 468 w 592"/>
                  <a:gd name="T87" fmla="*/ 23 h 253"/>
                  <a:gd name="T88" fmla="*/ 461 w 592"/>
                  <a:gd name="T89" fmla="*/ 20 h 253"/>
                  <a:gd name="T90" fmla="*/ 443 w 592"/>
                  <a:gd name="T91" fmla="*/ 14 h 253"/>
                  <a:gd name="T92" fmla="*/ 423 w 592"/>
                  <a:gd name="T93" fmla="*/ 9 h 253"/>
                  <a:gd name="T94" fmla="*/ 404 w 592"/>
                  <a:gd name="T95" fmla="*/ 5 h 253"/>
                  <a:gd name="T96" fmla="*/ 384 w 592"/>
                  <a:gd name="T97" fmla="*/ 2 h 253"/>
                  <a:gd name="T98" fmla="*/ 364 w 592"/>
                  <a:gd name="T99" fmla="*/ 0 h 253"/>
                  <a:gd name="T100" fmla="*/ 343 w 592"/>
                  <a:gd name="T101"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92" h="253">
                    <a:moveTo>
                      <a:pt x="343" y="0"/>
                    </a:moveTo>
                    <a:lnTo>
                      <a:pt x="332" y="0"/>
                    </a:lnTo>
                    <a:lnTo>
                      <a:pt x="309" y="1"/>
                    </a:lnTo>
                    <a:lnTo>
                      <a:pt x="286" y="4"/>
                    </a:lnTo>
                    <a:lnTo>
                      <a:pt x="263" y="8"/>
                    </a:lnTo>
                    <a:lnTo>
                      <a:pt x="241" y="14"/>
                    </a:lnTo>
                    <a:lnTo>
                      <a:pt x="220" y="21"/>
                    </a:lnTo>
                    <a:lnTo>
                      <a:pt x="199" y="29"/>
                    </a:lnTo>
                    <a:lnTo>
                      <a:pt x="179" y="38"/>
                    </a:lnTo>
                    <a:lnTo>
                      <a:pt x="160" y="49"/>
                    </a:lnTo>
                    <a:lnTo>
                      <a:pt x="141" y="61"/>
                    </a:lnTo>
                    <a:lnTo>
                      <a:pt x="123" y="74"/>
                    </a:lnTo>
                    <a:lnTo>
                      <a:pt x="106" y="88"/>
                    </a:lnTo>
                    <a:lnTo>
                      <a:pt x="90" y="103"/>
                    </a:lnTo>
                    <a:lnTo>
                      <a:pt x="75" y="118"/>
                    </a:lnTo>
                    <a:lnTo>
                      <a:pt x="61" y="135"/>
                    </a:lnTo>
                    <a:lnTo>
                      <a:pt x="48" y="153"/>
                    </a:lnTo>
                    <a:lnTo>
                      <a:pt x="36" y="171"/>
                    </a:lnTo>
                    <a:lnTo>
                      <a:pt x="25" y="191"/>
                    </a:lnTo>
                    <a:lnTo>
                      <a:pt x="15" y="211"/>
                    </a:lnTo>
                    <a:lnTo>
                      <a:pt x="7" y="231"/>
                    </a:lnTo>
                    <a:lnTo>
                      <a:pt x="0" y="252"/>
                    </a:lnTo>
                    <a:lnTo>
                      <a:pt x="22" y="246"/>
                    </a:lnTo>
                    <a:lnTo>
                      <a:pt x="43" y="239"/>
                    </a:lnTo>
                    <a:lnTo>
                      <a:pt x="64" y="231"/>
                    </a:lnTo>
                    <a:lnTo>
                      <a:pt x="83" y="222"/>
                    </a:lnTo>
                    <a:lnTo>
                      <a:pt x="102" y="212"/>
                    </a:lnTo>
                    <a:lnTo>
                      <a:pt x="120" y="202"/>
                    </a:lnTo>
                    <a:lnTo>
                      <a:pt x="137" y="190"/>
                    </a:lnTo>
                    <a:lnTo>
                      <a:pt x="152" y="178"/>
                    </a:lnTo>
                    <a:lnTo>
                      <a:pt x="167" y="164"/>
                    </a:lnTo>
                    <a:lnTo>
                      <a:pt x="180" y="150"/>
                    </a:lnTo>
                    <a:lnTo>
                      <a:pt x="192" y="135"/>
                    </a:lnTo>
                    <a:lnTo>
                      <a:pt x="203" y="118"/>
                    </a:lnTo>
                    <a:lnTo>
                      <a:pt x="213" y="101"/>
                    </a:lnTo>
                    <a:lnTo>
                      <a:pt x="591" y="101"/>
                    </a:lnTo>
                    <a:lnTo>
                      <a:pt x="590" y="100"/>
                    </a:lnTo>
                    <a:lnTo>
                      <a:pt x="575" y="86"/>
                    </a:lnTo>
                    <a:lnTo>
                      <a:pt x="559" y="73"/>
                    </a:lnTo>
                    <a:lnTo>
                      <a:pt x="542" y="61"/>
                    </a:lnTo>
                    <a:lnTo>
                      <a:pt x="525" y="50"/>
                    </a:lnTo>
                    <a:lnTo>
                      <a:pt x="506" y="40"/>
                    </a:lnTo>
                    <a:lnTo>
                      <a:pt x="488" y="31"/>
                    </a:lnTo>
                    <a:lnTo>
                      <a:pt x="468" y="23"/>
                    </a:lnTo>
                    <a:lnTo>
                      <a:pt x="461" y="20"/>
                    </a:lnTo>
                    <a:lnTo>
                      <a:pt x="443" y="14"/>
                    </a:lnTo>
                    <a:lnTo>
                      <a:pt x="423" y="9"/>
                    </a:lnTo>
                    <a:lnTo>
                      <a:pt x="404" y="5"/>
                    </a:lnTo>
                    <a:lnTo>
                      <a:pt x="384" y="2"/>
                    </a:lnTo>
                    <a:lnTo>
                      <a:pt x="364" y="0"/>
                    </a:lnTo>
                    <a:lnTo>
                      <a:pt x="343" y="0"/>
                    </a:lnTo>
                  </a:path>
                </a:pathLst>
              </a:custGeom>
              <a:solidFill>
                <a:srgbClr val="00758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sp>
            <p:nvSpPr>
              <p:cNvPr id="13" name="Freeform 12"/>
              <p:cNvSpPr>
                <a:spLocks/>
              </p:cNvSpPr>
              <p:nvPr/>
            </p:nvSpPr>
            <p:spPr bwMode="auto">
              <a:xfrm>
                <a:off x="217" y="13"/>
                <a:ext cx="692" cy="286"/>
              </a:xfrm>
              <a:custGeom>
                <a:avLst/>
                <a:gdLst>
                  <a:gd name="T0" fmla="*/ 443 w 692"/>
                  <a:gd name="T1" fmla="*/ 14 h 286"/>
                  <a:gd name="T2" fmla="*/ 404 w 692"/>
                  <a:gd name="T3" fmla="*/ 5 h 286"/>
                  <a:gd name="T4" fmla="*/ 364 w 692"/>
                  <a:gd name="T5" fmla="*/ 0 h 286"/>
                  <a:gd name="T6" fmla="*/ 338 w 692"/>
                  <a:gd name="T7" fmla="*/ 0 h 286"/>
                  <a:gd name="T8" fmla="*/ 333 w 692"/>
                  <a:gd name="T9" fmla="*/ 0 h 286"/>
                  <a:gd name="T10" fmla="*/ 332 w 692"/>
                  <a:gd name="T11" fmla="*/ 0 h 286"/>
                  <a:gd name="T12" fmla="*/ 309 w 692"/>
                  <a:gd name="T13" fmla="*/ 1 h 286"/>
                  <a:gd name="T14" fmla="*/ 263 w 692"/>
                  <a:gd name="T15" fmla="*/ 8 h 286"/>
                  <a:gd name="T16" fmla="*/ 220 w 692"/>
                  <a:gd name="T17" fmla="*/ 21 h 286"/>
                  <a:gd name="T18" fmla="*/ 179 w 692"/>
                  <a:gd name="T19" fmla="*/ 38 h 286"/>
                  <a:gd name="T20" fmla="*/ 141 w 692"/>
                  <a:gd name="T21" fmla="*/ 61 h 286"/>
                  <a:gd name="T22" fmla="*/ 106 w 692"/>
                  <a:gd name="T23" fmla="*/ 88 h 286"/>
                  <a:gd name="T24" fmla="*/ 75 w 692"/>
                  <a:gd name="T25" fmla="*/ 118 h 286"/>
                  <a:gd name="T26" fmla="*/ 48 w 692"/>
                  <a:gd name="T27" fmla="*/ 153 h 286"/>
                  <a:gd name="T28" fmla="*/ 25 w 692"/>
                  <a:gd name="T29" fmla="*/ 191 h 286"/>
                  <a:gd name="T30" fmla="*/ 7 w 692"/>
                  <a:gd name="T31" fmla="*/ 231 h 286"/>
                  <a:gd name="T32" fmla="*/ 22 w 692"/>
                  <a:gd name="T33" fmla="*/ 246 h 286"/>
                  <a:gd name="T34" fmla="*/ 64 w 692"/>
                  <a:gd name="T35" fmla="*/ 231 h 286"/>
                  <a:gd name="T36" fmla="*/ 102 w 692"/>
                  <a:gd name="T37" fmla="*/ 212 h 286"/>
                  <a:gd name="T38" fmla="*/ 137 w 692"/>
                  <a:gd name="T39" fmla="*/ 190 h 286"/>
                  <a:gd name="T40" fmla="*/ 167 w 692"/>
                  <a:gd name="T41" fmla="*/ 165 h 286"/>
                  <a:gd name="T42" fmla="*/ 192 w 692"/>
                  <a:gd name="T43" fmla="*/ 135 h 286"/>
                  <a:gd name="T44" fmla="*/ 213 w 692"/>
                  <a:gd name="T45" fmla="*/ 101 h 286"/>
                  <a:gd name="T46" fmla="*/ 234 w 692"/>
                  <a:gd name="T47" fmla="*/ 133 h 286"/>
                  <a:gd name="T48" fmla="*/ 263 w 692"/>
                  <a:gd name="T49" fmla="*/ 164 h 286"/>
                  <a:gd name="T50" fmla="*/ 299 w 692"/>
                  <a:gd name="T51" fmla="*/ 193 h 286"/>
                  <a:gd name="T52" fmla="*/ 341 w 692"/>
                  <a:gd name="T53" fmla="*/ 220 h 286"/>
                  <a:gd name="T54" fmla="*/ 389 w 692"/>
                  <a:gd name="T55" fmla="*/ 243 h 286"/>
                  <a:gd name="T56" fmla="*/ 442 w 692"/>
                  <a:gd name="T57" fmla="*/ 262 h 286"/>
                  <a:gd name="T58" fmla="*/ 499 w 692"/>
                  <a:gd name="T59" fmla="*/ 276 h 286"/>
                  <a:gd name="T60" fmla="*/ 560 w 692"/>
                  <a:gd name="T61" fmla="*/ 284 h 286"/>
                  <a:gd name="T62" fmla="*/ 624 w 692"/>
                  <a:gd name="T63" fmla="*/ 286 h 286"/>
                  <a:gd name="T64" fmla="*/ 691 w 692"/>
                  <a:gd name="T65" fmla="*/ 280 h 286"/>
                  <a:gd name="T66" fmla="*/ 679 w 692"/>
                  <a:gd name="T67" fmla="*/ 239 h 286"/>
                  <a:gd name="T68" fmla="*/ 663 w 692"/>
                  <a:gd name="T69" fmla="*/ 200 h 286"/>
                  <a:gd name="T70" fmla="*/ 643 w 692"/>
                  <a:gd name="T71" fmla="*/ 164 h 286"/>
                  <a:gd name="T72" fmla="*/ 618 w 692"/>
                  <a:gd name="T73" fmla="*/ 131 h 286"/>
                  <a:gd name="T74" fmla="*/ 590 w 692"/>
                  <a:gd name="T75" fmla="*/ 100 h 286"/>
                  <a:gd name="T76" fmla="*/ 559 w 692"/>
                  <a:gd name="T77" fmla="*/ 73 h 286"/>
                  <a:gd name="T78" fmla="*/ 525 w 692"/>
                  <a:gd name="T79" fmla="*/ 50 h 286"/>
                  <a:gd name="T80" fmla="*/ 488 w 692"/>
                  <a:gd name="T81" fmla="*/ 31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2" h="286">
                    <a:moveTo>
                      <a:pt x="461" y="20"/>
                    </a:moveTo>
                    <a:lnTo>
                      <a:pt x="443" y="14"/>
                    </a:lnTo>
                    <a:lnTo>
                      <a:pt x="423" y="9"/>
                    </a:lnTo>
                    <a:lnTo>
                      <a:pt x="404" y="5"/>
                    </a:lnTo>
                    <a:lnTo>
                      <a:pt x="384" y="2"/>
                    </a:lnTo>
                    <a:lnTo>
                      <a:pt x="364" y="0"/>
                    </a:lnTo>
                    <a:lnTo>
                      <a:pt x="343" y="0"/>
                    </a:lnTo>
                    <a:lnTo>
                      <a:pt x="338" y="0"/>
                    </a:lnTo>
                    <a:lnTo>
                      <a:pt x="335" y="0"/>
                    </a:lnTo>
                    <a:lnTo>
                      <a:pt x="333" y="0"/>
                    </a:lnTo>
                    <a:lnTo>
                      <a:pt x="333" y="0"/>
                    </a:lnTo>
                    <a:lnTo>
                      <a:pt x="332" y="0"/>
                    </a:lnTo>
                    <a:lnTo>
                      <a:pt x="332" y="0"/>
                    </a:lnTo>
                    <a:lnTo>
                      <a:pt x="309" y="1"/>
                    </a:lnTo>
                    <a:lnTo>
                      <a:pt x="286" y="4"/>
                    </a:lnTo>
                    <a:lnTo>
                      <a:pt x="263" y="8"/>
                    </a:lnTo>
                    <a:lnTo>
                      <a:pt x="241" y="14"/>
                    </a:lnTo>
                    <a:lnTo>
                      <a:pt x="220" y="21"/>
                    </a:lnTo>
                    <a:lnTo>
                      <a:pt x="199" y="29"/>
                    </a:lnTo>
                    <a:lnTo>
                      <a:pt x="179" y="38"/>
                    </a:lnTo>
                    <a:lnTo>
                      <a:pt x="160" y="49"/>
                    </a:lnTo>
                    <a:lnTo>
                      <a:pt x="141" y="61"/>
                    </a:lnTo>
                    <a:lnTo>
                      <a:pt x="123" y="74"/>
                    </a:lnTo>
                    <a:lnTo>
                      <a:pt x="106" y="88"/>
                    </a:lnTo>
                    <a:lnTo>
                      <a:pt x="90" y="103"/>
                    </a:lnTo>
                    <a:lnTo>
                      <a:pt x="75" y="118"/>
                    </a:lnTo>
                    <a:lnTo>
                      <a:pt x="61" y="135"/>
                    </a:lnTo>
                    <a:lnTo>
                      <a:pt x="48" y="153"/>
                    </a:lnTo>
                    <a:lnTo>
                      <a:pt x="36" y="171"/>
                    </a:lnTo>
                    <a:lnTo>
                      <a:pt x="25" y="191"/>
                    </a:lnTo>
                    <a:lnTo>
                      <a:pt x="15" y="211"/>
                    </a:lnTo>
                    <a:lnTo>
                      <a:pt x="7" y="231"/>
                    </a:lnTo>
                    <a:lnTo>
                      <a:pt x="0" y="252"/>
                    </a:lnTo>
                    <a:lnTo>
                      <a:pt x="22" y="246"/>
                    </a:lnTo>
                    <a:lnTo>
                      <a:pt x="43" y="239"/>
                    </a:lnTo>
                    <a:lnTo>
                      <a:pt x="64" y="231"/>
                    </a:lnTo>
                    <a:lnTo>
                      <a:pt x="83" y="222"/>
                    </a:lnTo>
                    <a:lnTo>
                      <a:pt x="102" y="212"/>
                    </a:lnTo>
                    <a:lnTo>
                      <a:pt x="120" y="202"/>
                    </a:lnTo>
                    <a:lnTo>
                      <a:pt x="137" y="190"/>
                    </a:lnTo>
                    <a:lnTo>
                      <a:pt x="152" y="178"/>
                    </a:lnTo>
                    <a:lnTo>
                      <a:pt x="167" y="165"/>
                    </a:lnTo>
                    <a:lnTo>
                      <a:pt x="180" y="150"/>
                    </a:lnTo>
                    <a:lnTo>
                      <a:pt x="192" y="135"/>
                    </a:lnTo>
                    <a:lnTo>
                      <a:pt x="203" y="118"/>
                    </a:lnTo>
                    <a:lnTo>
                      <a:pt x="213" y="101"/>
                    </a:lnTo>
                    <a:lnTo>
                      <a:pt x="223" y="117"/>
                    </a:lnTo>
                    <a:lnTo>
                      <a:pt x="234" y="133"/>
                    </a:lnTo>
                    <a:lnTo>
                      <a:pt x="248" y="148"/>
                    </a:lnTo>
                    <a:lnTo>
                      <a:pt x="263" y="164"/>
                    </a:lnTo>
                    <a:lnTo>
                      <a:pt x="280" y="179"/>
                    </a:lnTo>
                    <a:lnTo>
                      <a:pt x="299" y="193"/>
                    </a:lnTo>
                    <a:lnTo>
                      <a:pt x="319" y="207"/>
                    </a:lnTo>
                    <a:lnTo>
                      <a:pt x="341" y="220"/>
                    </a:lnTo>
                    <a:lnTo>
                      <a:pt x="365" y="232"/>
                    </a:lnTo>
                    <a:lnTo>
                      <a:pt x="389" y="243"/>
                    </a:lnTo>
                    <a:lnTo>
                      <a:pt x="415" y="253"/>
                    </a:lnTo>
                    <a:lnTo>
                      <a:pt x="442" y="262"/>
                    </a:lnTo>
                    <a:lnTo>
                      <a:pt x="470" y="270"/>
                    </a:lnTo>
                    <a:lnTo>
                      <a:pt x="499" y="276"/>
                    </a:lnTo>
                    <a:lnTo>
                      <a:pt x="529" y="281"/>
                    </a:lnTo>
                    <a:lnTo>
                      <a:pt x="560" y="284"/>
                    </a:lnTo>
                    <a:lnTo>
                      <a:pt x="592" y="286"/>
                    </a:lnTo>
                    <a:lnTo>
                      <a:pt x="624" y="286"/>
                    </a:lnTo>
                    <a:lnTo>
                      <a:pt x="657" y="284"/>
                    </a:lnTo>
                    <a:lnTo>
                      <a:pt x="691" y="280"/>
                    </a:lnTo>
                    <a:lnTo>
                      <a:pt x="686" y="259"/>
                    </a:lnTo>
                    <a:lnTo>
                      <a:pt x="679" y="239"/>
                    </a:lnTo>
                    <a:lnTo>
                      <a:pt x="672" y="219"/>
                    </a:lnTo>
                    <a:lnTo>
                      <a:pt x="663" y="200"/>
                    </a:lnTo>
                    <a:lnTo>
                      <a:pt x="654" y="182"/>
                    </a:lnTo>
                    <a:lnTo>
                      <a:pt x="643" y="164"/>
                    </a:lnTo>
                    <a:lnTo>
                      <a:pt x="631" y="147"/>
                    </a:lnTo>
                    <a:lnTo>
                      <a:pt x="618" y="131"/>
                    </a:lnTo>
                    <a:lnTo>
                      <a:pt x="605" y="115"/>
                    </a:lnTo>
                    <a:lnTo>
                      <a:pt x="590" y="100"/>
                    </a:lnTo>
                    <a:lnTo>
                      <a:pt x="575" y="86"/>
                    </a:lnTo>
                    <a:lnTo>
                      <a:pt x="559" y="73"/>
                    </a:lnTo>
                    <a:lnTo>
                      <a:pt x="542" y="61"/>
                    </a:lnTo>
                    <a:lnTo>
                      <a:pt x="525" y="50"/>
                    </a:lnTo>
                    <a:lnTo>
                      <a:pt x="506" y="40"/>
                    </a:lnTo>
                    <a:lnTo>
                      <a:pt x="488" y="31"/>
                    </a:lnTo>
                    <a:lnTo>
                      <a:pt x="468" y="23"/>
                    </a:lnTo>
                  </a:path>
                </a:pathLst>
              </a:custGeom>
              <a:noFill/>
              <a:ln w="16764">
                <a:solidFill>
                  <a:srgbClr val="007381"/>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AU" dirty="0"/>
              </a:p>
            </p:txBody>
          </p:sp>
          <p:sp>
            <p:nvSpPr>
              <p:cNvPr id="14" name="Freeform 13"/>
              <p:cNvSpPr>
                <a:spLocks/>
              </p:cNvSpPr>
              <p:nvPr/>
            </p:nvSpPr>
            <p:spPr bwMode="auto">
              <a:xfrm>
                <a:off x="344" y="788"/>
                <a:ext cx="430" cy="417"/>
              </a:xfrm>
              <a:custGeom>
                <a:avLst/>
                <a:gdLst>
                  <a:gd name="T0" fmla="*/ 235 w 430"/>
                  <a:gd name="T1" fmla="*/ 23 h 417"/>
                  <a:gd name="T2" fmla="*/ 214 w 430"/>
                  <a:gd name="T3" fmla="*/ 23 h 417"/>
                  <a:gd name="T4" fmla="*/ 194 w 430"/>
                  <a:gd name="T5" fmla="*/ 25 h 417"/>
                  <a:gd name="T6" fmla="*/ 174 w 430"/>
                  <a:gd name="T7" fmla="*/ 26 h 417"/>
                  <a:gd name="T8" fmla="*/ 154 w 430"/>
                  <a:gd name="T9" fmla="*/ 29 h 417"/>
                  <a:gd name="T10" fmla="*/ 134 w 430"/>
                  <a:gd name="T11" fmla="*/ 32 h 417"/>
                  <a:gd name="T12" fmla="*/ 115 w 430"/>
                  <a:gd name="T13" fmla="*/ 36 h 417"/>
                  <a:gd name="T14" fmla="*/ 95 w 430"/>
                  <a:gd name="T15" fmla="*/ 41 h 417"/>
                  <a:gd name="T16" fmla="*/ 76 w 430"/>
                  <a:gd name="T17" fmla="*/ 47 h 417"/>
                  <a:gd name="T18" fmla="*/ 57 w 430"/>
                  <a:gd name="T19" fmla="*/ 53 h 417"/>
                  <a:gd name="T20" fmla="*/ 38 w 430"/>
                  <a:gd name="T21" fmla="*/ 60 h 417"/>
                  <a:gd name="T22" fmla="*/ 20 w 430"/>
                  <a:gd name="T23" fmla="*/ 68 h 417"/>
                  <a:gd name="T24" fmla="*/ 235 w 430"/>
                  <a:gd name="T25" fmla="*/ 440 h 417"/>
                  <a:gd name="T26" fmla="*/ 450 w 430"/>
                  <a:gd name="T27" fmla="*/ 68 h 417"/>
                  <a:gd name="T28" fmla="*/ 431 w 430"/>
                  <a:gd name="T29" fmla="*/ 60 h 417"/>
                  <a:gd name="T30" fmla="*/ 412 w 430"/>
                  <a:gd name="T31" fmla="*/ 53 h 417"/>
                  <a:gd name="T32" fmla="*/ 393 w 430"/>
                  <a:gd name="T33" fmla="*/ 47 h 417"/>
                  <a:gd name="T34" fmla="*/ 374 w 430"/>
                  <a:gd name="T35" fmla="*/ 41 h 417"/>
                  <a:gd name="T36" fmla="*/ 355 w 430"/>
                  <a:gd name="T37" fmla="*/ 36 h 417"/>
                  <a:gd name="T38" fmla="*/ 335 w 430"/>
                  <a:gd name="T39" fmla="*/ 32 h 417"/>
                  <a:gd name="T40" fmla="*/ 315 w 430"/>
                  <a:gd name="T41" fmla="*/ 29 h 417"/>
                  <a:gd name="T42" fmla="*/ 295 w 430"/>
                  <a:gd name="T43" fmla="*/ 26 h 417"/>
                  <a:gd name="T44" fmla="*/ 275 w 430"/>
                  <a:gd name="T45" fmla="*/ 24 h 417"/>
                  <a:gd name="T46" fmla="*/ 255 w 430"/>
                  <a:gd name="T47" fmla="*/ 23 h 417"/>
                  <a:gd name="T48" fmla="*/ 235 w 430"/>
                  <a:gd name="T49" fmla="*/ 23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0" h="417">
                    <a:moveTo>
                      <a:pt x="235" y="23"/>
                    </a:moveTo>
                    <a:lnTo>
                      <a:pt x="214" y="23"/>
                    </a:lnTo>
                    <a:lnTo>
                      <a:pt x="194" y="25"/>
                    </a:lnTo>
                    <a:lnTo>
                      <a:pt x="174" y="26"/>
                    </a:lnTo>
                    <a:lnTo>
                      <a:pt x="154" y="29"/>
                    </a:lnTo>
                    <a:lnTo>
                      <a:pt x="134" y="32"/>
                    </a:lnTo>
                    <a:lnTo>
                      <a:pt x="115" y="36"/>
                    </a:lnTo>
                    <a:lnTo>
                      <a:pt x="95" y="41"/>
                    </a:lnTo>
                    <a:lnTo>
                      <a:pt x="76" y="47"/>
                    </a:lnTo>
                    <a:lnTo>
                      <a:pt x="57" y="53"/>
                    </a:lnTo>
                    <a:lnTo>
                      <a:pt x="38" y="60"/>
                    </a:lnTo>
                    <a:lnTo>
                      <a:pt x="20" y="68"/>
                    </a:lnTo>
                    <a:lnTo>
                      <a:pt x="235" y="440"/>
                    </a:lnTo>
                    <a:lnTo>
                      <a:pt x="450" y="68"/>
                    </a:lnTo>
                    <a:lnTo>
                      <a:pt x="431" y="60"/>
                    </a:lnTo>
                    <a:lnTo>
                      <a:pt x="412" y="53"/>
                    </a:lnTo>
                    <a:lnTo>
                      <a:pt x="393" y="47"/>
                    </a:lnTo>
                    <a:lnTo>
                      <a:pt x="374" y="41"/>
                    </a:lnTo>
                    <a:lnTo>
                      <a:pt x="355" y="36"/>
                    </a:lnTo>
                    <a:lnTo>
                      <a:pt x="335" y="32"/>
                    </a:lnTo>
                    <a:lnTo>
                      <a:pt x="315" y="29"/>
                    </a:lnTo>
                    <a:lnTo>
                      <a:pt x="295" y="26"/>
                    </a:lnTo>
                    <a:lnTo>
                      <a:pt x="275" y="24"/>
                    </a:lnTo>
                    <a:lnTo>
                      <a:pt x="255" y="23"/>
                    </a:lnTo>
                    <a:lnTo>
                      <a:pt x="235" y="2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sp>
            <p:nvSpPr>
              <p:cNvPr id="15" name="Freeform 14"/>
              <p:cNvSpPr>
                <a:spLocks/>
              </p:cNvSpPr>
              <p:nvPr/>
            </p:nvSpPr>
            <p:spPr bwMode="auto">
              <a:xfrm>
                <a:off x="478" y="788"/>
                <a:ext cx="162" cy="417"/>
              </a:xfrm>
              <a:custGeom>
                <a:avLst/>
                <a:gdLst>
                  <a:gd name="T0" fmla="*/ 157 w 162"/>
                  <a:gd name="T1" fmla="*/ 23 h 417"/>
                  <a:gd name="T2" fmla="*/ 141 w 162"/>
                  <a:gd name="T3" fmla="*/ 21 h 417"/>
                  <a:gd name="T4" fmla="*/ 121 w 162"/>
                  <a:gd name="T5" fmla="*/ 19 h 417"/>
                  <a:gd name="T6" fmla="*/ 101 w 162"/>
                  <a:gd name="T7" fmla="*/ 18 h 417"/>
                  <a:gd name="T8" fmla="*/ 81 w 162"/>
                  <a:gd name="T9" fmla="*/ 18 h 417"/>
                  <a:gd name="T10" fmla="*/ 81 w 162"/>
                  <a:gd name="T11" fmla="*/ 18 h 417"/>
                  <a:gd name="T12" fmla="*/ 60 w 162"/>
                  <a:gd name="T13" fmla="*/ 18 h 417"/>
                  <a:gd name="T14" fmla="*/ 40 w 162"/>
                  <a:gd name="T15" fmla="*/ 19 h 417"/>
                  <a:gd name="T16" fmla="*/ 20 w 162"/>
                  <a:gd name="T17" fmla="*/ 21 h 417"/>
                  <a:gd name="T18" fmla="*/ 5 w 162"/>
                  <a:gd name="T19" fmla="*/ 23 h 417"/>
                  <a:gd name="T20" fmla="*/ 5 w 162"/>
                  <a:gd name="T21" fmla="*/ 23 h 417"/>
                  <a:gd name="T22" fmla="*/ 36 w 162"/>
                  <a:gd name="T23" fmla="*/ 102 h 417"/>
                  <a:gd name="T24" fmla="*/ 0 w 162"/>
                  <a:gd name="T25" fmla="*/ 154 h 417"/>
                  <a:gd name="T26" fmla="*/ 17 w 162"/>
                  <a:gd name="T27" fmla="*/ 324 h 417"/>
                  <a:gd name="T28" fmla="*/ 17 w 162"/>
                  <a:gd name="T29" fmla="*/ 324 h 417"/>
                  <a:gd name="T30" fmla="*/ 81 w 162"/>
                  <a:gd name="T31" fmla="*/ 435 h 417"/>
                  <a:gd name="T32" fmla="*/ 145 w 162"/>
                  <a:gd name="T33" fmla="*/ 324 h 417"/>
                  <a:gd name="T34" fmla="*/ 145 w 162"/>
                  <a:gd name="T35" fmla="*/ 324 h 417"/>
                  <a:gd name="T36" fmla="*/ 162 w 162"/>
                  <a:gd name="T37" fmla="*/ 154 h 417"/>
                  <a:gd name="T38" fmla="*/ 126 w 162"/>
                  <a:gd name="T39" fmla="*/ 102 h 417"/>
                  <a:gd name="T40" fmla="*/ 157 w 162"/>
                  <a:gd name="T41" fmla="*/ 23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 h="417">
                    <a:moveTo>
                      <a:pt x="157" y="23"/>
                    </a:moveTo>
                    <a:lnTo>
                      <a:pt x="141" y="21"/>
                    </a:lnTo>
                    <a:lnTo>
                      <a:pt x="121" y="19"/>
                    </a:lnTo>
                    <a:lnTo>
                      <a:pt x="101" y="18"/>
                    </a:lnTo>
                    <a:lnTo>
                      <a:pt x="81" y="18"/>
                    </a:lnTo>
                    <a:lnTo>
                      <a:pt x="81" y="18"/>
                    </a:lnTo>
                    <a:lnTo>
                      <a:pt x="60" y="18"/>
                    </a:lnTo>
                    <a:lnTo>
                      <a:pt x="40" y="19"/>
                    </a:lnTo>
                    <a:lnTo>
                      <a:pt x="20" y="21"/>
                    </a:lnTo>
                    <a:lnTo>
                      <a:pt x="5" y="23"/>
                    </a:lnTo>
                    <a:lnTo>
                      <a:pt x="5" y="23"/>
                    </a:lnTo>
                    <a:lnTo>
                      <a:pt x="36" y="102"/>
                    </a:lnTo>
                    <a:lnTo>
                      <a:pt x="0" y="154"/>
                    </a:lnTo>
                    <a:lnTo>
                      <a:pt x="17" y="324"/>
                    </a:lnTo>
                    <a:lnTo>
                      <a:pt x="17" y="324"/>
                    </a:lnTo>
                    <a:lnTo>
                      <a:pt x="81" y="435"/>
                    </a:lnTo>
                    <a:lnTo>
                      <a:pt x="145" y="324"/>
                    </a:lnTo>
                    <a:lnTo>
                      <a:pt x="145" y="324"/>
                    </a:lnTo>
                    <a:lnTo>
                      <a:pt x="162" y="154"/>
                    </a:lnTo>
                    <a:lnTo>
                      <a:pt x="126" y="102"/>
                    </a:lnTo>
                    <a:lnTo>
                      <a:pt x="157" y="23"/>
                    </a:lnTo>
                  </a:path>
                </a:pathLst>
              </a:custGeom>
              <a:solidFill>
                <a:srgbClr val="CCCD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dirty="0"/>
              </a:p>
            </p:txBody>
          </p:sp>
        </p:grpSp>
      </p:grpSp>
    </p:spTree>
    <p:extLst>
      <p:ext uri="{BB962C8B-B14F-4D97-AF65-F5344CB8AC3E}">
        <p14:creationId xmlns:p14="http://schemas.microsoft.com/office/powerpoint/2010/main" val="22927388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6375</TotalTime>
  <Words>6036</Words>
  <Application>Microsoft Office PowerPoint</Application>
  <PresentationFormat>On-screen Show (4:3)</PresentationFormat>
  <Paragraphs>586</Paragraphs>
  <Slides>23</Slides>
  <Notes>23</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Office Theme</vt:lpstr>
      <vt:lpstr>2_Office Theme</vt:lpstr>
      <vt:lpstr>PowerPoint Presentation</vt:lpstr>
      <vt:lpstr>Innovative international practices</vt:lpstr>
      <vt:lpstr>Australia aims to be a world leader in education</vt:lpstr>
      <vt:lpstr>PowerPoint Presentation</vt:lpstr>
      <vt:lpstr>The importance of teachers</vt:lpstr>
      <vt:lpstr>Importance of teacher performance and development</vt:lpstr>
      <vt:lpstr>The Framework animation</vt:lpstr>
      <vt:lpstr>Activity: Vision  </vt:lpstr>
      <vt:lpstr>An Australian Framework</vt:lpstr>
      <vt:lpstr>Unpacking the Framework</vt:lpstr>
      <vt:lpstr>Performance and development culture</vt:lpstr>
      <vt:lpstr>Activity: Performance and development culture</vt:lpstr>
      <vt:lpstr>Performance and development cycle</vt:lpstr>
      <vt:lpstr>Activity: Performance and development cycle</vt:lpstr>
      <vt:lpstr>Essential elements for effective performance and development</vt:lpstr>
      <vt:lpstr>Effective performance and development practices</vt:lpstr>
      <vt:lpstr>A coherent approach</vt:lpstr>
      <vt:lpstr>Australian Professional Standards for Teachers </vt:lpstr>
      <vt:lpstr>Australian Professional Standard for Principals</vt:lpstr>
      <vt:lpstr>Australian Charter for the Professional Learning of Teachers and School Leaders</vt:lpstr>
      <vt:lpstr>The Framework Overview</vt:lpstr>
      <vt:lpstr>PowerPoint Presentation</vt:lpstr>
      <vt:lpstr>Connecting with AITSL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IMPLEMENTION TOOL KIT</dc:title>
  <dc:creator>Peter</dc:creator>
  <cp:lastModifiedBy>Bethany Gazzara</cp:lastModifiedBy>
  <cp:revision>536</cp:revision>
  <cp:lastPrinted>2012-12-17T04:28:31Z</cp:lastPrinted>
  <dcterms:created xsi:type="dcterms:W3CDTF">2012-08-02T00:33:49Z</dcterms:created>
  <dcterms:modified xsi:type="dcterms:W3CDTF">2013-03-04T03:48:06Z</dcterms:modified>
</cp:coreProperties>
</file>