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0"/>
  </p:notesMasterIdLst>
  <p:handoutMasterIdLst>
    <p:handoutMasterId r:id="rId31"/>
  </p:handoutMasterIdLst>
  <p:sldIdLst>
    <p:sldId id="394" r:id="rId3"/>
    <p:sldId id="404" r:id="rId4"/>
    <p:sldId id="382" r:id="rId5"/>
    <p:sldId id="385" r:id="rId6"/>
    <p:sldId id="410" r:id="rId7"/>
    <p:sldId id="406" r:id="rId8"/>
    <p:sldId id="386" r:id="rId9"/>
    <p:sldId id="387" r:id="rId10"/>
    <p:sldId id="346" r:id="rId11"/>
    <p:sldId id="402" r:id="rId12"/>
    <p:sldId id="265" r:id="rId13"/>
    <p:sldId id="349" r:id="rId14"/>
    <p:sldId id="390" r:id="rId15"/>
    <p:sldId id="398" r:id="rId16"/>
    <p:sldId id="360" r:id="rId17"/>
    <p:sldId id="411" r:id="rId18"/>
    <p:sldId id="367" r:id="rId19"/>
    <p:sldId id="373" r:id="rId20"/>
    <p:sldId id="392" r:id="rId21"/>
    <p:sldId id="408" r:id="rId22"/>
    <p:sldId id="407" r:id="rId23"/>
    <p:sldId id="400" r:id="rId24"/>
    <p:sldId id="379" r:id="rId25"/>
    <p:sldId id="401" r:id="rId26"/>
    <p:sldId id="413" r:id="rId27"/>
    <p:sldId id="403" r:id="rId28"/>
    <p:sldId id="414" r:id="rId29"/>
  </p:sldIdLst>
  <p:sldSz cx="9144000" cy="6858000" type="screen4x3"/>
  <p:notesSz cx="6789738" cy="99298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3"/>
    <a:srgbClr val="BFBE00"/>
    <a:srgbClr val="4A8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711" autoAdjust="0"/>
    <p:restoredTop sz="62722" autoAdjust="0"/>
  </p:normalViewPr>
  <p:slideViewPr>
    <p:cSldViewPr>
      <p:cViewPr>
        <p:scale>
          <a:sx n="50" d="100"/>
          <a:sy n="50" d="100"/>
        </p:scale>
        <p:origin x="-461" y="475"/>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90" d="100"/>
          <a:sy n="90" d="100"/>
        </p:scale>
        <p:origin x="-3078" y="570"/>
      </p:cViewPr>
      <p:guideLst>
        <p:guide orient="horz" pos="3127"/>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59B5238E-2A68-4F89-A31D-2962210A9559}" type="datetimeFigureOut">
              <a:rPr lang="en-AU" smtClean="0"/>
              <a:pPr/>
              <a:t>10/07/2015</a:t>
            </a:fld>
            <a:endParaRPr lang="en-AU"/>
          </a:p>
        </p:txBody>
      </p:sp>
      <p:sp>
        <p:nvSpPr>
          <p:cNvPr id="4" name="Footer Placeholder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F9C03742-589D-42BA-A34A-0289B9C6191C}" type="slidenum">
              <a:rPr lang="en-AU" smtClean="0"/>
              <a:pPr/>
              <a:t>‹#›</a:t>
            </a:fld>
            <a:endParaRPr lang="en-AU"/>
          </a:p>
        </p:txBody>
      </p:sp>
    </p:spTree>
    <p:extLst>
      <p:ext uri="{BB962C8B-B14F-4D97-AF65-F5344CB8AC3E}">
        <p14:creationId xmlns:p14="http://schemas.microsoft.com/office/powerpoint/2010/main" val="386072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E3840716-2259-415D-B18D-1B96124EBACE}" type="datetimeFigureOut">
              <a:rPr lang="en-AU" smtClean="0"/>
              <a:pPr/>
              <a:t>10/07/2015</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FE918C3E-D773-41AE-B3E4-79E2DCC1FD41}" type="slidenum">
              <a:rPr lang="en-AU" smtClean="0"/>
              <a:pPr/>
              <a:t>‹#›</a:t>
            </a:fld>
            <a:endParaRPr lang="en-AU"/>
          </a:p>
        </p:txBody>
      </p:sp>
    </p:spTree>
    <p:extLst>
      <p:ext uri="{BB962C8B-B14F-4D97-AF65-F5344CB8AC3E}">
        <p14:creationId xmlns:p14="http://schemas.microsoft.com/office/powerpoint/2010/main" val="138956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wsroom.aitsl.edu.au/blog/framework-support-materia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ckinseyonsociety.com/downloads/reports/Education/schoolleadership_final.pdf" TargetMode="External"/><Relationship Id="rId7" Type="http://schemas.openxmlformats.org/officeDocument/2006/relationships/hyperlink" Target="http://www.aitsl.edu.au/verve/_resources/BCG_Schools_Delivering_Real_Change.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grattan.edu.au/static/files/assets/1cc095c7/033_report_what_teachers_want.pdf" TargetMode="External"/><Relationship Id="rId5" Type="http://schemas.openxmlformats.org/officeDocument/2006/relationships/hyperlink" Target="http://grattan.edu.au/static/files/assets/a9daf733/081_report_teacher_appraisal.pdf" TargetMode="External"/><Relationship Id="rId4" Type="http://schemas.openxmlformats.org/officeDocument/2006/relationships/hyperlink" Target="http://www.haygroup.com/Downloads/au/misc/Growing_our_potential_single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32858"/>
            <a:ext cx="6789738" cy="5112568"/>
          </a:xfrm>
        </p:spPr>
        <p:txBody>
          <a:bodyPr/>
          <a:lstStyle/>
          <a:p>
            <a:pPr marL="0" indent="0">
              <a:lnSpc>
                <a:spcPct val="100000"/>
              </a:lnSpc>
              <a:spcBef>
                <a:spcPts val="0"/>
              </a:spcBef>
              <a:spcAft>
                <a:spcPts val="0"/>
              </a:spcAft>
            </a:pPr>
            <a:r>
              <a:rPr lang="en-AU" sz="900" b="1" dirty="0" smtClean="0">
                <a:latin typeface="Arial" pitchFamily="34" charset="0"/>
                <a:cs typeface="Arial" pitchFamily="34" charset="0"/>
              </a:rPr>
              <a:t>Purpose</a:t>
            </a:r>
          </a:p>
          <a:p>
            <a:pPr marL="171450" indent="-171450">
              <a:lnSpc>
                <a:spcPct val="100000"/>
              </a:lnSpc>
              <a:spcBef>
                <a:spcPts val="0"/>
              </a:spcBef>
              <a:spcAft>
                <a:spcPts val="0"/>
              </a:spcAft>
              <a:buFont typeface="Arial" pitchFamily="34" charset="0"/>
              <a:buChar char="•"/>
            </a:pPr>
            <a:r>
              <a:rPr lang="en-AU" sz="900" b="0" dirty="0" smtClean="0">
                <a:latin typeface="Arial" pitchFamily="34" charset="0"/>
                <a:cs typeface="Arial" pitchFamily="34" charset="0"/>
              </a:rPr>
              <a:t>To</a:t>
            </a:r>
            <a:r>
              <a:rPr lang="en-AU" sz="900" b="1" dirty="0" smtClean="0">
                <a:latin typeface="Arial" pitchFamily="34" charset="0"/>
                <a:cs typeface="Arial" pitchFamily="34" charset="0"/>
              </a:rPr>
              <a:t> </a:t>
            </a:r>
            <a:r>
              <a:rPr lang="en-AU" sz="900" b="0" dirty="0" smtClean="0">
                <a:latin typeface="Arial" pitchFamily="34" charset="0"/>
                <a:cs typeface="Arial" pitchFamily="34" charset="0"/>
              </a:rPr>
              <a:t>familiarise the Australian education community with the </a:t>
            </a:r>
            <a:r>
              <a:rPr lang="en-AU" sz="900" b="0" i="1" dirty="0" smtClean="0">
                <a:latin typeface="Arial" pitchFamily="34" charset="0"/>
                <a:cs typeface="Arial" pitchFamily="34" charset="0"/>
              </a:rPr>
              <a:t>Australian Teacher Performance</a:t>
            </a:r>
            <a:r>
              <a:rPr lang="en-AU" sz="900" b="0" i="1" baseline="0" dirty="0" smtClean="0">
                <a:latin typeface="Arial" pitchFamily="34" charset="0"/>
                <a:cs typeface="Arial" pitchFamily="34" charset="0"/>
              </a:rPr>
              <a:t> and Development Framework.</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To emphasise </a:t>
            </a:r>
            <a:r>
              <a:rPr lang="en-AU" sz="900" b="0" dirty="0" smtClean="0">
                <a:latin typeface="Arial" pitchFamily="34" charset="0"/>
                <a:cs typeface="Arial" pitchFamily="34" charset="0"/>
              </a:rPr>
              <a:t>the importance of creating a strong performance and development culture.</a:t>
            </a:r>
            <a:endParaRPr lang="en-AU" sz="900" b="0" baseline="0" dirty="0" smtClean="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To explore the components of culture outlined in the Framework.</a:t>
            </a:r>
          </a:p>
          <a:p>
            <a:pPr>
              <a:lnSpc>
                <a:spcPct val="100000"/>
              </a:lnSpc>
              <a:spcBef>
                <a:spcPts val="0"/>
              </a:spcBef>
              <a:spcAft>
                <a:spcPts val="0"/>
              </a:spcAft>
            </a:pPr>
            <a:endParaRPr lang="en-AU" sz="900" dirty="0" smtClean="0">
              <a:latin typeface="Arial" pitchFamily="34" charset="0"/>
              <a:cs typeface="Arial" pitchFamily="34" charset="0"/>
            </a:endParaRPr>
          </a:p>
          <a:p>
            <a:pPr marL="0" indent="0">
              <a:lnSpc>
                <a:spcPct val="100000"/>
              </a:lnSpc>
              <a:spcBef>
                <a:spcPts val="0"/>
              </a:spcBef>
              <a:spcAft>
                <a:spcPts val="0"/>
              </a:spcAft>
            </a:pPr>
            <a:r>
              <a:rPr lang="en-AU" sz="900" b="1" dirty="0" smtClean="0">
                <a:latin typeface="Arial" pitchFamily="34" charset="0"/>
                <a:cs typeface="Arial" pitchFamily="34" charset="0"/>
              </a:rPr>
              <a:t>Key points to share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kern="1200" dirty="0" smtClean="0">
                <a:solidFill>
                  <a:schemeClr val="tx1"/>
                </a:solidFill>
                <a:latin typeface="Arial" pitchFamily="34" charset="0"/>
                <a:cs typeface="Arial" pitchFamily="34" charset="0"/>
              </a:rPr>
              <a:t>AITSL has</a:t>
            </a:r>
            <a:r>
              <a:rPr lang="en-AU" sz="900" kern="1200" baseline="0" dirty="0" smtClean="0">
                <a:solidFill>
                  <a:schemeClr val="tx1"/>
                </a:solidFill>
                <a:latin typeface="Arial" pitchFamily="34" charset="0"/>
                <a:cs typeface="Arial" pitchFamily="34" charset="0"/>
              </a:rPr>
              <a:t> collaborated with education stakeholders to develop the </a:t>
            </a:r>
            <a:r>
              <a:rPr lang="en-AU" sz="900" i="1" kern="1200" dirty="0" smtClean="0">
                <a:solidFill>
                  <a:schemeClr val="tx1"/>
                </a:solidFill>
                <a:latin typeface="Arial" pitchFamily="34" charset="0"/>
                <a:cs typeface="Arial" pitchFamily="34" charset="0"/>
              </a:rPr>
              <a:t>Australian Teacher Performance and Development Framework.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kern="1200" dirty="0" smtClean="0">
                <a:solidFill>
                  <a:schemeClr val="tx1"/>
                </a:solidFill>
                <a:latin typeface="Arial" pitchFamily="34" charset="0"/>
                <a:cs typeface="Arial" pitchFamily="34" charset="0"/>
              </a:rPr>
              <a:t>Through national consultation on implementation the conversation in education has begun to build on </a:t>
            </a:r>
            <a:r>
              <a:rPr lang="en-AU" sz="900" kern="1200" baseline="0" dirty="0" smtClean="0">
                <a:solidFill>
                  <a:schemeClr val="tx1"/>
                </a:solidFill>
                <a:latin typeface="Arial" pitchFamily="34" charset="0"/>
                <a:cs typeface="Arial" pitchFamily="34" charset="0"/>
              </a:rPr>
              <a:t>creating a </a:t>
            </a:r>
            <a:r>
              <a:rPr lang="en-AU" sz="900" kern="1200" dirty="0" smtClean="0">
                <a:solidFill>
                  <a:schemeClr val="tx1"/>
                </a:solidFill>
                <a:latin typeface="Arial" pitchFamily="34" charset="0"/>
                <a:cs typeface="Arial" pitchFamily="34" charset="0"/>
              </a:rPr>
              <a:t>culture that values the performance and development of teachers, and generation of an effective environment for the implementation of effective teacher</a:t>
            </a:r>
            <a:r>
              <a:rPr lang="en-AU" sz="900" kern="1200" baseline="0" dirty="0" smtClean="0">
                <a:solidFill>
                  <a:schemeClr val="tx1"/>
                </a:solidFill>
                <a:latin typeface="Arial" pitchFamily="34" charset="0"/>
                <a:cs typeface="Arial" pitchFamily="34" charset="0"/>
              </a:rPr>
              <a:t> performance and development practices across the nation</a:t>
            </a:r>
            <a:r>
              <a:rPr lang="en-AU" sz="900" kern="1200" dirty="0" smtClean="0">
                <a:solidFill>
                  <a:schemeClr val="tx1"/>
                </a:solidFill>
                <a:latin typeface="Arial" pitchFamily="34" charset="0"/>
                <a:cs typeface="Arial" pitchFamily="34" charset="0"/>
              </a:rPr>
              <a:t>.</a:t>
            </a:r>
          </a:p>
          <a:p>
            <a:pPr marL="171450" indent="-171450">
              <a:buFont typeface="Arial" pitchFamily="34" charset="0"/>
              <a:buChar char="•"/>
              <a:defRPr/>
            </a:pPr>
            <a:r>
              <a:rPr lang="en-AU" sz="900" dirty="0">
                <a:latin typeface="Arial" pitchFamily="34" charset="0"/>
                <a:cs typeface="Arial" pitchFamily="34" charset="0"/>
              </a:rPr>
              <a:t>The Framework recognises that schools operate in different contexts and will be at different starting points, and the implementation of these essential elements will look different in different contexts. The pace and method of implementation of the Framework will be determined by jurisdictions, sectors and schools</a:t>
            </a:r>
            <a:r>
              <a:rPr lang="en-AU" sz="900" dirty="0" smtClean="0">
                <a:latin typeface="Arial" pitchFamily="34" charset="0"/>
                <a:cs typeface="Arial" pitchFamily="34" charset="0"/>
              </a:rPr>
              <a:t>.</a:t>
            </a:r>
          </a:p>
          <a:p>
            <a:pPr marL="0" indent="0">
              <a:lnSpc>
                <a:spcPct val="100000"/>
              </a:lnSpc>
              <a:spcBef>
                <a:spcPts val="0"/>
              </a:spcBef>
              <a:spcAft>
                <a:spcPts val="0"/>
              </a:spcAft>
            </a:pPr>
            <a:endParaRPr lang="en-AU" sz="900" b="1" dirty="0" smtClean="0">
              <a:latin typeface="Arial" pitchFamily="34" charset="0"/>
              <a:cs typeface="Arial" pitchFamily="34" charset="0"/>
            </a:endParaRPr>
          </a:p>
          <a:p>
            <a:pPr marL="0" indent="0">
              <a:lnSpc>
                <a:spcPct val="100000"/>
              </a:lnSpc>
              <a:spcBef>
                <a:spcPts val="0"/>
              </a:spcBef>
              <a:spcAft>
                <a:spcPts val="0"/>
              </a:spcAft>
            </a:pPr>
            <a:r>
              <a:rPr lang="en-AU" sz="900" b="1" dirty="0" smtClean="0">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b="0" dirty="0" smtClean="0">
                <a:latin typeface="Arial" pitchFamily="34" charset="0"/>
                <a:cs typeface="Arial" pitchFamily="34" charset="0"/>
              </a:rPr>
              <a:t>Build a shared understanding of the importance of a strong culture in successful  approaches to teacher performance and development.</a:t>
            </a:r>
          </a:p>
          <a:p>
            <a:pPr>
              <a:lnSpc>
                <a:spcPct val="100000"/>
              </a:lnSpc>
              <a:spcBef>
                <a:spcPts val="0"/>
              </a:spcBef>
              <a:spcAft>
                <a:spcPts val="0"/>
              </a:spcAft>
            </a:pPr>
            <a:endParaRPr lang="en-AU" sz="900" b="1" dirty="0" smtClean="0">
              <a:latin typeface="Arial" pitchFamily="34" charset="0"/>
              <a:cs typeface="Arial" pitchFamily="34" charset="0"/>
            </a:endParaRPr>
          </a:p>
          <a:p>
            <a:r>
              <a:rPr lang="en-AU" sz="900" b="1" dirty="0" smtClean="0">
                <a:latin typeface="Arial" pitchFamily="34" charset="0"/>
                <a:cs typeface="Arial" pitchFamily="34" charset="0"/>
              </a:rPr>
              <a:t>Materials required</a:t>
            </a:r>
            <a:endParaRPr lang="en-AU" sz="900" dirty="0" smtClean="0">
              <a:latin typeface="Arial" pitchFamily="34" charset="0"/>
              <a:cs typeface="Arial" pitchFamily="34" charset="0"/>
            </a:endParaRPr>
          </a:p>
          <a:p>
            <a:pPr marL="171423" indent="-171423">
              <a:buFont typeface="Arial" pitchFamily="34" charset="0"/>
              <a:buChar char="•"/>
            </a:pPr>
            <a:r>
              <a:rPr lang="en-AU" sz="900" dirty="0" smtClean="0">
                <a:latin typeface="Arial" pitchFamily="34" charset="0"/>
                <a:cs typeface="Arial" pitchFamily="34" charset="0"/>
              </a:rPr>
              <a:t>All resources are available at </a:t>
            </a:r>
            <a:r>
              <a:rPr lang="en-AU" sz="900" dirty="0">
                <a:latin typeface="Arial" pitchFamily="34" charset="0"/>
                <a:cs typeface="Arial" pitchFamily="34" charset="0"/>
                <a:hlinkClick r:id="rId3"/>
              </a:rPr>
              <a:t>http://</a:t>
            </a:r>
            <a:r>
              <a:rPr lang="en-AU" sz="900" dirty="0" smtClean="0">
                <a:latin typeface="Arial" pitchFamily="34" charset="0"/>
                <a:cs typeface="Arial" pitchFamily="34" charset="0"/>
                <a:hlinkClick r:id="rId3"/>
              </a:rPr>
              <a:t>www.newsroom.aitsl.edu.au/blog/framework-support-materials</a:t>
            </a:r>
            <a:endParaRPr lang="en-AU" sz="900" dirty="0" smtClean="0">
              <a:latin typeface="Arial" pitchFamily="34" charset="0"/>
              <a:cs typeface="Arial" pitchFamily="34" charset="0"/>
            </a:endParaRPr>
          </a:p>
          <a:p>
            <a:pPr marL="171423" indent="-171423">
              <a:buFont typeface="Arial" pitchFamily="34" charset="0"/>
              <a:buChar char="•"/>
            </a:pPr>
            <a:r>
              <a:rPr lang="en-AU" sz="900" dirty="0" smtClean="0">
                <a:latin typeface="Arial" pitchFamily="34" charset="0"/>
                <a:cs typeface="Arial" pitchFamily="34" charset="0"/>
              </a:rPr>
              <a:t>All participants will require copies of:</a:t>
            </a:r>
          </a:p>
          <a:p>
            <a:pPr marL="628553" lvl="3" indent="-171423">
              <a:buFont typeface="Arial" pitchFamily="34" charset="0"/>
              <a:buChar char="–"/>
            </a:pPr>
            <a:r>
              <a:rPr lang="en-AU" sz="900" i="1" dirty="0" smtClean="0">
                <a:latin typeface="Arial" pitchFamily="34" charset="0"/>
                <a:cs typeface="Arial" pitchFamily="34" charset="0"/>
              </a:rPr>
              <a:t>Australian Teacher Performance and Development Framework </a:t>
            </a:r>
            <a:r>
              <a:rPr lang="en-AU" sz="900" dirty="0" smtClean="0">
                <a:latin typeface="Arial" pitchFamily="34" charset="0"/>
                <a:cs typeface="Arial" pitchFamily="34" charset="0"/>
              </a:rPr>
              <a:t>(the Framework).</a:t>
            </a:r>
          </a:p>
          <a:p>
            <a:pPr marL="171423" indent="-171423">
              <a:buFont typeface="Arial" pitchFamily="34" charset="0"/>
              <a:buChar char="•"/>
            </a:pPr>
            <a:endParaRPr lang="en-AU" sz="900" dirty="0" smtClean="0">
              <a:latin typeface="Arial" pitchFamily="34" charset="0"/>
              <a:cs typeface="Arial" pitchFamily="34" charset="0"/>
            </a:endParaRPr>
          </a:p>
          <a:p>
            <a:pPr marL="171423" indent="-171423">
              <a:buFont typeface="Arial" pitchFamily="34" charset="0"/>
              <a:buChar char="•"/>
            </a:pPr>
            <a:r>
              <a:rPr lang="en-AU" sz="900" dirty="0">
                <a:latin typeface="Arial" pitchFamily="34" charset="0"/>
                <a:cs typeface="Arial" pitchFamily="34" charset="0"/>
              </a:rPr>
              <a:t>The presentation will be enhanced if participants have access to the following additional Framework resources:</a:t>
            </a:r>
          </a:p>
          <a:p>
            <a:pPr marL="628553" lvl="2" indent="-171423">
              <a:buFont typeface="Arial" pitchFamily="34" charset="0"/>
              <a:buChar char="–"/>
            </a:pPr>
            <a:r>
              <a:rPr lang="en-AU" sz="900" dirty="0">
                <a:latin typeface="Arial" pitchFamily="34" charset="0"/>
                <a:cs typeface="Arial" pitchFamily="34" charset="0"/>
              </a:rPr>
              <a:t>The Framework Discussion Wheel – printable desktop stimulus resource </a:t>
            </a:r>
          </a:p>
          <a:p>
            <a:pPr marL="628553" lvl="2" indent="-171423">
              <a:buFont typeface="Arial" pitchFamily="34" charset="0"/>
              <a:buChar char="–"/>
            </a:pPr>
            <a:r>
              <a:rPr lang="en-AU" sz="900" dirty="0">
                <a:latin typeface="Arial" pitchFamily="34" charset="0"/>
                <a:cs typeface="Arial" pitchFamily="34" charset="0"/>
              </a:rPr>
              <a:t>The Framework Activity Cards – stimulus questions to generate discussion</a:t>
            </a:r>
          </a:p>
          <a:p>
            <a:pPr marL="628553" lvl="2" indent="-171423">
              <a:buFont typeface="Arial" pitchFamily="34" charset="0"/>
              <a:buChar char="–"/>
            </a:pPr>
            <a:r>
              <a:rPr lang="en-AU" sz="900" dirty="0">
                <a:latin typeface="Arial" pitchFamily="34" charset="0"/>
                <a:cs typeface="Arial" pitchFamily="34" charset="0"/>
              </a:rPr>
              <a:t>The Framework Fact Sheet – Animation style</a:t>
            </a:r>
          </a:p>
          <a:p>
            <a:pPr marL="628553" lvl="2" indent="-171423">
              <a:buFont typeface="Arial" pitchFamily="34" charset="0"/>
              <a:buChar char="–"/>
            </a:pPr>
            <a:r>
              <a:rPr lang="en-AU" sz="900" dirty="0">
                <a:latin typeface="Arial" pitchFamily="34" charset="0"/>
                <a:cs typeface="Arial" pitchFamily="34" charset="0"/>
              </a:rPr>
              <a:t>The Framework </a:t>
            </a:r>
            <a:r>
              <a:rPr lang="en-AU" sz="900" dirty="0" err="1">
                <a:latin typeface="Arial" pitchFamily="34" charset="0"/>
                <a:cs typeface="Arial" pitchFamily="34" charset="0"/>
              </a:rPr>
              <a:t>Infographic</a:t>
            </a:r>
            <a:r>
              <a:rPr lang="en-AU" sz="900" dirty="0">
                <a:latin typeface="Arial" pitchFamily="34" charset="0"/>
                <a:cs typeface="Arial" pitchFamily="34" charset="0"/>
              </a:rPr>
              <a:t> – Animation style</a:t>
            </a:r>
          </a:p>
          <a:p>
            <a:pPr marL="628553" lvl="2" indent="-171423">
              <a:buFont typeface="Arial" pitchFamily="34" charset="0"/>
              <a:buChar char="–"/>
            </a:pPr>
            <a:r>
              <a:rPr lang="en-AU" sz="900" dirty="0">
                <a:latin typeface="Arial" pitchFamily="34" charset="0"/>
                <a:cs typeface="Arial" pitchFamily="34" charset="0"/>
              </a:rPr>
              <a:t>The Framework Frequently Asked Questions.</a:t>
            </a:r>
          </a:p>
          <a:p>
            <a:pPr marL="628553" lvl="2" indent="-171423"/>
            <a:endParaRPr lang="en-AU" sz="900" dirty="0" smtClean="0">
              <a:latin typeface="Arial" pitchFamily="34" charset="0"/>
              <a:cs typeface="Arial" pitchFamily="34" charset="0"/>
            </a:endParaRPr>
          </a:p>
          <a:p>
            <a:pPr marL="171353" lvl="1" indent="-171423">
              <a:buFont typeface="Arial" pitchFamily="34" charset="0"/>
              <a:buChar char="•"/>
            </a:pPr>
            <a:r>
              <a:rPr lang="en-AU" sz="900" dirty="0" smtClean="0">
                <a:latin typeface="Arial" pitchFamily="34" charset="0"/>
                <a:cs typeface="Arial" pitchFamily="34" charset="0"/>
              </a:rPr>
              <a:t>Companion documents :</a:t>
            </a:r>
          </a:p>
          <a:p>
            <a:pPr marL="628553" lvl="2" indent="-171423">
              <a:buFont typeface="Arial" pitchFamily="34" charset="0"/>
              <a:buChar char="–"/>
            </a:pPr>
            <a:r>
              <a:rPr lang="en-AU" sz="900" i="1" dirty="0" smtClean="0">
                <a:latin typeface="Arial" pitchFamily="34" charset="0"/>
                <a:cs typeface="Arial" pitchFamily="34" charset="0"/>
              </a:rPr>
              <a:t>Australian Professional Standards for Teachers </a:t>
            </a:r>
            <a:r>
              <a:rPr lang="en-AU" sz="900" dirty="0" smtClean="0">
                <a:latin typeface="Arial" pitchFamily="34" charset="0"/>
                <a:cs typeface="Arial" pitchFamily="34" charset="0"/>
              </a:rPr>
              <a:t>(the Standards)</a:t>
            </a:r>
          </a:p>
          <a:p>
            <a:pPr marL="628553" lvl="2" indent="-171423">
              <a:buFont typeface="Arial" pitchFamily="34" charset="0"/>
              <a:buChar char="–"/>
            </a:pPr>
            <a:r>
              <a:rPr lang="en-AU" sz="900" i="1" dirty="0" smtClean="0">
                <a:latin typeface="Arial" pitchFamily="34" charset="0"/>
                <a:cs typeface="Arial" pitchFamily="34" charset="0"/>
              </a:rPr>
              <a:t>Australian Professional Standard for Principals </a:t>
            </a:r>
            <a:r>
              <a:rPr lang="en-AU" sz="900" dirty="0" smtClean="0">
                <a:latin typeface="Arial" pitchFamily="34" charset="0"/>
                <a:cs typeface="Arial" pitchFamily="34" charset="0"/>
              </a:rPr>
              <a:t>(the Standard)</a:t>
            </a:r>
          </a:p>
          <a:p>
            <a:pPr marL="628553" lvl="2" indent="-171423">
              <a:buFont typeface="Arial" pitchFamily="34" charset="0"/>
              <a:buChar char="–"/>
            </a:pPr>
            <a:r>
              <a:rPr lang="en-AU" sz="900" i="1" dirty="0" smtClean="0">
                <a:latin typeface="Arial" pitchFamily="34" charset="0"/>
                <a:cs typeface="Arial" pitchFamily="34" charset="0"/>
              </a:rPr>
              <a:t>Australian Charter for the Professional Learning of Teachers and School Leaders </a:t>
            </a:r>
            <a:r>
              <a:rPr lang="en-AU" sz="900" dirty="0" smtClean="0">
                <a:latin typeface="Arial" pitchFamily="34" charset="0"/>
                <a:cs typeface="Arial" pitchFamily="34" charset="0"/>
              </a:rPr>
              <a:t>(the Charter).</a:t>
            </a: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135895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60850"/>
            <a:ext cx="6789738" cy="5468963"/>
          </a:xfrm>
        </p:spPr>
        <p:txBody>
          <a:bodyPr/>
          <a:lstStyle/>
          <a:p>
            <a:r>
              <a:rPr lang="en-AU" sz="900" b="1" dirty="0">
                <a:latin typeface="Arial" pitchFamily="34" charset="0"/>
                <a:cs typeface="Arial" pitchFamily="34" charset="0"/>
              </a:rPr>
              <a:t>Purpose</a:t>
            </a:r>
          </a:p>
          <a:p>
            <a:pPr marL="171450" indent="-171450">
              <a:spcBef>
                <a:spcPts val="0"/>
              </a:spcBef>
              <a:buFont typeface="Arial" pitchFamily="34" charset="0"/>
              <a:buChar char="•"/>
            </a:pPr>
            <a:r>
              <a:rPr lang="en-AU" sz="900" dirty="0">
                <a:latin typeface="Arial" pitchFamily="34" charset="0"/>
                <a:cs typeface="Arial" pitchFamily="34" charset="0"/>
              </a:rPr>
              <a:t>Have participants understand how the Australian Professional </a:t>
            </a:r>
            <a:r>
              <a:rPr lang="en-AU" sz="900" dirty="0" smtClean="0">
                <a:latin typeface="Arial" pitchFamily="34" charset="0"/>
                <a:cs typeface="Arial" pitchFamily="34" charset="0"/>
              </a:rPr>
              <a:t>Standards </a:t>
            </a:r>
            <a:r>
              <a:rPr lang="en-AU" sz="900" dirty="0">
                <a:latin typeface="Arial" pitchFamily="34" charset="0"/>
                <a:cs typeface="Arial" pitchFamily="34" charset="0"/>
              </a:rPr>
              <a:t>for </a:t>
            </a:r>
            <a:r>
              <a:rPr lang="en-AU" sz="900" dirty="0" smtClean="0">
                <a:latin typeface="Arial" pitchFamily="34" charset="0"/>
                <a:cs typeface="Arial" pitchFamily="34" charset="0"/>
              </a:rPr>
              <a:t>Teachers align </a:t>
            </a:r>
            <a:r>
              <a:rPr lang="en-AU" sz="900" dirty="0">
                <a:latin typeface="Arial" pitchFamily="34" charset="0"/>
                <a:cs typeface="Arial" pitchFamily="34" charset="0"/>
              </a:rPr>
              <a:t>with the </a:t>
            </a:r>
            <a:r>
              <a:rPr lang="en-AU" sz="900" dirty="0" smtClean="0">
                <a:latin typeface="Arial" pitchFamily="34" charset="0"/>
                <a:cs typeface="Arial" pitchFamily="34" charset="0"/>
              </a:rPr>
              <a:t>Framework.</a:t>
            </a:r>
            <a:endParaRPr lang="en-AU" sz="900" dirty="0">
              <a:latin typeface="Arial" pitchFamily="34" charset="0"/>
              <a:cs typeface="Arial" pitchFamily="34" charset="0"/>
            </a:endParaRPr>
          </a:p>
          <a:p>
            <a:endParaRPr lang="en-AU" sz="900" b="1" dirty="0">
              <a:latin typeface="Arial" pitchFamily="34" charset="0"/>
              <a:cs typeface="Arial" pitchFamily="34" charset="0"/>
            </a:endParaRPr>
          </a:p>
          <a:p>
            <a:r>
              <a:rPr lang="en-AU" sz="900" b="1" dirty="0">
                <a:latin typeface="Arial" pitchFamily="34" charset="0"/>
                <a:cs typeface="Arial" pitchFamily="34" charset="0"/>
              </a:rPr>
              <a:t>Key points to </a:t>
            </a:r>
            <a:r>
              <a:rPr lang="en-AU" sz="900" b="1" dirty="0" smtClean="0">
                <a:latin typeface="Arial" pitchFamily="34" charset="0"/>
                <a:cs typeface="Arial" pitchFamily="34" charset="0"/>
              </a:rPr>
              <a:t>share</a:t>
            </a:r>
          </a:p>
          <a:p>
            <a:pPr marL="171423" indent="-171423">
              <a:buFont typeface="Arial" pitchFamily="34" charset="0"/>
              <a:buChar char="•"/>
              <a:defRPr/>
            </a:pPr>
            <a:r>
              <a:rPr lang="en-AU" sz="900" dirty="0" smtClean="0">
                <a:latin typeface="Arial" pitchFamily="34" charset="0"/>
                <a:cs typeface="Arial" pitchFamily="34" charset="0"/>
              </a:rPr>
              <a:t>A performance and development culture requires a clear understanding of effective teaching as outlined in the </a:t>
            </a:r>
            <a:r>
              <a:rPr lang="en-AU" sz="900" i="1" dirty="0" smtClean="0">
                <a:latin typeface="Arial" pitchFamily="34" charset="0"/>
                <a:cs typeface="Arial" pitchFamily="34" charset="0"/>
              </a:rPr>
              <a:t>Australian Professional Standards for Teachers, w</a:t>
            </a:r>
            <a:r>
              <a:rPr lang="en-AU" sz="900" dirty="0" smtClean="0">
                <a:latin typeface="Arial" pitchFamily="34" charset="0"/>
                <a:cs typeface="Arial" pitchFamily="34" charset="0"/>
              </a:rPr>
              <a:t>ith a clear focus on improving teaching as the means of improving student outcomes and requires that teachers know what is expected of the and receive frequent feedback and promote genuine professional conversations.</a:t>
            </a:r>
          </a:p>
          <a:p>
            <a:pPr marL="171423" indent="-171423">
              <a:buFont typeface="Arial" pitchFamily="34" charset="0"/>
              <a:buChar char="•"/>
              <a:defRPr/>
            </a:pPr>
            <a:r>
              <a:rPr lang="en-AU" sz="900" dirty="0" smtClean="0">
                <a:latin typeface="Arial" pitchFamily="34" charset="0"/>
                <a:cs typeface="Arial" pitchFamily="34" charset="0"/>
              </a:rPr>
              <a:t>Aims of the </a:t>
            </a:r>
            <a:r>
              <a:rPr lang="en-AU" sz="900" i="1" dirty="0" smtClean="0">
                <a:latin typeface="Arial" pitchFamily="34" charset="0"/>
                <a:cs typeface="Arial" pitchFamily="34" charset="0"/>
              </a:rPr>
              <a:t>Australian Professional Standards for Teachers </a:t>
            </a:r>
            <a:r>
              <a:rPr lang="en-AU" sz="900" dirty="0" smtClean="0">
                <a:latin typeface="Arial" pitchFamily="34" charset="0"/>
                <a:cs typeface="Arial" pitchFamily="34" charset="0"/>
              </a:rPr>
              <a:t>in use with the Framework:</a:t>
            </a:r>
          </a:p>
          <a:p>
            <a:pPr marL="628623" lvl="1" indent="-171423">
              <a:buFont typeface="Arial" pitchFamily="34" charset="0"/>
              <a:buChar char="−"/>
            </a:pPr>
            <a:r>
              <a:rPr lang="en-AU" sz="900" dirty="0" smtClean="0">
                <a:latin typeface="Arial" pitchFamily="34" charset="0"/>
                <a:cs typeface="Arial" pitchFamily="34" charset="0"/>
              </a:rPr>
              <a:t>Assist in self-reflection and self-assessment</a:t>
            </a:r>
          </a:p>
          <a:p>
            <a:pPr marL="628623" lvl="1" indent="-171423">
              <a:buFont typeface="Arial" pitchFamily="34" charset="0"/>
              <a:buChar char="−"/>
            </a:pPr>
            <a:r>
              <a:rPr lang="en-AU" sz="900" dirty="0" smtClean="0">
                <a:latin typeface="Arial" pitchFamily="34" charset="0"/>
                <a:cs typeface="Arial" pitchFamily="34" charset="0"/>
              </a:rPr>
              <a:t>Inform the development of performance and professional learning goals</a:t>
            </a:r>
          </a:p>
          <a:p>
            <a:pPr marL="628623" lvl="1" indent="-171423">
              <a:buFont typeface="Arial" pitchFamily="34" charset="0"/>
              <a:buChar char="−"/>
            </a:pPr>
            <a:r>
              <a:rPr lang="en-AU" sz="900" dirty="0" smtClean="0">
                <a:latin typeface="Arial" pitchFamily="34" charset="0"/>
                <a:cs typeface="Arial" pitchFamily="34" charset="0"/>
              </a:rPr>
              <a:t>Basis for ongoing informal and formal feedback, including classroom observations</a:t>
            </a:r>
          </a:p>
          <a:p>
            <a:pPr marL="628623" lvl="1" indent="-171423">
              <a:buFont typeface="Arial" pitchFamily="34" charset="0"/>
              <a:buChar char="−"/>
            </a:pPr>
            <a:r>
              <a:rPr lang="en-AU" sz="900" dirty="0" smtClean="0">
                <a:latin typeface="Arial" pitchFamily="34" charset="0"/>
                <a:cs typeface="Arial" pitchFamily="34" charset="0"/>
              </a:rPr>
              <a:t>Provide a framework by which teachers can judge the success of their learning</a:t>
            </a:r>
          </a:p>
          <a:p>
            <a:pPr marL="628623" lvl="1" indent="-171423">
              <a:buFont typeface="Arial" pitchFamily="34" charset="0"/>
              <a:buChar char="−"/>
            </a:pPr>
            <a:r>
              <a:rPr lang="en-AU" sz="900" dirty="0" smtClean="0">
                <a:latin typeface="Arial" pitchFamily="34" charset="0"/>
                <a:cs typeface="Arial" pitchFamily="34" charset="0"/>
              </a:rPr>
              <a:t>Provide a basis for review of and evidence against the achievement of goals.</a:t>
            </a:r>
          </a:p>
          <a:p>
            <a:pPr marL="171423" indent="-171423">
              <a:buFont typeface="Arial" pitchFamily="34" charset="0"/>
              <a:buChar char="•"/>
              <a:defRP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Standards for Teachers </a:t>
            </a:r>
            <a:r>
              <a:rPr lang="en-AU" sz="900" dirty="0" smtClean="0">
                <a:latin typeface="Arial" pitchFamily="34" charset="0"/>
                <a:cs typeface="Arial" pitchFamily="34" charset="0"/>
              </a:rPr>
              <a:t>outlines what teachers should know and be able to do at four career stages and they provide a common language for coming to a shared understanding of what effective teaching looks like in the context of a particular school:</a:t>
            </a:r>
          </a:p>
          <a:p>
            <a:pPr marL="628650" lvl="2" indent="-171450">
              <a:lnSpc>
                <a:spcPct val="100000"/>
              </a:lnSpc>
              <a:spcBef>
                <a:spcPts val="0"/>
              </a:spcBef>
              <a:spcAft>
                <a:spcPts val="0"/>
              </a:spcAft>
              <a:buClrTx/>
              <a:buFont typeface="Arial" pitchFamily="34" charset="0"/>
              <a:buChar char="–"/>
            </a:pPr>
            <a:r>
              <a:rPr lang="en-AU" sz="900" dirty="0" smtClean="0">
                <a:latin typeface="Arial" pitchFamily="34" charset="0"/>
                <a:cs typeface="Arial" pitchFamily="34" charset="0"/>
              </a:rPr>
              <a:t>Four </a:t>
            </a:r>
            <a:r>
              <a:rPr lang="en-AU" sz="900" dirty="0">
                <a:latin typeface="Arial" pitchFamily="34" charset="0"/>
                <a:cs typeface="Arial" pitchFamily="34" charset="0"/>
              </a:rPr>
              <a:t>p</a:t>
            </a:r>
            <a:r>
              <a:rPr lang="en-AU" sz="900" dirty="0" smtClean="0">
                <a:latin typeface="Arial" pitchFamily="34" charset="0"/>
                <a:cs typeface="Arial" pitchFamily="34" charset="0"/>
              </a:rPr>
              <a:t>rofessional </a:t>
            </a:r>
            <a:r>
              <a:rPr lang="en-AU" sz="900" dirty="0">
                <a:latin typeface="Arial" pitchFamily="34" charset="0"/>
                <a:cs typeface="Arial" pitchFamily="34" charset="0"/>
              </a:rPr>
              <a:t>c</a:t>
            </a:r>
            <a:r>
              <a:rPr lang="en-AU" sz="900" dirty="0" smtClean="0">
                <a:latin typeface="Arial" pitchFamily="34" charset="0"/>
                <a:cs typeface="Arial" pitchFamily="34" charset="0"/>
              </a:rPr>
              <a:t>areer stages: </a:t>
            </a:r>
          </a:p>
          <a:p>
            <a:pPr marL="1085850" lvl="3" indent="-171450">
              <a:buFont typeface="Courier New" pitchFamily="49" charset="0"/>
              <a:buChar char="o"/>
            </a:pPr>
            <a:r>
              <a:rPr lang="en-AU" sz="900" dirty="0" smtClean="0">
                <a:latin typeface="Arial" pitchFamily="34" charset="0"/>
                <a:cs typeface="Arial" pitchFamily="34" charset="0"/>
              </a:rPr>
              <a:t>Graduate – Proficient – Highly Accomplished – Lead.</a:t>
            </a:r>
            <a:endParaRPr lang="en-AU" sz="900" dirty="0">
              <a:latin typeface="Arial" pitchFamily="34" charset="0"/>
              <a:cs typeface="Arial" pitchFamily="34" charset="0"/>
            </a:endParaRPr>
          </a:p>
          <a:p>
            <a:pPr marL="628650" lvl="2" indent="-171450">
              <a:buFont typeface="Arial" pitchFamily="34" charset="0"/>
              <a:buChar char="–"/>
              <a:defRPr/>
            </a:pPr>
            <a:r>
              <a:rPr lang="en-AU" sz="900" dirty="0">
                <a:latin typeface="Arial" pitchFamily="34" charset="0"/>
                <a:cs typeface="Arial" pitchFamily="34" charset="0"/>
              </a:rPr>
              <a:t>Three </a:t>
            </a:r>
            <a:r>
              <a:rPr lang="en-AU" sz="900" dirty="0" smtClean="0">
                <a:latin typeface="Arial" pitchFamily="34" charset="0"/>
                <a:cs typeface="Arial" pitchFamily="34" charset="0"/>
              </a:rPr>
              <a:t>domains</a:t>
            </a:r>
            <a:r>
              <a:rPr lang="en-AU" sz="900" dirty="0">
                <a:latin typeface="Arial" pitchFamily="34" charset="0"/>
                <a:cs typeface="Arial" pitchFamily="34" charset="0"/>
              </a:rPr>
              <a:t>: </a:t>
            </a:r>
            <a:endParaRPr lang="en-AU" sz="900" dirty="0" smtClean="0">
              <a:latin typeface="Arial" pitchFamily="34" charset="0"/>
              <a:cs typeface="Arial" pitchFamily="34" charset="0"/>
            </a:endParaRPr>
          </a:p>
          <a:p>
            <a:pPr marL="1085850" lvl="3" indent="-171450">
              <a:buFont typeface="Courier New" pitchFamily="49" charset="0"/>
              <a:buChar char="o"/>
              <a:defRPr/>
            </a:pPr>
            <a:r>
              <a:rPr lang="en-AU" sz="900" dirty="0" smtClean="0">
                <a:latin typeface="Arial" pitchFamily="34" charset="0"/>
                <a:cs typeface="Arial" pitchFamily="34" charset="0"/>
              </a:rPr>
              <a:t>Professional Knowledge</a:t>
            </a:r>
          </a:p>
          <a:p>
            <a:pPr marL="1085850" lvl="3" indent="-171450">
              <a:buFont typeface="Courier New" pitchFamily="49" charset="0"/>
              <a:buChar char="o"/>
              <a:defRPr/>
            </a:pPr>
            <a:r>
              <a:rPr lang="en-AU" sz="900" dirty="0" smtClean="0">
                <a:latin typeface="Arial" pitchFamily="34" charset="0"/>
                <a:cs typeface="Arial" pitchFamily="34" charset="0"/>
              </a:rPr>
              <a:t>Professional Practice</a:t>
            </a:r>
          </a:p>
          <a:p>
            <a:pPr marL="1085850" lvl="3" indent="-171450">
              <a:buFont typeface="Courier New" pitchFamily="49" charset="0"/>
              <a:buChar char="o"/>
              <a:defRPr/>
            </a:pPr>
            <a:r>
              <a:rPr lang="en-AU" sz="900" dirty="0" smtClean="0">
                <a:latin typeface="Arial" pitchFamily="34" charset="0"/>
                <a:cs typeface="Arial" pitchFamily="34" charset="0"/>
              </a:rPr>
              <a:t>Professional Engagement.</a:t>
            </a:r>
            <a:endParaRPr lang="en-AU" sz="900" dirty="0">
              <a:latin typeface="Arial" pitchFamily="34" charset="0"/>
              <a:cs typeface="Arial" pitchFamily="34" charset="0"/>
            </a:endParaRPr>
          </a:p>
          <a:p>
            <a:pPr marL="628650" lvl="2" indent="-171450">
              <a:buFont typeface="Arial" pitchFamily="34" charset="0"/>
              <a:buChar char="–"/>
              <a:defRPr/>
            </a:pPr>
            <a:r>
              <a:rPr lang="en-AU" sz="900" dirty="0">
                <a:latin typeface="Arial" pitchFamily="34" charset="0"/>
                <a:cs typeface="Arial" pitchFamily="34" charset="0"/>
              </a:rPr>
              <a:t>The </a:t>
            </a:r>
            <a:r>
              <a:rPr lang="en-AU" sz="900" dirty="0" smtClean="0">
                <a:latin typeface="Arial" pitchFamily="34" charset="0"/>
                <a:cs typeface="Arial" pitchFamily="34" charset="0"/>
              </a:rPr>
              <a:t>seven </a:t>
            </a:r>
            <a:r>
              <a:rPr lang="en-AU" sz="900" dirty="0">
                <a:latin typeface="Arial" pitchFamily="34" charset="0"/>
                <a:cs typeface="Arial" pitchFamily="34" charset="0"/>
              </a:rPr>
              <a:t>Standards for </a:t>
            </a:r>
            <a:r>
              <a:rPr lang="en-AU" sz="900" dirty="0" smtClean="0">
                <a:latin typeface="Arial" pitchFamily="34" charset="0"/>
                <a:cs typeface="Arial" pitchFamily="34" charset="0"/>
              </a:rPr>
              <a:t>teachers</a:t>
            </a:r>
            <a:r>
              <a:rPr lang="en-AU" sz="900" dirty="0">
                <a:latin typeface="Arial" pitchFamily="34" charset="0"/>
                <a:cs typeface="Arial" pitchFamily="34" charset="0"/>
              </a:rPr>
              <a:t>:</a:t>
            </a:r>
            <a:endParaRPr lang="en-AU" sz="900" b="1"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Know students and how they </a:t>
            </a:r>
            <a:r>
              <a:rPr lang="en-AU" sz="900" dirty="0" smtClean="0">
                <a:latin typeface="Arial" pitchFamily="34" charset="0"/>
                <a:cs typeface="Arial" pitchFamily="34" charset="0"/>
              </a:rPr>
              <a:t>learn</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Know the content and how to </a:t>
            </a:r>
            <a:r>
              <a:rPr lang="en-AU" sz="900" dirty="0" smtClean="0">
                <a:latin typeface="Arial" pitchFamily="34" charset="0"/>
                <a:cs typeface="Arial" pitchFamily="34" charset="0"/>
              </a:rPr>
              <a:t>teach</a:t>
            </a:r>
            <a:r>
              <a:rPr lang="en-AU" sz="900" baseline="0" dirty="0" smtClean="0">
                <a:latin typeface="Arial" pitchFamily="34" charset="0"/>
                <a:cs typeface="Arial" pitchFamily="34" charset="0"/>
              </a:rPr>
              <a:t> </a:t>
            </a:r>
            <a:r>
              <a:rPr lang="en-AU" sz="900" dirty="0" smtClean="0">
                <a:latin typeface="Arial" pitchFamily="34" charset="0"/>
                <a:cs typeface="Arial" pitchFamily="34" charset="0"/>
              </a:rPr>
              <a:t>it</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Plan for and implement effective teaching and </a:t>
            </a:r>
            <a:r>
              <a:rPr lang="en-AU" sz="900" dirty="0" smtClean="0">
                <a:latin typeface="Arial" pitchFamily="34" charset="0"/>
                <a:cs typeface="Arial" pitchFamily="34" charset="0"/>
              </a:rPr>
              <a:t>learning</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Create and maintain supportive and safe learning </a:t>
            </a:r>
            <a:r>
              <a:rPr lang="en-AU" sz="900" dirty="0" smtClean="0">
                <a:latin typeface="Arial" pitchFamily="34" charset="0"/>
                <a:cs typeface="Arial" pitchFamily="34" charset="0"/>
              </a:rPr>
              <a:t>environments</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Assess, provide feedback and report on student </a:t>
            </a:r>
            <a:r>
              <a:rPr lang="en-AU" sz="900" dirty="0" smtClean="0">
                <a:latin typeface="Arial" pitchFamily="34" charset="0"/>
                <a:cs typeface="Arial" pitchFamily="34" charset="0"/>
              </a:rPr>
              <a:t>learning</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Engage in professional </a:t>
            </a:r>
            <a:r>
              <a:rPr lang="en-AU" sz="900" dirty="0" smtClean="0">
                <a:latin typeface="Arial" pitchFamily="34" charset="0"/>
                <a:cs typeface="Arial" pitchFamily="34" charset="0"/>
              </a:rPr>
              <a:t>learning</a:t>
            </a: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r>
              <a:rPr lang="en-AU" sz="900" dirty="0">
                <a:latin typeface="Arial" pitchFamily="34" charset="0"/>
                <a:cs typeface="Arial" pitchFamily="34" charset="0"/>
              </a:rPr>
              <a:t>Engage professionally with colleagues, parents/carers and the </a:t>
            </a:r>
            <a:r>
              <a:rPr lang="en-AU" sz="900" dirty="0" smtClean="0">
                <a:latin typeface="Arial" pitchFamily="34" charset="0"/>
                <a:cs typeface="Arial" pitchFamily="34" charset="0"/>
              </a:rPr>
              <a:t>community.</a:t>
            </a:r>
          </a:p>
          <a:p>
            <a:endParaRPr lang="en-AU" sz="900" b="1" dirty="0" smtClean="0">
              <a:latin typeface="Arial" pitchFamily="34" charset="0"/>
              <a:cs typeface="Arial" pitchFamily="34" charset="0"/>
            </a:endParaRPr>
          </a:p>
          <a:p>
            <a:r>
              <a:rPr lang="en-AU" sz="900" b="1" dirty="0" smtClean="0">
                <a:latin typeface="Arial" pitchFamily="34" charset="0"/>
                <a:cs typeface="Arial" pitchFamily="34" charset="0"/>
              </a:rPr>
              <a:t>Australian </a:t>
            </a:r>
            <a:r>
              <a:rPr lang="en-AU" sz="900" b="1" dirty="0">
                <a:latin typeface="Arial" pitchFamily="34" charset="0"/>
                <a:cs typeface="Arial" pitchFamily="34" charset="0"/>
              </a:rPr>
              <a:t>Professional Standards for Teachers </a:t>
            </a:r>
          </a:p>
          <a:p>
            <a:pPr marL="171450" indent="-171450">
              <a:buFont typeface="Arial" pitchFamily="34" charset="0"/>
              <a:buChar char="•"/>
            </a:pPr>
            <a:r>
              <a:rPr lang="en-AU" sz="900" dirty="0">
                <a:latin typeface="Arial" pitchFamily="34" charset="0"/>
                <a:cs typeface="Arial" pitchFamily="34" charset="0"/>
              </a:rPr>
              <a:t>AITSL consulted broadly in the development/finalisation of the </a:t>
            </a:r>
            <a:r>
              <a:rPr lang="en-AU" sz="900" dirty="0" smtClean="0">
                <a:latin typeface="Arial" pitchFamily="34" charset="0"/>
                <a:cs typeface="Arial" pitchFamily="34" charset="0"/>
              </a:rPr>
              <a:t>Standards.</a:t>
            </a:r>
            <a:endParaRPr lang="en-AU" sz="900" dirty="0">
              <a:latin typeface="Arial" pitchFamily="34" charset="0"/>
              <a:cs typeface="Arial" pitchFamily="34" charset="0"/>
            </a:endParaRPr>
          </a:p>
          <a:p>
            <a:pPr marL="171450" lvl="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Endorsed by MCEECDYA in December </a:t>
            </a:r>
            <a:r>
              <a:rPr lang="en-AU" sz="900" dirty="0" smtClean="0">
                <a:latin typeface="Arial" pitchFamily="34" charset="0"/>
                <a:cs typeface="Arial" pitchFamily="34" charset="0"/>
              </a:rPr>
              <a:t>2010.</a:t>
            </a:r>
            <a:endParaRPr lang="en-AU" sz="900" dirty="0">
              <a:latin typeface="Arial" pitchFamily="34" charset="0"/>
              <a:cs typeface="Arial" pitchFamily="34" charset="0"/>
            </a:endParaRPr>
          </a:p>
          <a:p>
            <a:pPr marL="171450" lvl="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Launched by </a:t>
            </a:r>
            <a:r>
              <a:rPr lang="en-AU" sz="900" dirty="0" smtClean="0">
                <a:latin typeface="Arial" pitchFamily="34" charset="0"/>
                <a:cs typeface="Arial" pitchFamily="34" charset="0"/>
              </a:rPr>
              <a:t>Ministers in </a:t>
            </a:r>
            <a:r>
              <a:rPr lang="en-AU" sz="900" dirty="0">
                <a:latin typeface="Arial" pitchFamily="34" charset="0"/>
                <a:cs typeface="Arial" pitchFamily="34" charset="0"/>
              </a:rPr>
              <a:t>February </a:t>
            </a:r>
            <a:r>
              <a:rPr lang="en-AU" sz="900" dirty="0" smtClean="0">
                <a:latin typeface="Arial" pitchFamily="34" charset="0"/>
                <a:cs typeface="Arial" pitchFamily="34" charset="0"/>
              </a:rPr>
              <a:t>2011.</a:t>
            </a:r>
            <a:endParaRPr lang="en-AU" sz="900" dirty="0">
              <a:latin typeface="Arial" pitchFamily="34" charset="0"/>
              <a:cs typeface="Arial" pitchFamily="34" charset="0"/>
            </a:endParaRPr>
          </a:p>
          <a:p>
            <a:endParaRPr lang="en-AU" sz="900" dirty="0">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Standards for Teachers.</a:t>
            </a:r>
            <a:endParaRPr lang="en-AU" sz="900" dirty="0" smtClean="0">
              <a:latin typeface="Arial" pitchFamily="34" charset="0"/>
              <a:cs typeface="Arial" pitchFamily="34" charset="0"/>
            </a:endParaRPr>
          </a:p>
          <a:p>
            <a:pPr marL="171450" indent="-171450">
              <a:lnSpc>
                <a:spcPct val="100000"/>
              </a:lnSpc>
              <a:spcBef>
                <a:spcPts val="0"/>
              </a:spcBef>
              <a:spcAft>
                <a:spcPts val="0"/>
              </a:spcAft>
            </a:pPr>
            <a:endParaRPr lang="en-AU" sz="900" dirty="0">
              <a:latin typeface="Arial" pitchFamily="34" charset="0"/>
              <a:cs typeface="Arial" pitchFamily="34" charset="0"/>
            </a:endParaRPr>
          </a:p>
          <a:p>
            <a:pPr marL="1143000" lvl="4" indent="-228600">
              <a:lnSpc>
                <a:spcPct val="100000"/>
              </a:lnSpc>
              <a:spcBef>
                <a:spcPts val="0"/>
              </a:spcBef>
              <a:spcAft>
                <a:spcPts val="0"/>
              </a:spcAft>
              <a:buFont typeface="+mj-lt"/>
              <a:buAutoNum type="arabicPeriod"/>
            </a:pPr>
            <a:endParaRPr lang="en-AU" sz="900" dirty="0">
              <a:latin typeface="Arial" pitchFamily="34" charset="0"/>
              <a:cs typeface="Arial" pitchFamily="34" charset="0"/>
            </a:endParaRP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419337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16661"/>
            <a:ext cx="6789738" cy="4468416"/>
          </a:xfrm>
        </p:spPr>
        <p:txBody>
          <a:bodyPr/>
          <a:lstStyle/>
          <a:p>
            <a:pPr marL="0" indent="0">
              <a:lnSpc>
                <a:spcPct val="100000"/>
              </a:lnSpc>
              <a:spcBef>
                <a:spcPts val="0"/>
              </a:spcBef>
              <a:spcAft>
                <a:spcPts val="0"/>
              </a:spcAft>
            </a:pPr>
            <a:r>
              <a:rPr lang="en-AU" sz="900" b="1" baseline="0" dirty="0" smtClean="0">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aseline="0" dirty="0" smtClean="0">
                <a:solidFill>
                  <a:schemeClr val="tx1"/>
                </a:solidFill>
                <a:latin typeface="Arial" pitchFamily="34" charset="0"/>
                <a:cs typeface="Arial" pitchFamily="34" charset="0"/>
              </a:rPr>
              <a:t>This animation</a:t>
            </a:r>
            <a:r>
              <a:rPr lang="en-AU" sz="900" dirty="0" smtClean="0">
                <a:solidFill>
                  <a:schemeClr val="tx1"/>
                </a:solidFill>
                <a:latin typeface="Arial" pitchFamily="34" charset="0"/>
                <a:cs typeface="Arial" pitchFamily="34" charset="0"/>
              </a:rPr>
              <a:t> </a:t>
            </a:r>
            <a:r>
              <a:rPr lang="en-AU" sz="900" baseline="0" dirty="0" smtClean="0">
                <a:solidFill>
                  <a:schemeClr val="tx1"/>
                </a:solidFill>
                <a:latin typeface="Arial" pitchFamily="34" charset="0"/>
                <a:cs typeface="Arial" pitchFamily="34" charset="0"/>
              </a:rPr>
              <a:t>is intended to provide a</a:t>
            </a:r>
            <a:r>
              <a:rPr lang="en-AU" sz="900" dirty="0" smtClean="0">
                <a:solidFill>
                  <a:schemeClr val="tx1"/>
                </a:solidFill>
                <a:latin typeface="Arial" pitchFamily="34" charset="0"/>
                <a:cs typeface="Arial" pitchFamily="34" charset="0"/>
              </a:rPr>
              <a:t> visual exploration of the Standards and </a:t>
            </a:r>
            <a:r>
              <a:rPr lang="en-AU" sz="900" baseline="0" dirty="0" smtClean="0">
                <a:solidFill>
                  <a:schemeClr val="tx1"/>
                </a:solidFill>
                <a:latin typeface="Arial" pitchFamily="34" charset="0"/>
                <a:cs typeface="Arial" pitchFamily="34" charset="0"/>
              </a:rPr>
              <a:t>assist participants in</a:t>
            </a:r>
            <a:r>
              <a:rPr lang="en-AU" sz="900" dirty="0" smtClean="0">
                <a:solidFill>
                  <a:schemeClr val="tx1"/>
                </a:solidFill>
                <a:latin typeface="Arial" pitchFamily="34" charset="0"/>
                <a:cs typeface="Arial" pitchFamily="34" charset="0"/>
              </a:rPr>
              <a:t> </a:t>
            </a:r>
            <a:r>
              <a:rPr lang="en-AU" sz="900" baseline="0" dirty="0" smtClean="0">
                <a:solidFill>
                  <a:schemeClr val="tx1"/>
                </a:solidFill>
                <a:latin typeface="Arial" pitchFamily="34" charset="0"/>
                <a:cs typeface="Arial" pitchFamily="34" charset="0"/>
              </a:rPr>
              <a:t>responding to the reflective activity that follows.</a:t>
            </a:r>
          </a:p>
        </p:txBody>
      </p:sp>
      <p:sp>
        <p:nvSpPr>
          <p:cNvPr id="4" name="Slide Number Placeholder 3"/>
          <p:cNvSpPr>
            <a:spLocks noGrp="1"/>
          </p:cNvSpPr>
          <p:nvPr>
            <p:ph type="sldNum" sz="quarter" idx="10"/>
          </p:nvPr>
        </p:nvSpPr>
        <p:spPr/>
        <p:txBody>
          <a:bodyPr/>
          <a:lstStyle/>
          <a:p>
            <a:fld id="{5303A82D-0FFE-42EE-97A1-658F6D99F71F}" type="slidenum">
              <a:rPr lang="en-AU" smtClean="0"/>
              <a:pPr/>
              <a:t>11</a:t>
            </a:fld>
            <a:endParaRPr lang="en-AU"/>
          </a:p>
        </p:txBody>
      </p:sp>
    </p:spTree>
    <p:extLst>
      <p:ext uri="{BB962C8B-B14F-4D97-AF65-F5344CB8AC3E}">
        <p14:creationId xmlns:p14="http://schemas.microsoft.com/office/powerpoint/2010/main" val="370796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normAutofit/>
          </a:bodyPr>
          <a:lstStyle/>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kern="1200" baseline="0" dirty="0" smtClean="0">
                <a:solidFill>
                  <a:schemeClr val="tx1"/>
                </a:solidFill>
                <a:latin typeface="Arial" pitchFamily="34" charset="0"/>
                <a:cs typeface="Arial" pitchFamily="34" charset="0"/>
              </a:rPr>
              <a:t>To articulate what effective teaching looks like</a:t>
            </a:r>
            <a:r>
              <a:rPr lang="en-AU" sz="900" b="0" i="0" kern="1200" baseline="0" dirty="0" smtClean="0">
                <a:solidFill>
                  <a:schemeClr val="tx1"/>
                </a:solidFill>
                <a:latin typeface="Arial" pitchFamily="34" charset="0"/>
                <a:cs typeface="Arial" pitchFamily="34" charset="0"/>
              </a:rPr>
              <a:t> and how the </a:t>
            </a:r>
            <a:r>
              <a:rPr lang="en-AU" sz="900" b="0" i="1" kern="1200" baseline="0" dirty="0" smtClean="0">
                <a:solidFill>
                  <a:schemeClr val="tx1"/>
                </a:solidFill>
                <a:latin typeface="Arial" pitchFamily="34" charset="0"/>
                <a:cs typeface="Arial" pitchFamily="34" charset="0"/>
              </a:rPr>
              <a:t>Australian Professional Standards for Teachers </a:t>
            </a:r>
            <a:r>
              <a:rPr lang="en-AU" sz="900" b="0" i="0" kern="1200" baseline="0" dirty="0" smtClean="0">
                <a:solidFill>
                  <a:schemeClr val="tx1"/>
                </a:solidFill>
                <a:latin typeface="Arial" pitchFamily="34" charset="0"/>
                <a:cs typeface="Arial" pitchFamily="34" charset="0"/>
              </a:rPr>
              <a:t>assist in defining this.</a:t>
            </a:r>
            <a:endParaRPr lang="en-AU" sz="900" b="0" i="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Key points to share</a:t>
            </a:r>
          </a:p>
          <a:p>
            <a:pPr marL="171450" indent="-171450">
              <a:buFont typeface="Arial" pitchFamily="34" charset="0"/>
              <a:buChar cha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Standards for Teachers </a:t>
            </a:r>
            <a:r>
              <a:rPr lang="en-AU" sz="900" dirty="0" smtClean="0">
                <a:latin typeface="Arial" pitchFamily="34" charset="0"/>
                <a:cs typeface="Arial" pitchFamily="34" charset="0"/>
              </a:rPr>
              <a:t>outlines what teachers should know and be able to do at four career stages and they provide a common language for coming to a shared understanding of what effective teaching looks like in the context of a particular school.</a:t>
            </a: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Participants will gain a greater understanding of </a:t>
            </a:r>
            <a:r>
              <a:rPr lang="en-AU" sz="900" b="0" i="0" kern="1200" baseline="0" dirty="0" smtClean="0">
                <a:solidFill>
                  <a:schemeClr val="tx1"/>
                </a:solidFill>
                <a:latin typeface="Arial" pitchFamily="34" charset="0"/>
                <a:cs typeface="Arial" pitchFamily="34" charset="0"/>
              </a:rPr>
              <a:t>what effective teaching looks like</a:t>
            </a:r>
            <a:r>
              <a:rPr lang="en-AU" sz="900" b="0" i="0" kern="1200" dirty="0" smtClean="0">
                <a:solidFill>
                  <a:schemeClr val="tx1"/>
                </a:solidFill>
                <a:latin typeface="Arial" pitchFamily="34" charset="0"/>
                <a:cs typeface="Arial" pitchFamily="34" charset="0"/>
              </a:rPr>
              <a:t> and be able to articulate what it looks like in their school.</a:t>
            </a:r>
            <a:endParaRPr lang="en-AU" sz="900" b="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15 minutes.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Activity</a:t>
            </a:r>
            <a:r>
              <a:rPr lang="en-AU" sz="900" b="0" dirty="0" smtClean="0">
                <a:solidFill>
                  <a:schemeClr val="tx1"/>
                </a:solidFill>
                <a:latin typeface="Arial" pitchFamily="34" charset="0"/>
                <a:cs typeface="Arial" pitchFamily="34" charset="0"/>
              </a:rPr>
              <a:t> – </a:t>
            </a:r>
            <a:r>
              <a:rPr lang="en-AU" sz="900" b="0" baseline="0" dirty="0" smtClean="0">
                <a:solidFill>
                  <a:schemeClr val="tx1"/>
                </a:solidFill>
                <a:latin typeface="Arial" pitchFamily="34" charset="0"/>
                <a:cs typeface="Arial" pitchFamily="34" charset="0"/>
              </a:rPr>
              <a:t>What is effective teaching? </a:t>
            </a:r>
          </a:p>
          <a:p>
            <a:pPr marL="171450" indent="-171450">
              <a:lnSpc>
                <a:spcPct val="100000"/>
              </a:lnSpc>
              <a:spcBef>
                <a:spcPts val="0"/>
              </a:spcBef>
              <a:spcAft>
                <a:spcPts val="0"/>
              </a:spcAft>
            </a:pPr>
            <a:r>
              <a:rPr lang="en-AU" sz="900" dirty="0" smtClean="0">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a:t>
            </a:r>
            <a:r>
              <a:rPr lang="en-AU" sz="900" dirty="0" smtClean="0">
                <a:latin typeface="Arial" pitchFamily="34" charset="0"/>
                <a:cs typeface="Arial" pitchFamily="34" charset="0"/>
              </a:rPr>
              <a:t>T</a:t>
            </a:r>
            <a:r>
              <a:rPr lang="en-AU" sz="900" b="0" baseline="0" dirty="0" smtClean="0">
                <a:solidFill>
                  <a:schemeClr val="tx1"/>
                </a:solidFill>
                <a:latin typeface="Arial" pitchFamily="34" charset="0"/>
                <a:cs typeface="Arial" pitchFamily="34" charset="0"/>
              </a:rPr>
              <a:t>he best size is A3 to allow the facilitator to collate and display ideas from the groups).</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Standards for Teachers.</a:t>
            </a:r>
            <a:endParaRPr lang="en-AU" sz="900" b="0" baseline="0" dirty="0" smtClean="0">
              <a:solidFill>
                <a:schemeClr val="tx1"/>
              </a:solidFill>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Instructions</a:t>
            </a:r>
            <a:endParaRPr lang="en-AU" sz="900" b="1"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Think, Group, </a:t>
            </a:r>
            <a:r>
              <a:rPr lang="en-AU" sz="900" dirty="0" smtClean="0">
                <a:latin typeface="Arial" pitchFamily="34" charset="0"/>
                <a:cs typeface="Arial" pitchFamily="34" charset="0"/>
              </a:rPr>
              <a:t>Share.</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Work in groups.</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With the Standards and your own school context and priorities in mind discuss the three questions below and record your responses on the worksheet provided.</a:t>
            </a: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Discuss the three questions and record your responses on the worksheet provided</a:t>
            </a:r>
            <a:r>
              <a:rPr lang="en-AU" sz="900" dirty="0" smtClean="0">
                <a:latin typeface="Arial" pitchFamily="34" charset="0"/>
                <a:cs typeface="Arial" pitchFamily="34" charset="0"/>
              </a:rPr>
              <a:t>.</a:t>
            </a:r>
          </a:p>
          <a:p>
            <a:pPr marL="171450" indent="-171450">
              <a:buFont typeface="Arial" pitchFamily="34" charset="0"/>
              <a:buChar char="•"/>
            </a:pPr>
            <a:r>
              <a:rPr lang="en-AU" sz="900" dirty="0" smtClean="0">
                <a:latin typeface="Arial" pitchFamily="34" charset="0"/>
                <a:cs typeface="Arial" pitchFamily="34" charset="0"/>
              </a:rPr>
              <a:t>After 10 minutes, each group to report back with 3 key points to the whole workshop.</a:t>
            </a:r>
          </a:p>
          <a:p>
            <a:pPr marL="171450" indent="-17145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76874"/>
            <a:ext cx="6789738" cy="5040560"/>
          </a:xfrm>
        </p:spPr>
        <p:txBody>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Arial" pitchFamily="34" charset="0"/>
                <a:cs typeface="Arial" pitchFamily="34" charset="0"/>
              </a:rPr>
              <a:t>To</a:t>
            </a:r>
            <a:r>
              <a:rPr lang="en-AU" sz="900" b="0" baseline="0" dirty="0" smtClean="0">
                <a:solidFill>
                  <a:schemeClr val="tx1"/>
                </a:solidFill>
                <a:latin typeface="Arial" pitchFamily="34" charset="0"/>
                <a:cs typeface="Arial" pitchFamily="34" charset="0"/>
              </a:rPr>
              <a:t> focus on the role of leadership in creating an effective teacher performance and development culture in schools.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indent="-171450">
              <a:buFont typeface="Arial" pitchFamily="34" charset="0"/>
              <a:buChar char="•"/>
            </a:pPr>
            <a:r>
              <a:rPr lang="en-AU" sz="900" b="1" dirty="0">
                <a:latin typeface="Arial" pitchFamily="34" charset="0"/>
                <a:cs typeface="Arial" pitchFamily="34" charset="0"/>
              </a:rPr>
              <a:t>Leadership - </a:t>
            </a:r>
            <a:r>
              <a:rPr lang="en-AU" sz="900" dirty="0">
                <a:latin typeface="Arial" pitchFamily="34" charset="0"/>
                <a:cs typeface="Arial" pitchFamily="34" charset="0"/>
              </a:rPr>
              <a:t>research is clear not only on the importance of school leadership in improving school performance, but also on the critical role of leaders in creating a culture of performance and development. The </a:t>
            </a:r>
            <a:r>
              <a:rPr lang="en-AU" sz="900" i="1" dirty="0" smtClean="0">
                <a:latin typeface="Arial" pitchFamily="34" charset="0"/>
                <a:cs typeface="Arial" pitchFamily="34" charset="0"/>
              </a:rPr>
              <a:t>Australian Professional </a:t>
            </a:r>
            <a:r>
              <a:rPr lang="en-AU" sz="900" i="1" dirty="0">
                <a:latin typeface="Arial" pitchFamily="34" charset="0"/>
                <a:cs typeface="Arial" pitchFamily="34" charset="0"/>
              </a:rPr>
              <a:t>Standard for Principals </a:t>
            </a:r>
            <a:r>
              <a:rPr lang="en-AU" sz="900" dirty="0">
                <a:latin typeface="Arial" pitchFamily="34" charset="0"/>
                <a:cs typeface="Arial" pitchFamily="34" charset="0"/>
              </a:rPr>
              <a:t>makes clear the role of the principal in leading teaching and learning, developing him or herself and others, and leading improvement in a school. All these elements are central to a performance and development culture. </a:t>
            </a:r>
            <a:endParaRPr lang="en-AU" sz="900" dirty="0" smtClean="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While </a:t>
            </a:r>
            <a:r>
              <a:rPr lang="en-AU" sz="900" dirty="0">
                <a:latin typeface="Arial" pitchFamily="34" charset="0"/>
                <a:cs typeface="Arial" pitchFamily="34" charset="0"/>
              </a:rPr>
              <a:t>it is acknowledged that principals have a central role, a performance and development culture cannot be driven by one person alone. Leadership must come from all levels, from those with and without formal leadership positions. </a:t>
            </a:r>
            <a:endParaRPr lang="en-AU" sz="900" dirty="0" smtClean="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A </a:t>
            </a:r>
            <a:r>
              <a:rPr lang="en-AU" sz="900" dirty="0">
                <a:latin typeface="Arial" pitchFamily="34" charset="0"/>
                <a:cs typeface="Arial" pitchFamily="34" charset="0"/>
              </a:rPr>
              <a:t>truly effective approach is characterised by a shared commitment to improvement and an acceptance that teachers have a powerful role to play in each others’ development, as well as their own.</a:t>
            </a:r>
          </a:p>
          <a:p>
            <a:pPr marL="171450" indent="-171450">
              <a:lnSpc>
                <a:spcPct val="100000"/>
              </a:lnSpc>
              <a:spcBef>
                <a:spcPts val="0"/>
              </a:spcBef>
              <a:spcAft>
                <a:spcPts val="0"/>
              </a:spcAft>
              <a:buFont typeface="Arial" pitchFamily="34" charset="0"/>
              <a:buChar char="•"/>
            </a:pPr>
            <a:r>
              <a:rPr lang="en-AU" sz="900" baseline="0" dirty="0" smtClean="0">
                <a:solidFill>
                  <a:schemeClr val="tx1"/>
                </a:solidFill>
                <a:latin typeface="Arial" pitchFamily="34" charset="0"/>
                <a:cs typeface="Arial" pitchFamily="34" charset="0"/>
              </a:rPr>
              <a:t>Emphasis is on the lead learner role of the Principal and wide spread use of distributed leadership.</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Within the Framework, opportunities for shared leadership exist through the roles of delegate,</a:t>
            </a:r>
            <a:r>
              <a:rPr lang="en-AU" sz="900" b="0" dirty="0" smtClean="0">
                <a:solidFill>
                  <a:schemeClr val="tx1"/>
                </a:solidFill>
                <a:latin typeface="Arial" pitchFamily="34" charset="0"/>
                <a:cs typeface="Arial" pitchFamily="34" charset="0"/>
              </a:rPr>
              <a:t> peer observation and feedback, </a:t>
            </a:r>
            <a:r>
              <a:rPr lang="en-AU" sz="900" b="0" baseline="0" dirty="0" smtClean="0">
                <a:solidFill>
                  <a:schemeClr val="tx1"/>
                </a:solidFill>
                <a:latin typeface="Arial" pitchFamily="34" charset="0"/>
                <a:cs typeface="Arial" pitchFamily="34" charset="0"/>
              </a:rPr>
              <a:t>mentoring</a:t>
            </a:r>
            <a:r>
              <a:rPr lang="en-AU" sz="900" b="0" dirty="0" smtClean="0">
                <a:solidFill>
                  <a:schemeClr val="tx1"/>
                </a:solidFill>
                <a:latin typeface="Arial" pitchFamily="34" charset="0"/>
                <a:cs typeface="Arial" pitchFamily="34" charset="0"/>
              </a:rPr>
              <a:t> and co</a:t>
            </a:r>
            <a:r>
              <a:rPr lang="en-AU" sz="900" b="0" baseline="0" dirty="0" smtClean="0">
                <a:solidFill>
                  <a:schemeClr val="tx1"/>
                </a:solidFill>
                <a:latin typeface="Arial" pitchFamily="34" charset="0"/>
                <a:cs typeface="Arial" pitchFamily="34" charset="0"/>
              </a:rPr>
              <a:t>aching.</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Principals and other school leaders are entitled to support to implement performance and development in </a:t>
            </a:r>
            <a:r>
              <a:rPr lang="en-AU" sz="900" baseline="0" dirty="0" smtClean="0">
                <a:solidFill>
                  <a:schemeClr val="tx1"/>
                </a:solidFill>
                <a:latin typeface="Arial" pitchFamily="34" charset="0"/>
                <a:cs typeface="Arial" pitchFamily="34" charset="0"/>
              </a:rPr>
              <a:t>their schools.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kern="1200" baseline="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900" b="1" dirty="0" smtClean="0">
                <a:latin typeface="Arial" pitchFamily="34" charset="0"/>
                <a:cs typeface="Arial" pitchFamily="34" charset="0"/>
              </a:rPr>
              <a:t>R</a:t>
            </a:r>
            <a:r>
              <a:rPr lang="en-AU" sz="900" b="1" kern="1200" baseline="0" dirty="0" smtClean="0">
                <a:solidFill>
                  <a:schemeClr val="tx1"/>
                </a:solidFill>
                <a:latin typeface="Arial" pitchFamily="34" charset="0"/>
                <a:cs typeface="Arial" pitchFamily="34" charset="0"/>
              </a:rPr>
              <a:t>esearch</a:t>
            </a:r>
            <a:endParaRPr lang="en-AU" sz="900" kern="1200" baseline="0" dirty="0" smtClean="0">
              <a:solidFill>
                <a:schemeClr val="tx1"/>
              </a:solidFill>
              <a:latin typeface="Arial" pitchFamily="34" charset="0"/>
              <a:cs typeface="Arial" pitchFamily="34" charset="0"/>
            </a:endParaRPr>
          </a:p>
          <a:p>
            <a:pPr marL="171450" indent="-171450">
              <a:buFont typeface="Arial" pitchFamily="34" charset="0"/>
              <a:buChar char="•"/>
            </a:pPr>
            <a:r>
              <a:rPr lang="en-AU" sz="900" kern="1200" baseline="0" dirty="0" smtClean="0">
                <a:solidFill>
                  <a:schemeClr val="tx1"/>
                </a:solidFill>
                <a:latin typeface="Arial" pitchFamily="34" charset="0"/>
                <a:cs typeface="Arial" pitchFamily="34" charset="0"/>
              </a:rPr>
              <a:t>‘Accordingly school leaders need to have or develop the confidence and capacity to introduce effective performance and development processes and connect them to the broader school strategies to improve teacher performance and student outcomes’</a:t>
            </a:r>
            <a:r>
              <a:rPr lang="en-AU" sz="900" dirty="0" smtClean="0">
                <a:latin typeface="Arial" pitchFamily="34" charset="0"/>
                <a:cs typeface="Arial" pitchFamily="34" charset="0"/>
              </a:rPr>
              <a:t> (Marshall</a:t>
            </a:r>
            <a:r>
              <a:rPr lang="en-AU" sz="900" dirty="0">
                <a:latin typeface="Arial" pitchFamily="34" charset="0"/>
                <a:cs typeface="Arial" pitchFamily="34" charset="0"/>
              </a:rPr>
              <a:t>, </a:t>
            </a:r>
            <a:r>
              <a:rPr lang="en-AU" sz="900" dirty="0" smtClean="0">
                <a:latin typeface="Arial" pitchFamily="34" charset="0"/>
                <a:cs typeface="Arial" pitchFamily="34" charset="0"/>
              </a:rPr>
              <a:t>G et al 2012, p. 7).</a:t>
            </a:r>
            <a:endParaRPr lang="en-AU" sz="900" dirty="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‘A </a:t>
            </a:r>
            <a:r>
              <a:rPr lang="en-AU" sz="900" dirty="0">
                <a:latin typeface="Arial" pitchFamily="34" charset="0"/>
                <a:cs typeface="Arial" pitchFamily="34" charset="0"/>
              </a:rPr>
              <a:t>good framework and a good system will still fail if not implemented well at a school level. In Hay Group’s view, while there are many elements, the two essential elements of successful implementation and delivering sustainable improvement are leadership and </a:t>
            </a:r>
            <a:r>
              <a:rPr lang="en-AU" sz="900" dirty="0" smtClean="0">
                <a:latin typeface="Arial" pitchFamily="34" charset="0"/>
                <a:cs typeface="Arial" pitchFamily="34" charset="0"/>
              </a:rPr>
              <a:t>culture’ (Hay </a:t>
            </a:r>
            <a:r>
              <a:rPr lang="en-AU" sz="900" dirty="0">
                <a:latin typeface="Arial" pitchFamily="34" charset="0"/>
                <a:cs typeface="Arial" pitchFamily="34" charset="0"/>
              </a:rPr>
              <a:t>Group </a:t>
            </a:r>
            <a:r>
              <a:rPr lang="en-AU" sz="900" dirty="0" smtClean="0">
                <a:latin typeface="Arial" pitchFamily="34" charset="0"/>
                <a:cs typeface="Arial" pitchFamily="34" charset="0"/>
              </a:rPr>
              <a:t>2012, p 16).</a:t>
            </a:r>
            <a:endParaRPr lang="en-AU" sz="900" dirty="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‘The </a:t>
            </a:r>
            <a:r>
              <a:rPr lang="en-AU" sz="900" dirty="0">
                <a:latin typeface="Arial" pitchFamily="34" charset="0"/>
                <a:cs typeface="Arial" pitchFamily="34" charset="0"/>
              </a:rPr>
              <a:t>more leaders focus their influence, their learning, and </a:t>
            </a:r>
            <a:r>
              <a:rPr lang="en-AU" sz="900" dirty="0" smtClean="0">
                <a:latin typeface="Arial" pitchFamily="34" charset="0"/>
                <a:cs typeface="Arial" pitchFamily="34" charset="0"/>
              </a:rPr>
              <a:t>their relationships </a:t>
            </a:r>
            <a:r>
              <a:rPr lang="en-AU" sz="900" dirty="0">
                <a:latin typeface="Arial" pitchFamily="34" charset="0"/>
                <a:cs typeface="Arial" pitchFamily="34" charset="0"/>
              </a:rPr>
              <a:t>with teachers on the core business of teaching and learning, the greater their likely influence on student </a:t>
            </a:r>
            <a:r>
              <a:rPr lang="en-AU" sz="900" dirty="0" smtClean="0">
                <a:latin typeface="Arial" pitchFamily="34" charset="0"/>
                <a:cs typeface="Arial" pitchFamily="34" charset="0"/>
              </a:rPr>
              <a:t>outcomes’ (Robinson</a:t>
            </a:r>
            <a:r>
              <a:rPr lang="en-AU" sz="900" dirty="0">
                <a:latin typeface="Arial" pitchFamily="34" charset="0"/>
                <a:cs typeface="Arial" pitchFamily="34" charset="0"/>
              </a:rPr>
              <a:t>, </a:t>
            </a:r>
            <a:r>
              <a:rPr lang="en-AU" sz="900" dirty="0" smtClean="0">
                <a:latin typeface="Arial" pitchFamily="34" charset="0"/>
                <a:cs typeface="Arial" pitchFamily="34" charset="0"/>
              </a:rPr>
              <a:t>V 2007, p. 15).</a:t>
            </a:r>
          </a:p>
          <a:p>
            <a:pPr marL="171450" indent="-171450">
              <a:buFont typeface="Arial" pitchFamily="34" charset="0"/>
              <a:buChar char="•"/>
            </a:pPr>
            <a:endParaRPr lang="en-AU" sz="900" dirty="0">
              <a:latin typeface="Arial" pitchFamily="34" charset="0"/>
              <a:cs typeface="Arial" pitchFamily="34" charset="0"/>
            </a:endParaRPr>
          </a:p>
          <a:p>
            <a:r>
              <a:rPr lang="en-AU" sz="900" b="1" dirty="0">
                <a:latin typeface="Arial" pitchFamily="34" charset="0"/>
                <a:cs typeface="Arial" pitchFamily="34" charset="0"/>
              </a:rPr>
              <a:t>Activity Cards</a:t>
            </a:r>
          </a:p>
          <a:p>
            <a:pPr marL="171450" indent="-171450">
              <a:buFont typeface="Arial" pitchFamily="34" charset="0"/>
              <a:buChar char="•"/>
            </a:pPr>
            <a:r>
              <a:rPr lang="en-AU" sz="900" dirty="0" smtClean="0">
                <a:latin typeface="Arial" pitchFamily="34" charset="0"/>
                <a:cs typeface="Arial" pitchFamily="34" charset="0"/>
              </a:rPr>
              <a:t>There are related Activity Cards for the topics in this slide available at aitsl.edu.au</a:t>
            </a:r>
            <a:endParaRPr lang="en-AU" sz="900" dirty="0">
              <a:latin typeface="Arial" pitchFamily="34" charset="0"/>
              <a:cs typeface="Arial" pitchFamily="34" charset="0"/>
            </a:endParaRPr>
          </a:p>
          <a:p>
            <a:pPr marL="171450" indent="-171450">
              <a:buFont typeface="Arial" pitchFamily="34" charset="0"/>
              <a:buChar char="•"/>
            </a:pPr>
            <a:endParaRPr lang="en-AU" sz="900" dirty="0">
              <a:latin typeface="Arial" pitchFamily="34" charset="0"/>
              <a:cs typeface="Arial" pitchFamily="34" charset="0"/>
            </a:endParaRPr>
          </a:p>
          <a:p>
            <a:endParaRPr lang="en-AU" sz="800" dirty="0">
              <a:latin typeface="Arial" pitchFamily="34" charset="0"/>
              <a:cs typeface="Arial" pitchFamily="34" charset="0"/>
            </a:endParaRPr>
          </a:p>
          <a:p>
            <a:pPr marL="171450" indent="-171450">
              <a:buFont typeface="Arial" pitchFamily="34" charset="0"/>
              <a:buChar char="•"/>
              <a:defRPr/>
            </a:pPr>
            <a:endParaRPr lang="en-AU" sz="900" dirty="0" smtClean="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kern="1200" baseline="0" dirty="0" smtClean="0">
              <a:solidFill>
                <a:schemeClr val="tx1"/>
              </a:solidFill>
              <a:latin typeface="Arial" pitchFamily="34" charset="0"/>
              <a:cs typeface="Arial" pitchFamily="34" charset="0"/>
            </a:endParaRPr>
          </a:p>
          <a:p>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13</a:t>
            </a:fld>
            <a:endParaRPr lang="en-AU" dirty="0"/>
          </a:p>
        </p:txBody>
      </p:sp>
    </p:spTree>
    <p:extLst>
      <p:ext uri="{BB962C8B-B14F-4D97-AF65-F5344CB8AC3E}">
        <p14:creationId xmlns:p14="http://schemas.microsoft.com/office/powerpoint/2010/main" val="298800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712741"/>
          </a:xfrm>
        </p:spPr>
        <p:txBody>
          <a:bodyPr/>
          <a:lstStyle/>
          <a:p>
            <a:pPr marL="0" indent="0">
              <a:spcBef>
                <a:spcPts val="0"/>
              </a:spcBef>
            </a:pPr>
            <a:r>
              <a:rPr lang="en-AU" sz="900" b="1" baseline="0" dirty="0" smtClean="0">
                <a:latin typeface="Arial" pitchFamily="34" charset="0"/>
                <a:cs typeface="Arial" pitchFamily="34" charset="0"/>
              </a:rPr>
              <a:t>Purpose</a:t>
            </a:r>
          </a:p>
          <a:p>
            <a:pPr marL="171450" indent="-171450">
              <a:spcBef>
                <a:spcPts val="0"/>
              </a:spcBef>
              <a:buFont typeface="Arial" pitchFamily="34" charset="0"/>
              <a:buChar char="•"/>
            </a:pPr>
            <a:r>
              <a:rPr lang="en-AU" sz="900" b="0" baseline="0" dirty="0" smtClean="0">
                <a:latin typeface="Arial" pitchFamily="34" charset="0"/>
                <a:cs typeface="Arial" pitchFamily="34" charset="0"/>
              </a:rPr>
              <a:t>To introduce</a:t>
            </a:r>
            <a:r>
              <a:rPr lang="en-AU" sz="900" b="0" dirty="0" smtClean="0">
                <a:latin typeface="Arial" pitchFamily="34" charset="0"/>
                <a:cs typeface="Arial" pitchFamily="34" charset="0"/>
              </a:rPr>
              <a:t> the </a:t>
            </a:r>
            <a:r>
              <a:rPr lang="en-AU" sz="900" b="0" i="1" baseline="0" dirty="0" smtClean="0">
                <a:latin typeface="Arial" pitchFamily="34" charset="0"/>
                <a:cs typeface="Arial" pitchFamily="34" charset="0"/>
              </a:rPr>
              <a:t>Australian Professional Standard for Principals </a:t>
            </a:r>
            <a:r>
              <a:rPr lang="en-AU" sz="900" b="0" baseline="0" dirty="0" smtClean="0">
                <a:latin typeface="Arial" pitchFamily="34" charset="0"/>
                <a:cs typeface="Arial" pitchFamily="34" charset="0"/>
              </a:rPr>
              <a:t>(the</a:t>
            </a:r>
            <a:r>
              <a:rPr lang="en-AU" sz="900" b="0" dirty="0" smtClean="0">
                <a:latin typeface="Arial" pitchFamily="34" charset="0"/>
                <a:cs typeface="Arial" pitchFamily="34" charset="0"/>
              </a:rPr>
              <a:t> Standard) </a:t>
            </a:r>
            <a:r>
              <a:rPr lang="en-AU" sz="900" b="0" baseline="0" dirty="0" smtClean="0">
                <a:latin typeface="Arial" pitchFamily="34" charset="0"/>
                <a:cs typeface="Arial" pitchFamily="34" charset="0"/>
              </a:rPr>
              <a:t>and explore</a:t>
            </a:r>
            <a:r>
              <a:rPr lang="en-AU" sz="900" b="0" dirty="0" smtClean="0">
                <a:latin typeface="Arial" pitchFamily="34" charset="0"/>
                <a:cs typeface="Arial" pitchFamily="34" charset="0"/>
              </a:rPr>
              <a:t> how </a:t>
            </a:r>
            <a:r>
              <a:rPr lang="en-AU" sz="900" b="0" baseline="0" dirty="0" smtClean="0">
                <a:latin typeface="Arial" pitchFamily="34" charset="0"/>
                <a:cs typeface="Arial" pitchFamily="34" charset="0"/>
              </a:rPr>
              <a:t>this aligns with the Framework.</a:t>
            </a:r>
          </a:p>
          <a:p>
            <a:pPr marL="0" indent="0">
              <a:spcBef>
                <a:spcPts val="0"/>
              </a:spcBef>
            </a:pPr>
            <a:endParaRPr lang="en-AU" sz="900" b="1" baseline="0" dirty="0" smtClean="0">
              <a:latin typeface="Arial" pitchFamily="34" charset="0"/>
              <a:cs typeface="Arial" pitchFamily="34" charset="0"/>
            </a:endParaRPr>
          </a:p>
          <a:p>
            <a:pPr marL="0" indent="0">
              <a:spcBef>
                <a:spcPts val="0"/>
              </a:spcBef>
            </a:pPr>
            <a:r>
              <a:rPr lang="en-AU" sz="900" b="1" baseline="0" dirty="0" smtClean="0">
                <a:latin typeface="Arial" pitchFamily="34" charset="0"/>
                <a:cs typeface="Arial" pitchFamily="34" charset="0"/>
              </a:rPr>
              <a:t>Key points to share</a:t>
            </a:r>
          </a:p>
          <a:p>
            <a:pPr marL="171450" indent="-171450">
              <a:buFont typeface="Arial" pitchFamily="34" charset="0"/>
              <a:buChar char="•"/>
            </a:pPr>
            <a:r>
              <a:rPr lang="en-AU" sz="900" dirty="0">
                <a:latin typeface="Arial" pitchFamily="34" charset="0"/>
                <a:cs typeface="Arial" pitchFamily="34" charset="0"/>
              </a:rPr>
              <a:t>The Standard acknowledges the challenging and changing context in which principals work and the diverse settings and variety of situations which the face on a day-to-day basis. The Standard provides a model against which principals can match their knowledge, qualities, experiences and skills to determine their strengths and areas for development. </a:t>
            </a:r>
            <a:endParaRPr lang="en-AU" sz="900" dirty="0" smtClean="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It </a:t>
            </a:r>
            <a:r>
              <a:rPr lang="en-AU" sz="900" dirty="0">
                <a:latin typeface="Arial" pitchFamily="34" charset="0"/>
                <a:cs typeface="Arial" pitchFamily="34" charset="0"/>
              </a:rPr>
              <a:t>is ‘The Standard’ rather than ‘Standards’, as it is integrated by nature reflecting the complexity of the role and shared ideals. The Standard is applicable to principals irrespective of context or experience. What will vary is the emphasis given to particular elements of the Standard as principals respond to context, expertise and career stage.</a:t>
            </a:r>
          </a:p>
          <a:p>
            <a:pPr marL="171450" indent="-171450">
              <a:spcBef>
                <a:spcPts val="0"/>
              </a:spcBef>
              <a:buFont typeface="Arial" pitchFamily="34" charset="0"/>
              <a:buChar char="•"/>
            </a:pPr>
            <a:r>
              <a:rPr lang="en-AU" sz="900" b="0" baseline="0" dirty="0" smtClean="0">
                <a:solidFill>
                  <a:schemeClr val="tx1"/>
                </a:solidFill>
                <a:latin typeface="Arial" pitchFamily="34" charset="0"/>
                <a:cs typeface="Arial" pitchFamily="34" charset="0"/>
              </a:rPr>
              <a:t>The Standard for Principals takes into account the crucial contribution made by principals:</a:t>
            </a:r>
          </a:p>
          <a:p>
            <a:pPr marL="628650" lvl="1" indent="-171450">
              <a:buFont typeface="Arial" pitchFamily="34" charset="0"/>
              <a:buChar char="–"/>
            </a:pPr>
            <a:r>
              <a:rPr lang="en-AU" sz="900" b="0" baseline="0" dirty="0" smtClean="0">
                <a:solidFill>
                  <a:schemeClr val="tx1"/>
                </a:solidFill>
                <a:latin typeface="Arial" pitchFamily="34" charset="0"/>
                <a:cs typeface="Arial" pitchFamily="34" charset="0"/>
              </a:rPr>
              <a:t>Raising student achievement at all levels and all stages.</a:t>
            </a:r>
          </a:p>
          <a:p>
            <a:pPr marL="628650" lvl="1" indent="-171450">
              <a:buFont typeface="Arial" pitchFamily="34" charset="0"/>
              <a:buChar char="–"/>
            </a:pPr>
            <a:r>
              <a:rPr lang="en-AU" sz="900" b="0" baseline="0" dirty="0" smtClean="0">
                <a:solidFill>
                  <a:schemeClr val="tx1"/>
                </a:solidFill>
                <a:latin typeface="Arial" pitchFamily="34" charset="0"/>
                <a:cs typeface="Arial" pitchFamily="34" charset="0"/>
              </a:rPr>
              <a:t>Promoting equity and excellence.</a:t>
            </a:r>
          </a:p>
          <a:p>
            <a:pPr marL="628650" lvl="1" indent="-171450">
              <a:buFont typeface="Arial" pitchFamily="34" charset="0"/>
              <a:buChar char="–"/>
            </a:pPr>
            <a:r>
              <a:rPr lang="en-AU" sz="900" b="0" baseline="0" dirty="0" smtClean="0">
                <a:solidFill>
                  <a:schemeClr val="tx1"/>
                </a:solidFill>
                <a:latin typeface="Arial" pitchFamily="34" charset="0"/>
                <a:cs typeface="Arial" pitchFamily="34" charset="0"/>
              </a:rPr>
              <a:t>Creating and sustaining the conditions under which influencing, developing and delivering community expectations and government policy quality teaching and learning thrive.</a:t>
            </a:r>
          </a:p>
          <a:p>
            <a:pPr marL="628650" lvl="1" indent="-171450">
              <a:buFont typeface="Arial" pitchFamily="34" charset="0"/>
              <a:buChar char="–"/>
            </a:pPr>
            <a:r>
              <a:rPr lang="en-AU" sz="900" b="0" baseline="0" dirty="0" smtClean="0">
                <a:solidFill>
                  <a:schemeClr val="tx1"/>
                </a:solidFill>
                <a:latin typeface="Arial" pitchFamily="34" charset="0"/>
                <a:cs typeface="Arial" pitchFamily="34" charset="0"/>
              </a:rPr>
              <a:t>Contributing to the development of a 21st century education system at local, national and international levels.</a:t>
            </a:r>
          </a:p>
          <a:p>
            <a:pPr marL="0" indent="0">
              <a:spcBef>
                <a:spcPts val="0"/>
              </a:spcBef>
              <a:buClr>
                <a:srgbClr val="007583"/>
              </a:buClr>
              <a:buFont typeface="Arial" pitchFamily="34" charset="0"/>
              <a:buChar char="•"/>
            </a:pPr>
            <a:endParaRPr lang="en-AU" sz="900" b="0" baseline="0" dirty="0" smtClean="0">
              <a:solidFill>
                <a:schemeClr val="tx1"/>
              </a:solidFill>
              <a:latin typeface="Arial" pitchFamily="34" charset="0"/>
              <a:cs typeface="Arial" pitchFamily="34" charset="0"/>
            </a:endParaRPr>
          </a:p>
          <a:p>
            <a:pPr marL="0" indent="0">
              <a:spcBef>
                <a:spcPts val="0"/>
              </a:spcBef>
              <a:buClr>
                <a:srgbClr val="007583"/>
              </a:buClr>
              <a:buFont typeface="Arial" pitchFamily="34" charset="0"/>
              <a:buNone/>
            </a:pPr>
            <a:r>
              <a:rPr lang="en-AU" sz="900" b="1" baseline="0" dirty="0" smtClean="0">
                <a:solidFill>
                  <a:schemeClr val="tx1"/>
                </a:solidFill>
                <a:latin typeface="Arial" pitchFamily="34" charset="0"/>
                <a:cs typeface="Arial" pitchFamily="34" charset="0"/>
              </a:rPr>
              <a:t>Research</a:t>
            </a:r>
          </a:p>
          <a:p>
            <a:pPr marL="171450" indent="-171450">
              <a:buFont typeface="Arial" pitchFamily="34" charset="0"/>
              <a:buChar char="•"/>
            </a:pPr>
            <a:r>
              <a:rPr lang="en-AU" sz="900" dirty="0" smtClean="0">
                <a:latin typeface="Arial" pitchFamily="34" charset="0"/>
                <a:cs typeface="Arial" pitchFamily="34" charset="0"/>
              </a:rPr>
              <a:t>‘“…nearly 60% of a school’s impact on student achievement is attributable to principal and teacher effectiveness. These are the most important in-school factors driving school success, with principals accounting for 25% and teachers 33% of a school’s total impact on achievement.” This statement may even understate the potential impact of effective school leadership, because leadership is itself one of the main drivers of the quality of teaching’ (Barber</a:t>
            </a:r>
            <a:r>
              <a:rPr lang="en-AU" sz="900" dirty="0">
                <a:latin typeface="Arial" pitchFamily="34" charset="0"/>
                <a:cs typeface="Arial" pitchFamily="34" charset="0"/>
              </a:rPr>
              <a:t>, </a:t>
            </a:r>
            <a:r>
              <a:rPr lang="en-AU" sz="900" dirty="0" smtClean="0">
                <a:latin typeface="Arial" pitchFamily="34" charset="0"/>
                <a:cs typeface="Arial" pitchFamily="34" charset="0"/>
              </a:rPr>
              <a:t>M et al 2010, p. 5).</a:t>
            </a:r>
            <a:endParaRPr lang="en-AU" sz="900" dirty="0">
              <a:latin typeface="Arial" pitchFamily="34" charset="0"/>
              <a:cs typeface="Arial" pitchFamily="34" charset="0"/>
            </a:endParaRPr>
          </a:p>
          <a:p>
            <a:pPr marL="171450" indent="-171450">
              <a:spcBef>
                <a:spcPts val="0"/>
              </a:spcBef>
            </a:pPr>
            <a:endParaRPr lang="en-AU" sz="900" dirty="0" smtClean="0">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 for Principals.</a:t>
            </a:r>
            <a:endParaRPr lang="en-AU" sz="900" dirty="0" smtClean="0">
              <a:latin typeface="Arial" pitchFamily="34" charset="0"/>
              <a:cs typeface="Arial" pitchFamily="34" charset="0"/>
            </a:endParaRPr>
          </a:p>
          <a:p>
            <a:pPr marL="171450" indent="-171450">
              <a:spcBef>
                <a:spcPts val="0"/>
              </a:spcBef>
            </a:pPr>
            <a:endParaRPr lang="en-AU" sz="900" dirty="0" smtClean="0">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14</a:t>
            </a:fld>
            <a:endParaRPr lang="en-AU"/>
          </a:p>
        </p:txBody>
      </p:sp>
    </p:spTree>
    <p:extLst>
      <p:ext uri="{BB962C8B-B14F-4D97-AF65-F5344CB8AC3E}">
        <p14:creationId xmlns:p14="http://schemas.microsoft.com/office/powerpoint/2010/main" val="374014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normAutofit/>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indent="-171450">
              <a:buFont typeface="Arial" pitchFamily="34" charset="0"/>
              <a:buChar char="•"/>
              <a:defRPr/>
            </a:pPr>
            <a:r>
              <a:rPr lang="en-AU" sz="900" b="0" baseline="0" dirty="0" smtClean="0">
                <a:solidFill>
                  <a:schemeClr val="tx1"/>
                </a:solidFill>
                <a:latin typeface="Arial" pitchFamily="34" charset="0"/>
                <a:cs typeface="Arial" pitchFamily="34" charset="0"/>
              </a:rPr>
              <a:t>To further emphasise the notion</a:t>
            </a:r>
            <a:r>
              <a:rPr lang="en-AU" sz="900" b="0" dirty="0" smtClean="0">
                <a:solidFill>
                  <a:schemeClr val="tx1"/>
                </a:solidFill>
                <a:latin typeface="Arial" pitchFamily="34" charset="0"/>
                <a:cs typeface="Arial" pitchFamily="34" charset="0"/>
              </a:rPr>
              <a:t> of shared leadership within the Framework.</a:t>
            </a:r>
            <a:endParaRPr lang="en-AU" sz="900" b="0" baseline="0" dirty="0" smtClean="0">
              <a:solidFill>
                <a:schemeClr val="tx1"/>
              </a:solidFill>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r>
              <a:rPr lang="en-AU" sz="900" dirty="0" smtClean="0">
                <a:latin typeface="Arial" pitchFamily="34" charset="0"/>
                <a:cs typeface="Arial" pitchFamily="34" charset="0"/>
              </a:rPr>
              <a:t/>
            </a:r>
            <a:br>
              <a:rPr lang="en-AU" sz="900" dirty="0" smtClean="0">
                <a:latin typeface="Arial" pitchFamily="34" charset="0"/>
                <a:cs typeface="Arial" pitchFamily="34" charset="0"/>
              </a:rPr>
            </a:br>
            <a:r>
              <a:rPr lang="en-AU" sz="900" b="1" dirty="0" smtClean="0">
                <a:latin typeface="Arial" pitchFamily="34" charset="0"/>
                <a:cs typeface="Arial" pitchFamily="34" charset="0"/>
              </a:rPr>
              <a:t>Key points to share</a:t>
            </a:r>
          </a:p>
          <a:p>
            <a:pPr marL="171450" indent="-171450">
              <a:buFont typeface="Arial" pitchFamily="34" charset="0"/>
              <a:buChar char="•"/>
            </a:pPr>
            <a:r>
              <a:rPr lang="en-AU" sz="900" dirty="0">
                <a:latin typeface="Arial" pitchFamily="34" charset="0"/>
                <a:cs typeface="Arial" pitchFamily="34" charset="0"/>
              </a:rPr>
              <a:t>The most critical part of ensuring successful implementation of any performance management, development and improvement process is the leadership and people management of an organisation. A leader with the right competencies can make a performance framework and process work through the way they conduct performance conversations and the emphasis they put on development so that they help the teacher feel stronger and more </a:t>
            </a:r>
            <a:r>
              <a:rPr lang="en-AU" sz="900" dirty="0" smtClean="0">
                <a:latin typeface="Arial" pitchFamily="34" charset="0"/>
                <a:cs typeface="Arial" pitchFamily="34" charset="0"/>
              </a:rPr>
              <a:t>capable</a:t>
            </a:r>
            <a:r>
              <a:rPr lang="en-AU" sz="900" dirty="0">
                <a:latin typeface="Arial" pitchFamily="34" charset="0"/>
                <a:cs typeface="Arial" pitchFamily="34" charset="0"/>
              </a:rPr>
              <a:t> </a:t>
            </a:r>
            <a:r>
              <a:rPr lang="en-AU" sz="900" dirty="0" smtClean="0">
                <a:latin typeface="Arial" pitchFamily="34" charset="0"/>
                <a:cs typeface="Arial" pitchFamily="34" charset="0"/>
              </a:rPr>
              <a:t>(Hay </a:t>
            </a:r>
            <a:r>
              <a:rPr lang="en-AU" sz="900" dirty="0">
                <a:latin typeface="Arial" pitchFamily="34" charset="0"/>
                <a:cs typeface="Arial" pitchFamily="34" charset="0"/>
              </a:rPr>
              <a:t>Group </a:t>
            </a:r>
            <a:r>
              <a:rPr lang="en-AU" sz="900" dirty="0" smtClean="0">
                <a:latin typeface="Arial" pitchFamily="34" charset="0"/>
                <a:cs typeface="Arial" pitchFamily="34" charset="0"/>
              </a:rPr>
              <a:t>2012, p. 17). </a:t>
            </a:r>
            <a:endParaRPr lang="en-AU" sz="900" dirty="0">
              <a:latin typeface="Arial" pitchFamily="34" charset="0"/>
              <a:cs typeface="Arial" pitchFamily="34" charset="0"/>
            </a:endParaRPr>
          </a:p>
          <a:p>
            <a:pPr marL="171450" indent="-171450">
              <a:buFont typeface="Arial" pitchFamily="34" charset="0"/>
              <a:buChar char="•"/>
              <a:defRPr/>
            </a:pPr>
            <a:endParaRPr lang="en-AU" sz="900" dirty="0">
              <a:latin typeface="Arial" pitchFamily="34" charset="0"/>
              <a:cs typeface="Arial" pitchFamily="34" charset="0"/>
            </a:endParaRPr>
          </a:p>
          <a:p>
            <a:r>
              <a:rPr lang="en-AU" sz="900" b="1" dirty="0">
                <a:latin typeface="Arial" pitchFamily="34" charset="0"/>
                <a:cs typeface="Arial" pitchFamily="34" charset="0"/>
              </a:rPr>
              <a:t>Activity Cards</a:t>
            </a:r>
          </a:p>
          <a:p>
            <a:pPr marL="171450" indent="-171450">
              <a:buFont typeface="Arial" pitchFamily="34" charset="0"/>
              <a:buChar char="•"/>
            </a:pPr>
            <a:r>
              <a:rPr lang="en-AU" sz="900" dirty="0" smtClean="0">
                <a:latin typeface="Arial" pitchFamily="34" charset="0"/>
                <a:cs typeface="Arial" pitchFamily="34" charset="0"/>
              </a:rPr>
              <a:t>There are related Activity Cards for the topics in this slide available at aitsl.edu.au</a:t>
            </a: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normAutofit/>
          </a:bodyPr>
          <a:lstStyle/>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kern="1200" baseline="0" dirty="0" smtClean="0">
                <a:solidFill>
                  <a:schemeClr val="tx1"/>
                </a:solidFill>
                <a:latin typeface="Arial" pitchFamily="34" charset="0"/>
                <a:cs typeface="Arial" pitchFamily="34" charset="0"/>
              </a:rPr>
              <a:t>To articulate what leadership looks like</a:t>
            </a:r>
            <a:r>
              <a:rPr lang="en-AU" sz="900" b="0" i="0" kern="1200" baseline="0" dirty="0" smtClean="0">
                <a:solidFill>
                  <a:schemeClr val="tx1"/>
                </a:solidFill>
                <a:latin typeface="Arial" pitchFamily="34" charset="0"/>
                <a:cs typeface="Arial" pitchFamily="34" charset="0"/>
              </a:rPr>
              <a:t> in schools. </a:t>
            </a: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Participants will gain a greater understanding of </a:t>
            </a:r>
            <a:r>
              <a:rPr lang="en-AU" sz="900" b="0" i="0" kern="1200" baseline="0" dirty="0" smtClean="0">
                <a:solidFill>
                  <a:schemeClr val="tx1"/>
                </a:solidFill>
                <a:latin typeface="Arial" pitchFamily="34" charset="0"/>
                <a:cs typeface="Arial" pitchFamily="34" charset="0"/>
              </a:rPr>
              <a:t>what shared leadership looks like</a:t>
            </a:r>
            <a:r>
              <a:rPr lang="en-AU" sz="900" b="0" i="0" kern="1200" dirty="0" smtClean="0">
                <a:solidFill>
                  <a:schemeClr val="tx1"/>
                </a:solidFill>
                <a:latin typeface="Arial" pitchFamily="34" charset="0"/>
                <a:cs typeface="Arial" pitchFamily="34" charset="0"/>
              </a:rPr>
              <a:t> and be able to articulate what it looks like in their school.</a:t>
            </a:r>
            <a:endParaRPr lang="en-AU" sz="900" b="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15 minutes.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Activity sheet</a:t>
            </a:r>
            <a:r>
              <a:rPr lang="en-AU" sz="900" dirty="0" smtClean="0">
                <a:latin typeface="Arial" pitchFamily="34" charset="0"/>
                <a:cs typeface="Arial" pitchFamily="34" charset="0"/>
              </a:rPr>
              <a:t> – </a:t>
            </a:r>
            <a:r>
              <a:rPr lang="en-AU" sz="900" b="0" baseline="0" dirty="0" smtClean="0">
                <a:solidFill>
                  <a:schemeClr val="tx1"/>
                </a:solidFill>
                <a:latin typeface="Arial" pitchFamily="34" charset="0"/>
                <a:cs typeface="Arial" pitchFamily="34" charset="0"/>
              </a:rPr>
              <a:t>Leadership as a shared responsibility </a:t>
            </a:r>
          </a:p>
          <a:p>
            <a:pPr marL="171450" indent="-171450">
              <a:lnSpc>
                <a:spcPct val="100000"/>
              </a:lnSpc>
              <a:spcBef>
                <a:spcPts val="0"/>
              </a:spcBef>
              <a:spcAft>
                <a:spcPts val="0"/>
              </a:spcAft>
            </a:pPr>
            <a:r>
              <a:rPr lang="en-AU" sz="900" dirty="0" smtClean="0">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(The best size is A3 to allow the facilitator to collate and display ideas from the groups).</a:t>
            </a:r>
          </a:p>
          <a:p>
            <a:pPr marL="171450" indent="-17145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Instructions</a:t>
            </a:r>
            <a:endParaRPr lang="en-AU" sz="900" b="1"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Think, Group, </a:t>
            </a:r>
            <a:r>
              <a:rPr lang="en-AU" sz="900" dirty="0" smtClean="0">
                <a:latin typeface="Arial" pitchFamily="34" charset="0"/>
                <a:cs typeface="Arial" pitchFamily="34" charset="0"/>
              </a:rPr>
              <a:t>Share.</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Work in groups.</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Discuss </a:t>
            </a:r>
            <a:r>
              <a:rPr lang="en-AU" sz="900" dirty="0">
                <a:latin typeface="Arial" pitchFamily="34" charset="0"/>
                <a:cs typeface="Arial" pitchFamily="34" charset="0"/>
              </a:rPr>
              <a:t>the three questions </a:t>
            </a:r>
            <a:r>
              <a:rPr lang="en-AU" sz="900" dirty="0" smtClean="0">
                <a:latin typeface="Arial" pitchFamily="34" charset="0"/>
                <a:cs typeface="Arial" pitchFamily="34" charset="0"/>
              </a:rPr>
              <a:t>on the slide and </a:t>
            </a:r>
            <a:r>
              <a:rPr lang="en-AU" sz="900" dirty="0">
                <a:latin typeface="Arial" pitchFamily="34" charset="0"/>
                <a:cs typeface="Arial" pitchFamily="34" charset="0"/>
              </a:rPr>
              <a:t>record your responses on the worksheet provided</a:t>
            </a:r>
            <a:r>
              <a:rPr lang="en-AU" sz="900" dirty="0" smtClean="0">
                <a:latin typeface="Arial" pitchFamily="34" charset="0"/>
                <a:cs typeface="Arial" pitchFamily="34" charset="0"/>
              </a:rPr>
              <a:t>.</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As a whole group, discuss your</a:t>
            </a:r>
            <a:r>
              <a:rPr lang="en-AU" sz="900" b="0" dirty="0" smtClean="0">
                <a:solidFill>
                  <a:schemeClr val="tx1"/>
                </a:solidFill>
                <a:latin typeface="Arial" pitchFamily="34" charset="0"/>
                <a:cs typeface="Arial" pitchFamily="34" charset="0"/>
              </a:rPr>
              <a:t> reflections.</a:t>
            </a:r>
            <a:endParaRPr lang="en-AU" sz="900" b="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rPr>
              <a:pPr/>
              <a:t>16</a:t>
            </a:fld>
            <a:endParaRPr lang="en-A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784749"/>
          </a:xfrm>
        </p:spPr>
        <p:txBody>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Arial" pitchFamily="34" charset="0"/>
                <a:cs typeface="Arial" pitchFamily="34" charset="0"/>
              </a:rPr>
              <a:t>To g</a:t>
            </a:r>
            <a:r>
              <a:rPr lang="en-AU" sz="900" b="0" baseline="0" dirty="0" smtClean="0">
                <a:solidFill>
                  <a:schemeClr val="tx1"/>
                </a:solidFill>
                <a:latin typeface="Arial" pitchFamily="34" charset="0"/>
                <a:cs typeface="Arial" pitchFamily="34" charset="0"/>
              </a:rPr>
              <a:t>ain an understanding of what is meant by flexibility within an effective</a:t>
            </a:r>
            <a:r>
              <a:rPr lang="en-AU" sz="900" b="0" dirty="0" smtClean="0">
                <a:solidFill>
                  <a:schemeClr val="tx1"/>
                </a:solidFill>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culture of performance and development.</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indent="-171450">
              <a:buFont typeface="Arial" pitchFamily="34" charset="0"/>
              <a:buChar char="•"/>
            </a:pPr>
            <a:r>
              <a:rPr lang="en-AU" sz="900" b="1" dirty="0">
                <a:latin typeface="Arial" pitchFamily="34" charset="0"/>
                <a:cs typeface="Arial" pitchFamily="34" charset="0"/>
              </a:rPr>
              <a:t>Flexibility </a:t>
            </a:r>
            <a:r>
              <a:rPr lang="en-AU" sz="900" dirty="0">
                <a:latin typeface="Arial" pitchFamily="34" charset="0"/>
                <a:cs typeface="Arial" pitchFamily="34" charset="0"/>
              </a:rPr>
              <a:t> </a:t>
            </a:r>
            <a:r>
              <a:rPr lang="en-AU" sz="900" dirty="0" smtClean="0">
                <a:latin typeface="Arial" pitchFamily="34" charset="0"/>
                <a:cs typeface="Arial" pitchFamily="34" charset="0"/>
              </a:rPr>
              <a:t>- All </a:t>
            </a:r>
            <a:r>
              <a:rPr lang="en-AU" sz="900" dirty="0">
                <a:latin typeface="Arial" pitchFamily="34" charset="0"/>
                <a:cs typeface="Arial" pitchFamily="34" charset="0"/>
              </a:rPr>
              <a:t>schools are different, and need to respond to their unique contexts and histories. Schools vary widely in their existing approaches to teacher performance and development. It is clear that effective implementation takes into account starting points, and that the sequencing of change will be different in different situations. </a:t>
            </a:r>
            <a:endParaRPr lang="en-AU" sz="900" dirty="0" smtClean="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This </a:t>
            </a:r>
            <a:r>
              <a:rPr lang="en-AU" sz="900" dirty="0">
                <a:latin typeface="Arial" pitchFamily="34" charset="0"/>
                <a:cs typeface="Arial" pitchFamily="34" charset="0"/>
              </a:rPr>
              <a:t>Framework describes the elements of an effective approach to teacher performance and development, but acknowledges that these elements will look different in each school.</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All schools have unique contexts and histories and each school will be a different stages in their approach to performance and development processes,</a:t>
            </a:r>
            <a:r>
              <a:rPr lang="en-AU" sz="900" b="0" dirty="0" smtClean="0">
                <a:solidFill>
                  <a:schemeClr val="tx1"/>
                </a:solidFill>
                <a:latin typeface="Arial" pitchFamily="34" charset="0"/>
                <a:cs typeface="Arial" pitchFamily="34" charset="0"/>
              </a:rPr>
              <a:t> with starting points and the sequence of change varying.</a:t>
            </a:r>
            <a:endParaRPr lang="en-AU" sz="900" b="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dirty="0">
              <a:latin typeface="Arial" pitchFamily="34" charset="0"/>
              <a:cs typeface="Arial" pitchFamily="34" charset="0"/>
            </a:endParaRPr>
          </a:p>
          <a:p>
            <a:pPr>
              <a:lnSpc>
                <a:spcPct val="100000"/>
              </a:lnSpc>
              <a:spcBef>
                <a:spcPts val="0"/>
              </a:spcBef>
              <a:spcAft>
                <a:spcPts val="0"/>
              </a:spcAft>
            </a:pPr>
            <a:endParaRPr lang="en-AU" sz="900" b="1"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03A82D-0FFE-42EE-97A1-658F6D99F71F}" type="slidenum">
              <a:rPr lang="en-AU" smtClean="0"/>
              <a:pPr/>
              <a:t>17</a:t>
            </a:fld>
            <a:endParaRPr lang="en-AU"/>
          </a:p>
        </p:txBody>
      </p:sp>
    </p:spTree>
    <p:extLst>
      <p:ext uri="{BB962C8B-B14F-4D97-AF65-F5344CB8AC3E}">
        <p14:creationId xmlns:p14="http://schemas.microsoft.com/office/powerpoint/2010/main" val="135895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48882"/>
            <a:ext cx="6789738" cy="4680520"/>
          </a:xfrm>
        </p:spPr>
        <p:txBody>
          <a:bodyPr>
            <a:normAutofit/>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To focus on the concept</a:t>
            </a:r>
            <a:r>
              <a:rPr lang="en-AU" sz="900" b="0" dirty="0" smtClean="0">
                <a:solidFill>
                  <a:schemeClr val="tx1"/>
                </a:solidFill>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of flexibility</a:t>
            </a:r>
            <a:r>
              <a:rPr lang="en-AU" sz="900" b="0" dirty="0" smtClean="0">
                <a:solidFill>
                  <a:schemeClr val="tx1"/>
                </a:solidFill>
                <a:latin typeface="Arial" pitchFamily="34" charset="0"/>
                <a:cs typeface="Arial" pitchFamily="34" charset="0"/>
              </a:rPr>
              <a:t> within the Framework </a:t>
            </a:r>
            <a:r>
              <a:rPr lang="en-AU" sz="900" dirty="0" smtClean="0">
                <a:latin typeface="Arial" pitchFamily="34" charset="0"/>
                <a:cs typeface="Arial" pitchFamily="34" charset="0"/>
              </a:rPr>
              <a:t>by looking at </a:t>
            </a:r>
            <a:r>
              <a:rPr lang="en-AU" sz="900" b="0" baseline="0" dirty="0" smtClean="0">
                <a:solidFill>
                  <a:schemeClr val="tx1"/>
                </a:solidFill>
                <a:latin typeface="Arial" pitchFamily="34" charset="0"/>
                <a:cs typeface="Arial" pitchFamily="34" charset="0"/>
              </a:rPr>
              <a:t>where performance and development sits within participants’ current school based programs, policies and strategic direction.</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aseline="0" dirty="0" smtClean="0">
                <a:solidFill>
                  <a:schemeClr val="tx1"/>
                </a:solidFill>
                <a:latin typeface="Arial" pitchFamily="34" charset="0"/>
                <a:cs typeface="Arial" pitchFamily="34" charset="0"/>
              </a:rPr>
              <a:t>This activity familiarises participants with where they are in their performance and development journey.</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The participants will have a shared view of what the current context is of performance and development culture within their school.</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15 minutes.</a:t>
            </a:r>
          </a:p>
          <a:p>
            <a:pPr indent="0">
              <a:lnSpc>
                <a:spcPct val="100000"/>
              </a:lnSpc>
              <a:spcBef>
                <a:spcPts val="0"/>
              </a:spcBef>
              <a:spcAft>
                <a:spcPts val="0"/>
              </a:spcAft>
              <a:buFont typeface="Arial" pitchFamily="34" charset="0"/>
              <a:buChar char="•"/>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Materials required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Activity</a:t>
            </a:r>
            <a:r>
              <a:rPr lang="en-AU" sz="900" b="0" dirty="0" smtClean="0">
                <a:solidFill>
                  <a:schemeClr val="tx1"/>
                </a:solidFill>
                <a:latin typeface="Arial" pitchFamily="34" charset="0"/>
                <a:cs typeface="Arial" pitchFamily="34" charset="0"/>
              </a:rPr>
              <a:t> – </a:t>
            </a:r>
            <a:r>
              <a:rPr lang="en-AU" sz="900" b="0" baseline="0" dirty="0" smtClean="0">
                <a:solidFill>
                  <a:schemeClr val="tx1"/>
                </a:solidFill>
                <a:latin typeface="Arial" pitchFamily="34" charset="0"/>
                <a:cs typeface="Arial" pitchFamily="34" charset="0"/>
              </a:rPr>
              <a:t>What is unique about your school</a:t>
            </a:r>
          </a:p>
          <a:p>
            <a:pPr marL="171450" marR="0" indent="-171450" algn="l" defTabSz="914400" rtl="0" eaLnBrk="1" fontAlgn="auto" latinLnBrk="0" hangingPunct="1">
              <a:lnSpc>
                <a:spcPct val="100000"/>
              </a:lnSpc>
              <a:spcBef>
                <a:spcPts val="0"/>
              </a:spcBef>
              <a:spcAft>
                <a:spcPts val="0"/>
              </a:spcAft>
              <a:buClrTx/>
              <a:buSzTx/>
              <a:tabLst/>
              <a:defRPr/>
            </a:pPr>
            <a:r>
              <a:rPr lang="en-AU" sz="900" dirty="0" smtClean="0">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(T</a:t>
            </a:r>
            <a:r>
              <a:rPr lang="en-AU" sz="900" dirty="0" smtClean="0">
                <a:latin typeface="Arial" pitchFamily="34" charset="0"/>
                <a:cs typeface="Arial" pitchFamily="34" charset="0"/>
              </a:rPr>
              <a:t>h</a:t>
            </a:r>
            <a:r>
              <a:rPr lang="en-AU" sz="900" b="0" baseline="0" dirty="0" smtClean="0">
                <a:solidFill>
                  <a:schemeClr val="tx1"/>
                </a:solidFill>
                <a:latin typeface="Arial" pitchFamily="34" charset="0"/>
                <a:cs typeface="Arial" pitchFamily="34" charset="0"/>
              </a:rPr>
              <a:t>e best size is A3 to allow the facilitator to collate and display ideas from the groups).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b="1" dirty="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r>
              <a:rPr lang="en-AU" sz="900" b="1" baseline="0" dirty="0" smtClean="0">
                <a:solidFill>
                  <a:schemeClr val="tx1"/>
                </a:solidFill>
                <a:latin typeface="Arial" pitchFamily="34" charset="0"/>
                <a:cs typeface="Arial" pitchFamily="34" charset="0"/>
              </a:rPr>
              <a:t>Instructions</a:t>
            </a:r>
            <a:r>
              <a:rPr lang="en-AU" sz="900" b="1" dirty="0" smtClean="0">
                <a:solidFill>
                  <a:schemeClr val="tx1"/>
                </a:solidFill>
                <a:latin typeface="Arial" pitchFamily="34" charset="0"/>
                <a:cs typeface="Arial" pitchFamily="34" charset="0"/>
              </a:rPr>
              <a:t> </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Think</a:t>
            </a:r>
            <a:r>
              <a:rPr lang="en-AU" sz="900" dirty="0">
                <a:latin typeface="Arial" pitchFamily="34" charset="0"/>
                <a:cs typeface="Arial" pitchFamily="34" charset="0"/>
              </a:rPr>
              <a:t>, Group, </a:t>
            </a:r>
            <a:r>
              <a:rPr lang="en-AU" sz="900" dirty="0" smtClean="0">
                <a:latin typeface="Arial" pitchFamily="34" charset="0"/>
                <a:cs typeface="Arial" pitchFamily="34" charset="0"/>
              </a:rPr>
              <a:t>Share.</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Work in groups.</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With </a:t>
            </a:r>
            <a:r>
              <a:rPr lang="en-AU" sz="900" dirty="0" smtClean="0">
                <a:latin typeface="Arial" pitchFamily="34" charset="0"/>
                <a:cs typeface="Arial" pitchFamily="34" charset="0"/>
              </a:rPr>
              <a:t>your </a:t>
            </a:r>
            <a:r>
              <a:rPr lang="en-AU" sz="900" dirty="0">
                <a:latin typeface="Arial" pitchFamily="34" charset="0"/>
                <a:cs typeface="Arial" pitchFamily="34" charset="0"/>
              </a:rPr>
              <a:t>own school </a:t>
            </a:r>
            <a:r>
              <a:rPr lang="en-AU" sz="900" dirty="0" smtClean="0">
                <a:latin typeface="Arial" pitchFamily="34" charset="0"/>
                <a:cs typeface="Arial" pitchFamily="34" charset="0"/>
              </a:rPr>
              <a:t>context, history, and current and past initiatives in mind, identify your staring point and/or next steps in improving performance and development practices in your school. </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Groups to record responses </a:t>
            </a:r>
            <a:r>
              <a:rPr lang="en-AU" sz="900" dirty="0">
                <a:latin typeface="Arial" pitchFamily="34" charset="0"/>
                <a:cs typeface="Arial" pitchFamily="34" charset="0"/>
              </a:rPr>
              <a:t>on the worksheet </a:t>
            </a:r>
            <a:r>
              <a:rPr lang="en-AU" sz="900" dirty="0" smtClean="0">
                <a:latin typeface="Arial" pitchFamily="34" charset="0"/>
                <a:cs typeface="Arial" pitchFamily="34" charset="0"/>
              </a:rPr>
              <a:t>provided and appoint </a:t>
            </a:r>
            <a:r>
              <a:rPr lang="en-AU" sz="900" dirty="0">
                <a:latin typeface="Arial" pitchFamily="34" charset="0"/>
                <a:cs typeface="Arial" pitchFamily="34" charset="0"/>
              </a:rPr>
              <a:t>a spokesperson to share the group’s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L="171450" indent="-171450">
              <a:buFont typeface="Arial" pitchFamily="34" charset="0"/>
              <a:buChar char="•"/>
            </a:pPr>
            <a:r>
              <a:rPr lang="en-AU" sz="900" dirty="0">
                <a:latin typeface="Arial" pitchFamily="34" charset="0"/>
                <a:cs typeface="Arial" pitchFamily="34" charset="0"/>
              </a:rPr>
              <a:t>Facilitator records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b="1" dirty="0" smtClean="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88988"/>
            <a:ext cx="4964112" cy="3724275"/>
          </a:xfrm>
        </p:spPr>
      </p:sp>
      <p:sp>
        <p:nvSpPr>
          <p:cNvPr id="3" name="Notes Placeholder 2"/>
          <p:cNvSpPr>
            <a:spLocks noGrp="1"/>
          </p:cNvSpPr>
          <p:nvPr>
            <p:ph type="body" idx="1"/>
          </p:nvPr>
        </p:nvSpPr>
        <p:spPr>
          <a:xfrm>
            <a:off x="0" y="4820890"/>
            <a:ext cx="6789738" cy="4468416"/>
          </a:xfrm>
        </p:spPr>
        <p:txBody>
          <a:bodyPr/>
          <a:lstStyle/>
          <a:p>
            <a:pPr marL="0" indent="0"/>
            <a:r>
              <a:rPr lang="en-AU" sz="900" b="1" strike="noStrike" baseline="0" dirty="0" smtClean="0">
                <a:solidFill>
                  <a:schemeClr val="tx1"/>
                </a:solidFill>
                <a:latin typeface="Arial" pitchFamily="34" charset="0"/>
                <a:cs typeface="Arial" pitchFamily="34" charset="0"/>
              </a:rPr>
              <a:t>Purpose</a:t>
            </a:r>
          </a:p>
          <a:p>
            <a:pPr marL="171450" indent="-171450">
              <a:buFont typeface="Arial" pitchFamily="34" charset="0"/>
              <a:buChar char="•"/>
            </a:pPr>
            <a:r>
              <a:rPr lang="en-AU" sz="900" b="0" strike="noStrike" baseline="0" dirty="0" smtClean="0">
                <a:solidFill>
                  <a:schemeClr val="tx1"/>
                </a:solidFill>
                <a:latin typeface="Arial" pitchFamily="34" charset="0"/>
                <a:cs typeface="Arial" pitchFamily="34" charset="0"/>
              </a:rPr>
              <a:t>To focus on an example of existing</a:t>
            </a:r>
            <a:r>
              <a:rPr lang="en-AU" sz="900" b="0" strike="noStrike" dirty="0" smtClean="0">
                <a:solidFill>
                  <a:schemeClr val="tx1"/>
                </a:solidFill>
                <a:latin typeface="Arial" pitchFamily="34" charset="0"/>
                <a:cs typeface="Arial" pitchFamily="34" charset="0"/>
              </a:rPr>
              <a:t> performance and development processes in an Australian school.</a:t>
            </a:r>
            <a:endParaRPr lang="en-AU" sz="900" b="0" strike="noStrike" baseline="0" dirty="0" smtClean="0">
              <a:solidFill>
                <a:schemeClr val="tx1"/>
              </a:solidFill>
              <a:latin typeface="Arial" pitchFamily="34" charset="0"/>
              <a:cs typeface="Arial" pitchFamily="34" charset="0"/>
            </a:endParaRPr>
          </a:p>
          <a:p>
            <a:pPr marL="0" indent="0"/>
            <a:endParaRPr lang="en-AU" sz="900" b="1" strike="noStrike" baseline="0" dirty="0" smtClean="0">
              <a:solidFill>
                <a:schemeClr val="tx1"/>
              </a:solidFill>
              <a:latin typeface="Arial" pitchFamily="34" charset="0"/>
              <a:cs typeface="Arial" pitchFamily="34" charset="0"/>
            </a:endParaRPr>
          </a:p>
          <a:p>
            <a:pPr marL="0" indent="0"/>
            <a:r>
              <a:rPr lang="en-AU" sz="900" b="1" strike="noStrike" baseline="0" dirty="0" smtClean="0">
                <a:solidFill>
                  <a:schemeClr val="tx1"/>
                </a:solidFill>
                <a:latin typeface="Arial" pitchFamily="34" charset="0"/>
                <a:cs typeface="Arial" pitchFamily="34" charset="0"/>
              </a:rPr>
              <a:t>Key points to share</a:t>
            </a:r>
          </a:p>
          <a:p>
            <a:pPr marL="171450" indent="-171450">
              <a:buFont typeface="Arial" pitchFamily="34" charset="0"/>
              <a:buChar char="•"/>
            </a:pPr>
            <a:r>
              <a:rPr lang="en-AU" sz="900" b="0" i="0" u="none" strike="noStrike" kern="1200" baseline="0" dirty="0" smtClean="0">
                <a:solidFill>
                  <a:schemeClr val="tx1"/>
                </a:solidFill>
                <a:latin typeface="Arial" pitchFamily="34" charset="0"/>
                <a:cs typeface="Arial" pitchFamily="34" charset="0"/>
              </a:rPr>
              <a:t>Over the last six years Lakemba Public School has worked assiduously to build on their performance and development processes, to build the professional capacity of the teachers and to improve student outcomes.</a:t>
            </a:r>
          </a:p>
          <a:p>
            <a:pPr marL="171450" indent="-171450">
              <a:buFont typeface="Arial" pitchFamily="34" charset="0"/>
              <a:buChar char="•"/>
            </a:pPr>
            <a:r>
              <a:rPr lang="en-AU" sz="900" b="0" i="0" u="none" strike="noStrike" kern="1200" baseline="0" dirty="0" smtClean="0">
                <a:solidFill>
                  <a:schemeClr val="tx1"/>
                </a:solidFill>
                <a:latin typeface="Arial" pitchFamily="34" charset="0"/>
                <a:cs typeface="Arial" pitchFamily="34" charset="0"/>
              </a:rPr>
              <a:t>In addition to utilising the services of a principal mentor the school has restructured the roles of the executive group taking them off class so that they can support the professional development of teachers, established stage related teams, scheduled fortnightly professional development sessions for all teachers, and introduced a lesson study focus.</a:t>
            </a:r>
          </a:p>
          <a:p>
            <a:pPr marL="171450" indent="-171450">
              <a:buFont typeface="Arial" pitchFamily="34" charset="0"/>
              <a:buChar char="•"/>
            </a:pPr>
            <a:r>
              <a:rPr lang="en-AU" sz="900" dirty="0" smtClean="0">
                <a:latin typeface="Arial" pitchFamily="34" charset="0"/>
                <a:cs typeface="Arial" pitchFamily="34" charset="0"/>
              </a:rPr>
              <a:t>When viewing the video, please note that Lakemba Public School received additional funding to enable the restructure of their processes. It is understood that the majority of schools will not have access to this funding but it is important to note that Lakemba will be restructuring and continuing with changes when funding ceases due to the positive impact this is having on the teaching practices in the school.</a:t>
            </a:r>
          </a:p>
          <a:p>
            <a:pPr marL="171450" indent="-171450"/>
            <a:endParaRPr lang="en-AU" sz="900" b="0" i="0" u="none" strike="noStrike" kern="1200"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buFont typeface="Arial" pitchFamily="34" charset="0"/>
              <a:buChar char="•"/>
              <a:defRPr/>
            </a:pPr>
            <a:r>
              <a:rPr lang="en-AU" sz="900" dirty="0">
                <a:latin typeface="Arial" pitchFamily="34" charset="0"/>
                <a:cs typeface="Arial" pitchFamily="34" charset="0"/>
              </a:rPr>
              <a:t>V</a:t>
            </a:r>
            <a:r>
              <a:rPr lang="en-AU" sz="900" dirty="0" smtClean="0">
                <a:latin typeface="Arial" pitchFamily="34" charset="0"/>
                <a:cs typeface="Arial" pitchFamily="34" charset="0"/>
              </a:rPr>
              <a:t>iew the video.</a:t>
            </a:r>
          </a:p>
          <a:p>
            <a:pPr marL="171450" indent="-171450">
              <a:buFont typeface="Arial" pitchFamily="34" charset="0"/>
              <a:buChar char="•"/>
              <a:defRPr/>
            </a:pPr>
            <a:r>
              <a:rPr lang="en-AU" sz="900" dirty="0" smtClean="0">
                <a:latin typeface="Arial" pitchFamily="34" charset="0"/>
                <a:cs typeface="Arial" pitchFamily="34" charset="0"/>
              </a:rPr>
              <a:t>Read the Case Study – Lakemba Public School, NSW. </a:t>
            </a:r>
          </a:p>
          <a:p>
            <a:pPr marL="171450" indent="-171450"/>
            <a:endParaRPr lang="en-AU" sz="900" b="0" i="0" u="none" strike="noStrike"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19</a:t>
            </a:fld>
            <a:endParaRPr lang="en-AU"/>
          </a:p>
        </p:txBody>
      </p:sp>
    </p:spTree>
    <p:extLst>
      <p:ext uri="{BB962C8B-B14F-4D97-AF65-F5344CB8AC3E}">
        <p14:creationId xmlns:p14="http://schemas.microsoft.com/office/powerpoint/2010/main" val="241579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76874"/>
            <a:ext cx="6789600" cy="4968552"/>
          </a:xfrm>
        </p:spPr>
        <p:txBody>
          <a:bodyPr>
            <a:noAutofit/>
          </a:bodyPr>
          <a:lstStyle/>
          <a:p>
            <a:r>
              <a:rPr lang="en-AU" sz="900" b="1" dirty="0">
                <a:latin typeface="Arial" pitchFamily="34" charset="0"/>
                <a:cs typeface="Arial" pitchFamily="34" charset="0"/>
              </a:rPr>
              <a:t>Purpose</a:t>
            </a:r>
          </a:p>
          <a:p>
            <a:pPr marL="171450" indent="-171450">
              <a:buFont typeface="Arial" pitchFamily="34" charset="0"/>
              <a:buChar char="•"/>
            </a:pPr>
            <a:r>
              <a:rPr lang="en-AU" sz="900" dirty="0">
                <a:latin typeface="Arial" pitchFamily="34" charset="0"/>
                <a:cs typeface="Arial" pitchFamily="34" charset="0"/>
              </a:rPr>
              <a:t>To </a:t>
            </a:r>
            <a:r>
              <a:rPr lang="en-AU" sz="900" dirty="0" smtClean="0">
                <a:latin typeface="Arial" pitchFamily="34" charset="0"/>
                <a:cs typeface="Arial" pitchFamily="34" charset="0"/>
              </a:rPr>
              <a:t>introduce the Framework in an engaging format, exposing participants to different points of view, including that of peers and students.</a:t>
            </a:r>
            <a:endParaRPr lang="en-AU" sz="900" dirty="0">
              <a:latin typeface="Arial" pitchFamily="34" charset="0"/>
              <a:cs typeface="Arial" pitchFamily="34" charset="0"/>
            </a:endParaRPr>
          </a:p>
          <a:p>
            <a:endParaRPr lang="en-AU" sz="900" b="1" dirty="0">
              <a:solidFill>
                <a:srgbClr val="C00000"/>
              </a:solidFill>
              <a:latin typeface="Arial" pitchFamily="34" charset="0"/>
              <a:cs typeface="Arial" pitchFamily="34" charset="0"/>
            </a:endParaRPr>
          </a:p>
          <a:p>
            <a:r>
              <a:rPr lang="en-AU" sz="900" b="1" dirty="0">
                <a:latin typeface="Arial" pitchFamily="34" charset="0"/>
                <a:cs typeface="Arial" pitchFamily="34" charset="0"/>
              </a:rPr>
              <a:t>Key points to share</a:t>
            </a:r>
          </a:p>
          <a:p>
            <a:pPr marL="171450" indent="-171450">
              <a:buFont typeface="Arial" pitchFamily="34" charset="0"/>
              <a:buChar char="•"/>
              <a:defRPr/>
            </a:pPr>
            <a:r>
              <a:rPr lang="en-AU" sz="900" dirty="0">
                <a:latin typeface="Arial" pitchFamily="34" charset="0"/>
                <a:cs typeface="Arial" pitchFamily="34" charset="0"/>
              </a:rPr>
              <a:t>As discussed in the introduction  (slide 1) AITSL has collaborated with education stakeholders to develop the Australian Teacher Performance and Development Framework. The Framework has been developed based on research, national mapping and analysis of existing practices, advice from national and international experts, and national consultation.  </a:t>
            </a:r>
            <a:endParaRPr lang="en-AU" sz="900" dirty="0" smtClean="0">
              <a:latin typeface="Arial" pitchFamily="34" charset="0"/>
              <a:cs typeface="Arial" pitchFamily="34" charset="0"/>
            </a:endParaRPr>
          </a:p>
          <a:p>
            <a:pPr marL="171450" indent="-171450">
              <a:buFont typeface="Arial" pitchFamily="34" charset="0"/>
              <a:buChar char="•"/>
              <a:defRPr/>
            </a:pPr>
            <a:r>
              <a:rPr lang="en-AU" sz="900" dirty="0" smtClean="0">
                <a:latin typeface="Arial" pitchFamily="34" charset="0"/>
                <a:cs typeface="Arial" pitchFamily="34" charset="0"/>
              </a:rPr>
              <a:t>The </a:t>
            </a:r>
            <a:r>
              <a:rPr lang="en-AU" sz="900" dirty="0" err="1" smtClean="0">
                <a:latin typeface="Arial" pitchFamily="34" charset="0"/>
                <a:cs typeface="Arial" pitchFamily="34" charset="0"/>
              </a:rPr>
              <a:t>infopromo</a:t>
            </a:r>
            <a:r>
              <a:rPr lang="en-AU" sz="900" dirty="0" smtClean="0">
                <a:latin typeface="Arial" pitchFamily="34" charset="0"/>
                <a:cs typeface="Arial" pitchFamily="34" charset="0"/>
              </a:rPr>
              <a:t> (informational promotional) video was produced in partnership with schools across Australia.</a:t>
            </a:r>
            <a:endParaRPr lang="en-AU" sz="900" dirty="0">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2</a:t>
            </a:fld>
            <a:endParaRPr lang="en-AU"/>
          </a:p>
        </p:txBody>
      </p:sp>
    </p:spTree>
    <p:extLst>
      <p:ext uri="{BB962C8B-B14F-4D97-AF65-F5344CB8AC3E}">
        <p14:creationId xmlns:p14="http://schemas.microsoft.com/office/powerpoint/2010/main" val="355851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784749"/>
          </a:xfrm>
        </p:spPr>
        <p:txBody>
          <a:bodyPr/>
          <a:lstStyle/>
          <a:p>
            <a:pPr>
              <a:lnSpc>
                <a:spcPct val="100000"/>
              </a:lnSpc>
              <a:spcBef>
                <a:spcPts val="0"/>
              </a:spcBef>
              <a:spcAft>
                <a:spcPts val="0"/>
              </a:spcAft>
            </a:pPr>
            <a:r>
              <a:rPr lang="en-AU" sz="900" b="1" dirty="0" smtClean="0">
                <a:latin typeface="Arial" pitchFamily="34" charset="0"/>
                <a:cs typeface="Arial" pitchFamily="34" charset="0"/>
              </a:rPr>
              <a:t>Purpose</a:t>
            </a:r>
          </a:p>
          <a:p>
            <a:pPr marL="171450" indent="-171450">
              <a:buFont typeface="Arial" pitchFamily="34" charset="0"/>
              <a:buChar char="•"/>
              <a:defRPr/>
            </a:pPr>
            <a:r>
              <a:rPr lang="en-AU" sz="900" dirty="0" smtClean="0">
                <a:latin typeface="Arial" pitchFamily="34" charset="0"/>
                <a:cs typeface="Arial" pitchFamily="34" charset="0"/>
              </a:rPr>
              <a:t>To focus on the school’s ability to implement a particular strategy and the impact that the implementation of the strategy would have on the participants’ school.</a:t>
            </a:r>
          </a:p>
          <a:p>
            <a:endParaRPr lang="en-AU" sz="900" b="1" dirty="0" smtClean="0">
              <a:solidFill>
                <a:schemeClr val="tx1"/>
              </a:solidFill>
              <a:latin typeface="Arial" pitchFamily="34" charset="0"/>
              <a:cs typeface="Arial" pitchFamily="34" charset="0"/>
            </a:endParaRPr>
          </a:p>
          <a:p>
            <a:pPr indent="0">
              <a:lnSpc>
                <a:spcPct val="100000"/>
              </a:lnSpc>
              <a:spcBef>
                <a:spcPts val="0"/>
              </a:spcBef>
              <a:spcAft>
                <a:spcPts val="0"/>
              </a:spcAft>
            </a:pPr>
            <a:endParaRPr lang="en-AU" sz="900" b="1" dirty="0" smtClean="0">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buFont typeface="Arial" pitchFamily="34" charset="0"/>
              <a:buChar char="•"/>
            </a:pPr>
            <a:r>
              <a:rPr lang="en-AU" sz="900" dirty="0" smtClean="0">
                <a:latin typeface="Arial" pitchFamily="34" charset="0"/>
                <a:cs typeface="Arial" pitchFamily="34" charset="0"/>
              </a:rPr>
              <a:t>Activity – Impact/Achievability matrix</a:t>
            </a:r>
          </a:p>
          <a:p>
            <a:pPr marL="171450" indent="-171450">
              <a:buFont typeface="Arial" pitchFamily="34" charset="0"/>
              <a:buChar char="•"/>
            </a:pPr>
            <a:r>
              <a:rPr lang="en-AU" sz="900" dirty="0" smtClean="0">
                <a:latin typeface="Arial" pitchFamily="34" charset="0"/>
                <a:cs typeface="Arial" pitchFamily="34" charset="0"/>
              </a:rPr>
              <a:t>Activity – Impact/Achievability matrix cards</a:t>
            </a:r>
          </a:p>
          <a:p>
            <a:pPr marL="171450" indent="-171450"/>
            <a:r>
              <a:rPr lang="en-AU" sz="900" dirty="0" smtClean="0">
                <a:latin typeface="Arial" pitchFamily="34" charset="0"/>
                <a:cs typeface="Arial" pitchFamily="34" charset="0"/>
              </a:rPr>
              <a:t>                     10 cards identifying effective performance and development practice and 6 spare blank cards.</a:t>
            </a:r>
          </a:p>
          <a:p>
            <a:pPr marL="171450" indent="-171450">
              <a:buFont typeface="Arial" pitchFamily="34" charset="0"/>
              <a:buChar char="•"/>
            </a:pPr>
            <a:r>
              <a:rPr lang="en-AU" sz="900" dirty="0" smtClean="0">
                <a:latin typeface="Arial" pitchFamily="34" charset="0"/>
                <a:cs typeface="Arial" pitchFamily="34" charset="0"/>
              </a:rPr>
              <a:t>Activity – Quadrant insights.</a:t>
            </a:r>
          </a:p>
          <a:p>
            <a:pPr marL="171450" indent="-171450"/>
            <a:endParaRPr lang="en-AU" sz="900" b="1" dirty="0" smtClean="0">
              <a:solidFill>
                <a:schemeClr val="tx1"/>
              </a:solidFill>
              <a:latin typeface="Arial" pitchFamily="34" charset="0"/>
              <a:cs typeface="Arial" pitchFamily="34" charset="0"/>
            </a:endParaRPr>
          </a:p>
          <a:p>
            <a:r>
              <a:rPr lang="en-AU" sz="900" b="1" dirty="0" smtClean="0">
                <a:solidFill>
                  <a:schemeClr val="tx1"/>
                </a:solidFill>
                <a:latin typeface="Arial" pitchFamily="34" charset="0"/>
                <a:cs typeface="Arial" pitchFamily="34" charset="0"/>
              </a:rPr>
              <a:t>Instructions</a:t>
            </a:r>
            <a:endParaRPr lang="en-AU" sz="900" dirty="0" smtClean="0">
              <a:solidFill>
                <a:schemeClr val="tx1"/>
              </a:solidFill>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It will be important to follow the task steps closely.</a:t>
            </a:r>
          </a:p>
          <a:p>
            <a:pPr marL="171450" indent="-171450">
              <a:buFont typeface="Arial" pitchFamily="34" charset="0"/>
              <a:buChar char="•"/>
            </a:pPr>
            <a:r>
              <a:rPr lang="en-AU" sz="900" dirty="0" smtClean="0">
                <a:latin typeface="Arial" pitchFamily="34" charset="0"/>
                <a:cs typeface="Arial" pitchFamily="34" charset="0"/>
              </a:rPr>
              <a:t>In particular encourage the person placing the cards to take the time to explain the reasoning behind where and why they have placed the card in that position on the Matrix.</a:t>
            </a:r>
          </a:p>
          <a:p>
            <a:pPr marL="171450" indent="-171450">
              <a:buFont typeface="Arial" pitchFamily="34" charset="0"/>
              <a:buChar char="•"/>
            </a:pPr>
            <a:r>
              <a:rPr lang="en-AU" sz="900" dirty="0" smtClean="0">
                <a:latin typeface="Arial" pitchFamily="34" charset="0"/>
                <a:cs typeface="Arial" pitchFamily="34" charset="0"/>
              </a:rPr>
              <a:t>Think, group, share activity.</a:t>
            </a:r>
          </a:p>
          <a:p>
            <a:pPr marL="171450" indent="-171450">
              <a:buFont typeface="Arial" pitchFamily="34" charset="0"/>
              <a:buChar char="•"/>
            </a:pPr>
            <a:r>
              <a:rPr lang="en-AU" sz="900" dirty="0" smtClean="0">
                <a:latin typeface="Arial" pitchFamily="34" charset="0"/>
                <a:cs typeface="Arial" pitchFamily="34" charset="0"/>
              </a:rPr>
              <a:t>Work </a:t>
            </a:r>
            <a:r>
              <a:rPr lang="en-AU" sz="900" dirty="0">
                <a:latin typeface="Arial" pitchFamily="34" charset="0"/>
                <a:cs typeface="Arial" pitchFamily="34" charset="0"/>
              </a:rPr>
              <a:t>in </a:t>
            </a:r>
            <a:r>
              <a:rPr lang="en-AU" sz="900" dirty="0" smtClean="0">
                <a:latin typeface="Arial" pitchFamily="34" charset="0"/>
                <a:cs typeface="Arial" pitchFamily="34" charset="0"/>
              </a:rPr>
              <a:t>groups.</a:t>
            </a:r>
          </a:p>
          <a:p>
            <a:pPr marL="171450" indent="-171450">
              <a:buFont typeface="Arial" pitchFamily="34" charset="0"/>
              <a:buChar char="•"/>
            </a:pPr>
            <a:r>
              <a:rPr lang="en-AU" sz="900" dirty="0" smtClean="0">
                <a:latin typeface="Arial" pitchFamily="34" charset="0"/>
                <a:cs typeface="Arial" pitchFamily="34" charset="0"/>
              </a:rPr>
              <a:t>Each </a:t>
            </a:r>
            <a:r>
              <a:rPr lang="en-AU" sz="900" dirty="0">
                <a:latin typeface="Arial" pitchFamily="34" charset="0"/>
                <a:cs typeface="Arial" pitchFamily="34" charset="0"/>
              </a:rPr>
              <a:t>person in turn is to place the ten cards in their chosen square for their school at this time. Take time to explain the reason/s for your </a:t>
            </a:r>
            <a:r>
              <a:rPr lang="en-AU" sz="900" dirty="0" smtClean="0">
                <a:latin typeface="Arial" pitchFamily="34" charset="0"/>
                <a:cs typeface="Arial" pitchFamily="34" charset="0"/>
              </a:rPr>
              <a:t>choice.</a:t>
            </a:r>
          </a:p>
          <a:p>
            <a:pPr marL="171450" indent="-171450">
              <a:buFont typeface="Arial" pitchFamily="34" charset="0"/>
              <a:buChar char="•"/>
            </a:pPr>
            <a:r>
              <a:rPr lang="en-AU" sz="900" dirty="0" smtClean="0">
                <a:latin typeface="Arial" pitchFamily="34" charset="0"/>
                <a:cs typeface="Arial" pitchFamily="34" charset="0"/>
              </a:rPr>
              <a:t>Together </a:t>
            </a:r>
            <a:r>
              <a:rPr lang="en-AU" sz="900" dirty="0">
                <a:latin typeface="Arial" pitchFamily="34" charset="0"/>
                <a:cs typeface="Arial" pitchFamily="34" charset="0"/>
              </a:rPr>
              <a:t>reflect on what you have learnt about your school’s/organisation’s current structures recording any </a:t>
            </a:r>
            <a:r>
              <a:rPr lang="en-AU" sz="900" dirty="0" smtClean="0">
                <a:latin typeface="Arial" pitchFamily="34" charset="0"/>
                <a:cs typeface="Arial" pitchFamily="34" charset="0"/>
              </a:rPr>
              <a:t>insights.</a:t>
            </a:r>
          </a:p>
          <a:p>
            <a:pPr marL="171450" indent="-171450">
              <a:buFont typeface="Arial" pitchFamily="34" charset="0"/>
              <a:buChar char="•"/>
            </a:pPr>
            <a:r>
              <a:rPr lang="en-AU" sz="900" dirty="0" smtClean="0">
                <a:latin typeface="Arial" pitchFamily="34" charset="0"/>
                <a:cs typeface="Arial" pitchFamily="34" charset="0"/>
              </a:rPr>
              <a:t>Each </a:t>
            </a:r>
            <a:r>
              <a:rPr lang="en-AU" sz="900" dirty="0">
                <a:latin typeface="Arial" pitchFamily="34" charset="0"/>
                <a:cs typeface="Arial" pitchFamily="34" charset="0"/>
              </a:rPr>
              <a:t>group is to appoint a spokesperson to share the group’s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L="171450" indent="-171450">
              <a:buFont typeface="Arial" pitchFamily="34" charset="0"/>
              <a:buChar char="•"/>
            </a:pPr>
            <a:r>
              <a:rPr lang="en-AU" sz="900" dirty="0">
                <a:latin typeface="Arial" pitchFamily="34" charset="0"/>
                <a:cs typeface="Arial" pitchFamily="34" charset="0"/>
              </a:rPr>
              <a:t>Facilitator records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L="171450" indent="-171450">
              <a:buFont typeface="Arial" pitchFamily="34" charset="0"/>
              <a:buChar char="•"/>
            </a:pPr>
            <a:endParaRPr lang="en-AU" sz="900" dirty="0">
              <a:latin typeface="Arial" pitchFamily="34" charset="0"/>
              <a:cs typeface="Arial" pitchFamily="34" charset="0"/>
            </a:endParaRPr>
          </a:p>
          <a:p>
            <a:endParaRPr lang="en-AU" sz="900" b="1" dirty="0">
              <a:latin typeface="Arial" pitchFamily="34" charset="0"/>
              <a:cs typeface="Arial" pitchFamily="34" charset="0"/>
            </a:endParaRPr>
          </a:p>
          <a:p>
            <a:pPr marL="171450" indent="-171450">
              <a:buFont typeface="Arial" pitchFamily="34" charset="0"/>
              <a:buChar char="•"/>
            </a:pPr>
            <a:endParaRPr lang="en-AU" sz="1000" b="0" baseline="0" dirty="0" smtClean="0">
              <a:solidFill>
                <a:schemeClr val="tx1"/>
              </a:solidFill>
              <a:latin typeface="Arial" pitchFamily="34" charset="0"/>
              <a:cs typeface="Arial" pitchFamily="34" charset="0"/>
            </a:endParaRPr>
          </a:p>
          <a:p>
            <a:pPr marL="171450" indent="-171450">
              <a:buFont typeface="Arial" pitchFamily="34" charset="0"/>
              <a:buChar char="•"/>
            </a:pPr>
            <a:endParaRPr lang="en-AU" sz="1000" b="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15019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lstStyle/>
          <a:p>
            <a:pPr>
              <a:lnSpc>
                <a:spcPct val="100000"/>
              </a:lnSpc>
              <a:spcBef>
                <a:spcPts val="0"/>
              </a:spcBef>
              <a:spcAft>
                <a:spcPts val="0"/>
              </a:spcAft>
            </a:pPr>
            <a:r>
              <a:rPr lang="en-AU" sz="900" b="1" dirty="0" smtClean="0">
                <a:latin typeface="Arial" pitchFamily="34" charset="0"/>
                <a:cs typeface="Arial" pitchFamily="34" charset="0"/>
              </a:rPr>
              <a:t>Purpose</a:t>
            </a:r>
            <a:endParaRPr lang="en-AU" sz="900" b="1" dirty="0">
              <a:latin typeface="Arial" pitchFamily="34" charset="0"/>
              <a:cs typeface="Arial" pitchFamily="34" charset="0"/>
            </a:endParaRPr>
          </a:p>
          <a:p>
            <a:pPr marL="171450" indent="-171450">
              <a:buFont typeface="Arial" pitchFamily="34" charset="0"/>
              <a:buChar char="•"/>
              <a:defRPr/>
            </a:pPr>
            <a:r>
              <a:rPr lang="en-AU" sz="900" dirty="0" smtClean="0">
                <a:latin typeface="Arial" pitchFamily="34" charset="0"/>
                <a:cs typeface="Arial" pitchFamily="34" charset="0"/>
              </a:rPr>
              <a:t>To focus </a:t>
            </a:r>
            <a:r>
              <a:rPr lang="en-AU" sz="900" dirty="0">
                <a:latin typeface="Arial" pitchFamily="34" charset="0"/>
                <a:cs typeface="Arial" pitchFamily="34" charset="0"/>
              </a:rPr>
              <a:t>on </a:t>
            </a:r>
            <a:r>
              <a:rPr lang="en-AU" sz="900" dirty="0" smtClean="0">
                <a:latin typeface="Arial" pitchFamily="34" charset="0"/>
                <a:cs typeface="Arial" pitchFamily="34" charset="0"/>
              </a:rPr>
              <a:t>the school’s </a:t>
            </a:r>
            <a:r>
              <a:rPr lang="en-AU" sz="900" dirty="0">
                <a:latin typeface="Arial" pitchFamily="34" charset="0"/>
                <a:cs typeface="Arial" pitchFamily="34" charset="0"/>
              </a:rPr>
              <a:t>ability to implement a particular strategy and at the same time the impact that the implementation of the strategy would have on </a:t>
            </a:r>
            <a:r>
              <a:rPr lang="en-AU" sz="900" dirty="0" smtClean="0">
                <a:latin typeface="Arial" pitchFamily="34" charset="0"/>
                <a:cs typeface="Arial" pitchFamily="34" charset="0"/>
              </a:rPr>
              <a:t>the participants’ school</a:t>
            </a:r>
            <a:r>
              <a:rPr lang="en-AU" sz="900" dirty="0">
                <a:latin typeface="Arial" pitchFamily="34" charset="0"/>
                <a:cs typeface="Arial" pitchFamily="34" charset="0"/>
              </a:rPr>
              <a:t>.</a:t>
            </a:r>
          </a:p>
          <a:p>
            <a:pPr>
              <a:lnSpc>
                <a:spcPct val="100000"/>
              </a:lnSpc>
              <a:spcBef>
                <a:spcPts val="0"/>
              </a:spcBef>
              <a:spcAft>
                <a:spcPts val="0"/>
              </a:spcAft>
            </a:pPr>
            <a:endParaRPr lang="en-AU" sz="900" b="1" dirty="0">
              <a:latin typeface="Arial" pitchFamily="34" charset="0"/>
              <a:cs typeface="Arial" pitchFamily="34" charset="0"/>
            </a:endParaRPr>
          </a:p>
          <a:p>
            <a:pPr>
              <a:lnSpc>
                <a:spcPct val="100000"/>
              </a:lnSpc>
              <a:spcBef>
                <a:spcPts val="0"/>
              </a:spcBef>
              <a:spcAft>
                <a:spcPts val="0"/>
              </a:spcAft>
            </a:pPr>
            <a:r>
              <a:rPr lang="en-AU" sz="900" b="1" dirty="0">
                <a:latin typeface="Arial" pitchFamily="34" charset="0"/>
                <a:cs typeface="Arial" pitchFamily="34" charset="0"/>
              </a:rPr>
              <a:t>Key points to share</a:t>
            </a:r>
          </a:p>
          <a:p>
            <a:pPr marL="171450" indent="-171450">
              <a:buFont typeface="Arial" pitchFamily="34" charset="0"/>
              <a:buChar char="•"/>
              <a:defRPr/>
            </a:pPr>
            <a:r>
              <a:rPr lang="en-AU" sz="900" dirty="0" smtClean="0">
                <a:latin typeface="Arial" pitchFamily="34" charset="0"/>
                <a:cs typeface="Arial" pitchFamily="34" charset="0"/>
              </a:rPr>
              <a:t>This</a:t>
            </a:r>
            <a:r>
              <a:rPr lang="en-AU" sz="900" baseline="0" dirty="0" smtClean="0">
                <a:latin typeface="Arial" pitchFamily="34" charset="0"/>
                <a:cs typeface="Arial" pitchFamily="34" charset="0"/>
              </a:rPr>
              <a:t> activity </a:t>
            </a:r>
            <a:r>
              <a:rPr lang="en-AU" sz="900" dirty="0" smtClean="0">
                <a:latin typeface="Arial" pitchFamily="34" charset="0"/>
                <a:cs typeface="Arial" pitchFamily="34" charset="0"/>
              </a:rPr>
              <a:t>will support </a:t>
            </a:r>
            <a:r>
              <a:rPr lang="en-AU" sz="900" dirty="0">
                <a:latin typeface="Arial" pitchFamily="34" charset="0"/>
                <a:cs typeface="Arial" pitchFamily="34" charset="0"/>
              </a:rPr>
              <a:t>the identification of future </a:t>
            </a:r>
            <a:r>
              <a:rPr lang="en-AU" sz="900" dirty="0" smtClean="0">
                <a:latin typeface="Arial" pitchFamily="34" charset="0"/>
                <a:cs typeface="Arial" pitchFamily="34" charset="0"/>
              </a:rPr>
              <a:t>initiatives.</a:t>
            </a:r>
            <a:endParaRPr lang="en-AU" sz="900" dirty="0">
              <a:latin typeface="Arial" pitchFamily="34" charset="0"/>
              <a:cs typeface="Arial" pitchFamily="34" charset="0"/>
            </a:endParaRPr>
          </a:p>
          <a:p>
            <a:pPr>
              <a:lnSpc>
                <a:spcPct val="100000"/>
              </a:lnSpc>
              <a:spcBef>
                <a:spcPts val="0"/>
              </a:spcBef>
              <a:spcAft>
                <a:spcPts val="0"/>
              </a:spcAft>
            </a:pPr>
            <a:endParaRPr lang="en-AU" sz="900" b="1" dirty="0">
              <a:latin typeface="Arial" pitchFamily="34" charset="0"/>
              <a:cs typeface="Arial" pitchFamily="34" charset="0"/>
            </a:endParaRPr>
          </a:p>
          <a:p>
            <a:pPr>
              <a:lnSpc>
                <a:spcPct val="100000"/>
              </a:lnSpc>
              <a:spcBef>
                <a:spcPts val="0"/>
              </a:spcBef>
              <a:spcAft>
                <a:spcPts val="0"/>
              </a:spcAft>
            </a:pPr>
            <a:r>
              <a:rPr lang="en-AU" sz="900" b="1" dirty="0">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The participants will have a shared view of where changes could be made within their existing processes and structures.</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The </a:t>
            </a:r>
            <a:r>
              <a:rPr lang="en-AU" sz="900" dirty="0">
                <a:latin typeface="Arial" pitchFamily="34" charset="0"/>
                <a:cs typeface="Arial" pitchFamily="34" charset="0"/>
              </a:rPr>
              <a:t>participants may identify future initiatives or programs </a:t>
            </a:r>
            <a:r>
              <a:rPr lang="en-AU" sz="900" dirty="0" smtClean="0">
                <a:latin typeface="Arial" pitchFamily="34" charset="0"/>
                <a:cs typeface="Arial" pitchFamily="34" charset="0"/>
              </a:rPr>
              <a:t>for which they </a:t>
            </a:r>
            <a:r>
              <a:rPr lang="en-AU" sz="900" dirty="0">
                <a:latin typeface="Arial" pitchFamily="34" charset="0"/>
                <a:cs typeface="Arial" pitchFamily="34" charset="0"/>
              </a:rPr>
              <a:t>see a possibility for.</a:t>
            </a:r>
          </a:p>
          <a:p>
            <a:pPr>
              <a:lnSpc>
                <a:spcPct val="100000"/>
              </a:lnSpc>
              <a:spcBef>
                <a:spcPts val="0"/>
              </a:spcBef>
              <a:spcAft>
                <a:spcPts val="0"/>
              </a:spcAft>
            </a:pPr>
            <a:endParaRPr lang="en-AU" sz="900" b="1" dirty="0">
              <a:latin typeface="Arial" pitchFamily="34" charset="0"/>
              <a:cs typeface="Arial" pitchFamily="34" charset="0"/>
            </a:endParaRPr>
          </a:p>
          <a:p>
            <a:pPr>
              <a:lnSpc>
                <a:spcPct val="100000"/>
              </a:lnSpc>
              <a:spcBef>
                <a:spcPts val="0"/>
              </a:spcBef>
              <a:spcAft>
                <a:spcPts val="0"/>
              </a:spcAft>
            </a:pPr>
            <a:r>
              <a:rPr lang="en-AU" sz="900" b="1" dirty="0">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15 minutes.</a:t>
            </a:r>
            <a:endParaRPr lang="en-AU" sz="900" dirty="0">
              <a:latin typeface="Arial" pitchFamily="34" charset="0"/>
              <a:cs typeface="Arial" pitchFamily="34" charset="0"/>
            </a:endParaRPr>
          </a:p>
          <a:p>
            <a:pPr indent="0">
              <a:lnSpc>
                <a:spcPct val="100000"/>
              </a:lnSpc>
              <a:spcBef>
                <a:spcPts val="0"/>
              </a:spcBef>
              <a:spcAft>
                <a:spcPts val="0"/>
              </a:spcAft>
            </a:pPr>
            <a:endParaRPr lang="en-AU" sz="900" b="1" dirty="0">
              <a:latin typeface="Arial" pitchFamily="34" charset="0"/>
              <a:cs typeface="Arial" pitchFamily="34" charset="0"/>
            </a:endParaRPr>
          </a:p>
          <a:p>
            <a:pPr>
              <a:lnSpc>
                <a:spcPct val="100000"/>
              </a:lnSpc>
              <a:spcBef>
                <a:spcPts val="0"/>
              </a:spcBef>
              <a:spcAft>
                <a:spcPts val="0"/>
              </a:spcAft>
            </a:pPr>
            <a:r>
              <a:rPr lang="en-AU" sz="900" b="1" dirty="0">
                <a:latin typeface="Arial" pitchFamily="34" charset="0"/>
                <a:cs typeface="Arial" pitchFamily="34" charset="0"/>
              </a:rPr>
              <a:t>Materials required</a:t>
            </a:r>
          </a:p>
          <a:p>
            <a:pPr marL="171450" indent="-171450">
              <a:buFont typeface="Arial" pitchFamily="34" charset="0"/>
              <a:buChar char="•"/>
            </a:pPr>
            <a:r>
              <a:rPr lang="en-AU" sz="900" dirty="0" smtClean="0">
                <a:latin typeface="Arial" pitchFamily="34" charset="0"/>
                <a:cs typeface="Arial" pitchFamily="34" charset="0"/>
              </a:rPr>
              <a:t>See previous slide.</a:t>
            </a:r>
            <a:br>
              <a:rPr lang="en-AU" sz="900" dirty="0" smtClean="0">
                <a:latin typeface="Arial" pitchFamily="34" charset="0"/>
                <a:cs typeface="Arial" pitchFamily="34" charset="0"/>
              </a:rPr>
            </a:br>
            <a:endParaRPr lang="en-AU" sz="900" dirty="0" smtClean="0">
              <a:latin typeface="Arial" pitchFamily="34" charset="0"/>
              <a:cs typeface="Arial" pitchFamily="34" charset="0"/>
            </a:endParaRPr>
          </a:p>
          <a:p>
            <a:pPr>
              <a:defRPr/>
            </a:pPr>
            <a:r>
              <a:rPr lang="en-AU" sz="900" b="1" dirty="0" smtClean="0">
                <a:latin typeface="Arial" pitchFamily="34" charset="0"/>
                <a:cs typeface="Arial" pitchFamily="34" charset="0"/>
              </a:rPr>
              <a:t>Instructions</a:t>
            </a:r>
          </a:p>
          <a:p>
            <a:pPr marL="171450" indent="-171450">
              <a:buFont typeface="Arial" pitchFamily="34" charset="0"/>
              <a:buChar char="•"/>
            </a:pPr>
            <a:r>
              <a:rPr lang="en-AU" sz="900" dirty="0" smtClean="0">
                <a:latin typeface="Arial" pitchFamily="34" charset="0"/>
                <a:cs typeface="Arial" pitchFamily="34" charset="0"/>
              </a:rPr>
              <a:t>See previous</a:t>
            </a:r>
            <a:r>
              <a:rPr lang="en-AU" sz="900" baseline="0" dirty="0" smtClean="0">
                <a:latin typeface="Arial" pitchFamily="34" charset="0"/>
                <a:cs typeface="Arial" pitchFamily="34" charset="0"/>
              </a:rPr>
              <a:t> </a:t>
            </a:r>
            <a:r>
              <a:rPr lang="en-AU" sz="900" dirty="0" smtClean="0">
                <a:latin typeface="Arial" pitchFamily="34" charset="0"/>
                <a:cs typeface="Arial" pitchFamily="34" charset="0"/>
              </a:rPr>
              <a:t>slide.</a:t>
            </a:r>
            <a:endParaRPr lang="en-AU" sz="900" b="1" i="1" dirty="0" smtClean="0">
              <a:latin typeface="Arial" pitchFamily="34" charset="0"/>
              <a:cs typeface="Arial" pitchFamily="34" charset="0"/>
            </a:endParaRPr>
          </a:p>
          <a:p>
            <a:pPr>
              <a:defRPr/>
            </a:pPr>
            <a:endParaRPr lang="en-AU" sz="900" i="1" dirty="0">
              <a:latin typeface="Arial" pitchFamily="34" charset="0"/>
              <a:cs typeface="Arial" pitchFamily="34" charset="0"/>
            </a:endParaRPr>
          </a:p>
          <a:p>
            <a:pPr>
              <a:defRPr/>
            </a:pPr>
            <a:endParaRPr lang="en-AU" sz="900" i="1" dirty="0">
              <a:latin typeface="Arial" pitchFamily="34" charset="0"/>
              <a:cs typeface="Arial" pitchFamily="34" charset="0"/>
            </a:endParaRPr>
          </a:p>
          <a:p>
            <a:pPr marL="171450" indent="-171450">
              <a:buFont typeface="Arial" pitchFamily="34" charset="0"/>
              <a:buChar char="•"/>
            </a:pPr>
            <a:endParaRPr lang="en-AU" sz="900" i="1" dirty="0" smtClean="0">
              <a:latin typeface="Arial" pitchFamily="34" charset="0"/>
              <a:cs typeface="Arial" pitchFamily="34" charset="0"/>
            </a:endParaRPr>
          </a:p>
          <a:p>
            <a:endParaRPr lang="en-AU" i="1" dirty="0"/>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868105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928765"/>
          </a:xfrm>
        </p:spPr>
        <p:txBody>
          <a:bodyPr/>
          <a:lstStyle/>
          <a:p>
            <a:pPr marL="0"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latin typeface="Arial" pitchFamily="34" charset="0"/>
                <a:cs typeface="Arial" pitchFamily="34" charset="0"/>
              </a:rPr>
              <a:t>To gain an understanding of what is meant by coherence in creating a culture of effective teacher performance and development.</a:t>
            </a:r>
            <a:endParaRPr lang="en-AU" sz="900" b="0" baseline="0" dirty="0" smtClean="0">
              <a:solidFill>
                <a:schemeClr val="tx1"/>
              </a:solidFill>
              <a:latin typeface="Arial" pitchFamily="34" charset="0"/>
              <a:cs typeface="Arial" pitchFamily="34" charset="0"/>
            </a:endParaRPr>
          </a:p>
          <a:p>
            <a:pPr marL="0"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marL="0"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indent="-171450">
              <a:buFont typeface="Arial" pitchFamily="34" charset="0"/>
              <a:buChar char="•"/>
            </a:pPr>
            <a:r>
              <a:rPr lang="en-AU" sz="900" b="1" dirty="0">
                <a:latin typeface="Arial" pitchFamily="34" charset="0"/>
                <a:cs typeface="Arial" pitchFamily="34" charset="0"/>
              </a:rPr>
              <a:t>Coherence</a:t>
            </a:r>
            <a:r>
              <a:rPr lang="en-AU" sz="900" dirty="0">
                <a:latin typeface="Arial" pitchFamily="34" charset="0"/>
                <a:cs typeface="Arial" pitchFamily="34" charset="0"/>
              </a:rPr>
              <a:t> – it is important that performance and development processes in a school fit with other arrangements in which schools, teachers and school leaders are involved. </a:t>
            </a:r>
            <a:endParaRPr lang="en-AU" sz="900" dirty="0" smtClean="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Performance </a:t>
            </a:r>
            <a:r>
              <a:rPr lang="en-AU" sz="900" dirty="0">
                <a:latin typeface="Arial" pitchFamily="34" charset="0"/>
                <a:cs typeface="Arial" pitchFamily="34" charset="0"/>
              </a:rPr>
              <a:t>and development processes and teacher goals should reflect the overall approach to teaching and learning within a school, and should be consistent with the </a:t>
            </a:r>
            <a:r>
              <a:rPr lang="en-AU" sz="900" dirty="0" smtClean="0">
                <a:latin typeface="Arial" pitchFamily="34" charset="0"/>
                <a:cs typeface="Arial" pitchFamily="34" charset="0"/>
              </a:rPr>
              <a:t>school's plans.  </a:t>
            </a:r>
          </a:p>
          <a:p>
            <a:pPr marL="171450" indent="-171450">
              <a:buFont typeface="Arial" pitchFamily="34" charset="0"/>
              <a:buChar char="•"/>
            </a:pPr>
            <a:r>
              <a:rPr lang="en-AU" sz="900" dirty="0" smtClean="0">
                <a:latin typeface="Arial" pitchFamily="34" charset="0"/>
                <a:cs typeface="Arial" pitchFamily="34" charset="0"/>
              </a:rPr>
              <a:t>It </a:t>
            </a:r>
            <a:r>
              <a:rPr lang="en-AU" sz="900" dirty="0">
                <a:latin typeface="Arial" pitchFamily="34" charset="0"/>
                <a:cs typeface="Arial" pitchFamily="34" charset="0"/>
              </a:rPr>
              <a:t>is important that teachers and school leaders experience performance and development as something that ties together the various activities they are engaged in, rather than a separate and additional process. Alignment to school plans and school-wide approaches to professional learning are particularly important.</a:t>
            </a:r>
          </a:p>
          <a:p>
            <a:pPr marL="171450" indent="-171450">
              <a:lnSpc>
                <a:spcPct val="100000"/>
              </a:lnSpc>
              <a:spcBef>
                <a:spcPts val="0"/>
              </a:spcBef>
              <a:spcAft>
                <a:spcPts val="0"/>
              </a:spcAft>
              <a:buFont typeface="Arial" pitchFamily="34" charset="0"/>
              <a:buChar char="•"/>
            </a:pPr>
            <a:r>
              <a:rPr lang="en-AU" sz="900" b="0" baseline="0" dirty="0" smtClean="0">
                <a:latin typeface="Arial" pitchFamily="34" charset="0"/>
                <a:cs typeface="Arial" pitchFamily="34" charset="0"/>
              </a:rPr>
              <a:t>Effective performance and development processes</a:t>
            </a:r>
            <a:r>
              <a:rPr lang="en-AU" sz="900" b="0" dirty="0" smtClean="0">
                <a:latin typeface="Arial" pitchFamily="34" charset="0"/>
                <a:cs typeface="Arial" pitchFamily="34" charset="0"/>
              </a:rPr>
              <a:t> </a:t>
            </a:r>
            <a:r>
              <a:rPr lang="en-AU" sz="900" b="0" baseline="0" dirty="0" smtClean="0">
                <a:latin typeface="Arial" pitchFamily="34" charset="0"/>
                <a:cs typeface="Arial" pitchFamily="34" charset="0"/>
              </a:rPr>
              <a:t>are consistent with the school</a:t>
            </a:r>
            <a:r>
              <a:rPr lang="en-AU" sz="900" dirty="0" smtClean="0">
                <a:latin typeface="Arial" pitchFamily="34" charset="0"/>
                <a:cs typeface="Arial" pitchFamily="34" charset="0"/>
              </a:rPr>
              <a:t>, system and national</a:t>
            </a:r>
            <a:r>
              <a:rPr lang="en-AU" sz="900" b="0" baseline="0" dirty="0" smtClean="0">
                <a:latin typeface="Arial" pitchFamily="34" charset="0"/>
                <a:cs typeface="Arial" pitchFamily="34" charset="0"/>
              </a:rPr>
              <a:t> plans</a:t>
            </a:r>
            <a:r>
              <a:rPr lang="en-AU" sz="900" b="0" dirty="0" smtClean="0">
                <a:latin typeface="Arial" pitchFamily="34" charset="0"/>
                <a:cs typeface="Arial" pitchFamily="34" charset="0"/>
              </a:rPr>
              <a:t> and </a:t>
            </a:r>
            <a:r>
              <a:rPr lang="en-AU" sz="900" b="0" baseline="0" dirty="0" smtClean="0">
                <a:latin typeface="Arial" pitchFamily="34" charset="0"/>
                <a:cs typeface="Arial" pitchFamily="34" charset="0"/>
              </a:rPr>
              <a:t>tie together the various activities the in which the school is engaged.</a:t>
            </a:r>
          </a:p>
        </p:txBody>
      </p:sp>
      <p:sp>
        <p:nvSpPr>
          <p:cNvPr id="4" name="Slide Number Placeholder 3"/>
          <p:cNvSpPr>
            <a:spLocks noGrp="1"/>
          </p:cNvSpPr>
          <p:nvPr>
            <p:ph type="sldNum" sz="quarter" idx="10"/>
          </p:nvPr>
        </p:nvSpPr>
        <p:spPr/>
        <p:txBody>
          <a:bodyPr/>
          <a:lstStyle/>
          <a:p>
            <a:fld id="{FE918C3E-D773-41AE-B3E4-79E2DCC1FD41}" type="slidenum">
              <a:rPr lang="en-AU" smtClean="0"/>
              <a:pPr/>
              <a:t>22</a:t>
            </a:fld>
            <a:endParaRPr lang="en-AU"/>
          </a:p>
        </p:txBody>
      </p:sp>
    </p:spTree>
    <p:extLst>
      <p:ext uri="{BB962C8B-B14F-4D97-AF65-F5344CB8AC3E}">
        <p14:creationId xmlns:p14="http://schemas.microsoft.com/office/powerpoint/2010/main" val="3827463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784749"/>
          </a:xfrm>
        </p:spPr>
        <p:txBody>
          <a:bodyPr>
            <a:normAutofit/>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To focus</a:t>
            </a:r>
            <a:r>
              <a:rPr lang="en-AU" sz="900" b="0" dirty="0" smtClean="0">
                <a:solidFill>
                  <a:schemeClr val="tx1"/>
                </a:solidFill>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on what existing processes and plans align with the performance and development</a:t>
            </a:r>
            <a:r>
              <a:rPr lang="en-AU" sz="900" b="0" dirty="0" smtClean="0">
                <a:solidFill>
                  <a:schemeClr val="tx1"/>
                </a:solidFill>
                <a:latin typeface="Arial" pitchFamily="34" charset="0"/>
                <a:cs typeface="Arial" pitchFamily="34" charset="0"/>
              </a:rPr>
              <a:t> Framework.</a:t>
            </a:r>
            <a:endParaRPr lang="en-AU" sz="900" b="0"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It is important that performance and development processes in a school fit with other arrangements in which schools, teachers and school leaders are involved</a:t>
            </a:r>
            <a:r>
              <a:rPr lang="en-AU" sz="900" dirty="0" smtClean="0">
                <a:latin typeface="Arial" pitchFamily="34" charset="0"/>
                <a:cs typeface="Arial" pitchFamily="34" charset="0"/>
              </a:rPr>
              <a:t>.</a:t>
            </a:r>
          </a:p>
          <a:p>
            <a:pPr marL="171450" indent="-171450">
              <a:buFont typeface="Arial" pitchFamily="34" charset="0"/>
              <a:buChar char="•"/>
            </a:pPr>
            <a:r>
              <a:rPr lang="en-AU" sz="900" dirty="0">
                <a:latin typeface="Arial" pitchFamily="34" charset="0"/>
                <a:cs typeface="Arial" pitchFamily="34" charset="0"/>
              </a:rPr>
              <a:t>Alignment to school plans and school-wide approaches to professional learning are particularly important</a:t>
            </a:r>
            <a:r>
              <a:rPr lang="en-AU" sz="900" dirty="0" smtClean="0">
                <a:latin typeface="Arial" pitchFamily="34" charset="0"/>
                <a:cs typeface="Arial" pitchFamily="34" charset="0"/>
              </a:rPr>
              <a:t>.</a:t>
            </a:r>
          </a:p>
          <a:p>
            <a:pPr marL="171450" indent="-171450">
              <a:buFont typeface="Arial" pitchFamily="34" charset="0"/>
              <a:buChar char="•"/>
            </a:pPr>
            <a:r>
              <a:rPr lang="en-AU" sz="900" dirty="0" smtClean="0">
                <a:latin typeface="Arial" pitchFamily="34" charset="0"/>
                <a:cs typeface="Arial" pitchFamily="34" charset="0"/>
              </a:rPr>
              <a:t>Coherence with other national initiatives is also important:</a:t>
            </a:r>
          </a:p>
          <a:p>
            <a:pPr marL="628650" lvl="1" indent="-171450">
              <a:buFont typeface="Arial" pitchFamily="34" charset="0"/>
              <a:buChar char="–"/>
            </a:pPr>
            <a:r>
              <a:rPr lang="en-AU" sz="900" dirty="0" smtClean="0">
                <a:latin typeface="Arial" pitchFamily="34" charset="0"/>
                <a:cs typeface="Arial" pitchFamily="34" charset="0"/>
              </a:rPr>
              <a:t>Registration and renewal of registration</a:t>
            </a:r>
          </a:p>
          <a:p>
            <a:pPr marL="628650" lvl="1" indent="-171450">
              <a:buFont typeface="Arial" pitchFamily="34" charset="0"/>
              <a:buChar char="–"/>
            </a:pPr>
            <a:r>
              <a:rPr lang="en-AU" sz="900" dirty="0" smtClean="0">
                <a:latin typeface="Arial" pitchFamily="34" charset="0"/>
                <a:cs typeface="Arial" pitchFamily="34" charset="0"/>
              </a:rPr>
              <a:t>Certification</a:t>
            </a:r>
          </a:p>
          <a:p>
            <a:pPr marL="628650" lvl="1" indent="-171450">
              <a:buFont typeface="Arial" pitchFamily="34" charset="0"/>
              <a:buChar char="–"/>
            </a:pPr>
            <a:r>
              <a:rPr lang="en-AU" sz="900" dirty="0" smtClean="0">
                <a:latin typeface="Arial" pitchFamily="34" charset="0"/>
                <a:cs typeface="Arial" pitchFamily="34" charset="0"/>
              </a:rPr>
              <a:t>Professional learning plans</a:t>
            </a:r>
          </a:p>
          <a:p>
            <a:pPr marL="628650" lvl="1" indent="-171450">
              <a:buFont typeface="Arial" pitchFamily="34" charset="0"/>
              <a:buChar char="–"/>
            </a:pPr>
            <a:r>
              <a:rPr lang="en-AU" sz="900" dirty="0" smtClean="0">
                <a:latin typeface="Arial" pitchFamily="34" charset="0"/>
                <a:cs typeface="Arial" pitchFamily="34" charset="0"/>
              </a:rPr>
              <a:t>School plans</a:t>
            </a:r>
          </a:p>
          <a:p>
            <a:pPr marL="628650" lvl="1" indent="-171450">
              <a:buFont typeface="Arial" pitchFamily="34" charset="0"/>
              <a:buChar char="–"/>
            </a:pPr>
            <a:r>
              <a:rPr lang="en-AU" sz="900" dirty="0" smtClean="0">
                <a:latin typeface="Arial" pitchFamily="34" charset="0"/>
                <a:cs typeface="Arial" pitchFamily="34" charset="0"/>
              </a:rPr>
              <a:t>System initiatives.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P</a:t>
            </a:r>
            <a:r>
              <a:rPr lang="en-AU" sz="900" b="0" baseline="0" dirty="0" smtClean="0">
                <a:solidFill>
                  <a:schemeClr val="tx1"/>
                </a:solidFill>
                <a:latin typeface="Arial" pitchFamily="34" charset="0"/>
                <a:cs typeface="Arial" pitchFamily="34" charset="0"/>
              </a:rPr>
              <a:t>articipants will have a shared view of where performance and development sits as a priority at their school.</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10 minutes.</a:t>
            </a:r>
          </a:p>
          <a:p>
            <a:pPr indent="0">
              <a:lnSpc>
                <a:spcPct val="100000"/>
              </a:lnSpc>
              <a:spcBef>
                <a:spcPts val="0"/>
              </a:spcBef>
              <a:spcAft>
                <a:spcPts val="0"/>
              </a:spcAft>
              <a:buFont typeface="Arial" pitchFamily="34" charset="0"/>
              <a:buChar char="•"/>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Materials required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Activity</a:t>
            </a:r>
            <a:r>
              <a:rPr lang="en-AU" sz="900" dirty="0" smtClean="0">
                <a:latin typeface="Arial" pitchFamily="34" charset="0"/>
                <a:cs typeface="Arial" pitchFamily="34" charset="0"/>
              </a:rPr>
              <a:t> – A</a:t>
            </a:r>
            <a:r>
              <a:rPr lang="en-AU" sz="900" b="0" baseline="0" dirty="0" smtClean="0">
                <a:solidFill>
                  <a:schemeClr val="tx1"/>
                </a:solidFill>
                <a:latin typeface="Arial" pitchFamily="34" charset="0"/>
                <a:cs typeface="Arial" pitchFamily="34" charset="0"/>
              </a:rPr>
              <a:t>chieving coherence worksheet from the Facilitators pack.</a:t>
            </a:r>
            <a:endParaRPr lang="en-AU" sz="900"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AU" sz="900" b="0" baseline="0" dirty="0" smtClean="0">
                <a:solidFill>
                  <a:schemeClr val="tx1"/>
                </a:solidFill>
                <a:latin typeface="Arial" pitchFamily="34" charset="0"/>
                <a:cs typeface="Arial" pitchFamily="34" charset="0"/>
              </a:rPr>
              <a:t>	(The best size is A3 to allow the facilitator to collate and display ideas from the groups).</a:t>
            </a:r>
          </a:p>
          <a:p>
            <a:pPr marR="0" algn="l" defTabSz="914400" rtl="0" eaLnBrk="1" fontAlgn="auto" latinLnBrk="0" hangingPunct="1">
              <a:lnSpc>
                <a:spcPct val="100000"/>
              </a:lnSpc>
              <a:spcBef>
                <a:spcPts val="0"/>
              </a:spcBef>
              <a:spcAft>
                <a:spcPts val="0"/>
              </a:spcAft>
              <a:buClrTx/>
              <a:buSzTx/>
              <a:tabLst/>
              <a:defRPr/>
            </a:pPr>
            <a:endParaRPr lang="en-AU" sz="900" dirty="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r>
              <a:rPr lang="en-AU" sz="900" b="1" baseline="0" dirty="0" smtClean="0">
                <a:solidFill>
                  <a:schemeClr val="tx1"/>
                </a:solidFill>
                <a:latin typeface="Arial" pitchFamily="34" charset="0"/>
                <a:cs typeface="Arial" pitchFamily="34" charset="0"/>
              </a:rPr>
              <a:t>Instructions</a:t>
            </a: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Think, Group, </a:t>
            </a:r>
            <a:r>
              <a:rPr lang="en-AU" sz="900" dirty="0" smtClean="0">
                <a:latin typeface="Arial" pitchFamily="34" charset="0"/>
                <a:cs typeface="Arial" pitchFamily="34" charset="0"/>
              </a:rPr>
              <a:t>Share.</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Work in groups.</a:t>
            </a:r>
            <a:endParaRPr lang="en-AU" sz="900"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With </a:t>
            </a:r>
            <a:r>
              <a:rPr lang="en-AU" sz="900" dirty="0" smtClean="0">
                <a:latin typeface="Arial" pitchFamily="34" charset="0"/>
                <a:cs typeface="Arial" pitchFamily="34" charset="0"/>
              </a:rPr>
              <a:t>your </a:t>
            </a:r>
            <a:r>
              <a:rPr lang="en-AU" sz="900" dirty="0">
                <a:latin typeface="Arial" pitchFamily="34" charset="0"/>
                <a:cs typeface="Arial" pitchFamily="34" charset="0"/>
              </a:rPr>
              <a:t>own school context and priorities in </a:t>
            </a:r>
            <a:r>
              <a:rPr lang="en-AU" sz="900" dirty="0" smtClean="0">
                <a:latin typeface="Arial" pitchFamily="34" charset="0"/>
                <a:cs typeface="Arial" pitchFamily="34" charset="0"/>
              </a:rPr>
              <a:t>mind as well as your current performance and development processes, </a:t>
            </a:r>
            <a:r>
              <a:rPr lang="en-AU" sz="900" dirty="0">
                <a:latin typeface="Arial" pitchFamily="34" charset="0"/>
                <a:cs typeface="Arial" pitchFamily="34" charset="0"/>
              </a:rPr>
              <a:t>discuss </a:t>
            </a:r>
            <a:r>
              <a:rPr lang="en-AU" sz="900" dirty="0" smtClean="0">
                <a:latin typeface="Arial" pitchFamily="34" charset="0"/>
                <a:cs typeface="Arial" pitchFamily="34" charset="0"/>
              </a:rPr>
              <a:t>the activity question and </a:t>
            </a:r>
            <a:r>
              <a:rPr lang="en-AU" sz="900" dirty="0">
                <a:latin typeface="Arial" pitchFamily="34" charset="0"/>
                <a:cs typeface="Arial" pitchFamily="34" charset="0"/>
              </a:rPr>
              <a:t>record your responses as small action </a:t>
            </a:r>
            <a:r>
              <a:rPr lang="en-AU" sz="900" dirty="0" smtClean="0">
                <a:latin typeface="Arial" pitchFamily="34" charset="0"/>
                <a:cs typeface="Arial" pitchFamily="34" charset="0"/>
              </a:rPr>
              <a:t>steps on </a:t>
            </a:r>
            <a:r>
              <a:rPr lang="en-AU" sz="900" dirty="0">
                <a:latin typeface="Arial" pitchFamily="34" charset="0"/>
                <a:cs typeface="Arial" pitchFamily="34" charset="0"/>
              </a:rPr>
              <a:t>the worksheet </a:t>
            </a:r>
            <a:r>
              <a:rPr lang="en-AU" sz="900" dirty="0" smtClean="0">
                <a:latin typeface="Arial" pitchFamily="34" charset="0"/>
                <a:cs typeface="Arial" pitchFamily="34" charset="0"/>
              </a:rPr>
              <a:t>provided.</a:t>
            </a:r>
            <a:endParaRPr lang="en-AU" sz="900" dirty="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Each </a:t>
            </a:r>
            <a:r>
              <a:rPr lang="en-AU" sz="900" dirty="0">
                <a:latin typeface="Arial" pitchFamily="34" charset="0"/>
                <a:cs typeface="Arial" pitchFamily="34" charset="0"/>
              </a:rPr>
              <a:t>group is to appoint a spokesperson to share the group’s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L="171450" indent="-171450">
              <a:buFont typeface="Arial" pitchFamily="34" charset="0"/>
              <a:buChar char="•"/>
            </a:pPr>
            <a:r>
              <a:rPr lang="en-AU" sz="900" dirty="0">
                <a:latin typeface="Arial" pitchFamily="34" charset="0"/>
                <a:cs typeface="Arial" pitchFamily="34" charset="0"/>
              </a:rPr>
              <a:t>Facilitator records </a:t>
            </a:r>
            <a:r>
              <a:rPr lang="en-AU" sz="900" dirty="0" smtClean="0">
                <a:latin typeface="Arial" pitchFamily="34" charset="0"/>
                <a:cs typeface="Arial" pitchFamily="34" charset="0"/>
              </a:rPr>
              <a:t>insights.</a:t>
            </a:r>
            <a:endParaRPr lang="en-AU" sz="900" dirty="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b="1" baseline="0" dirty="0" smtClean="0">
              <a:solidFill>
                <a:schemeClr val="tx1"/>
              </a:solidFill>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b="1" dirty="0">
              <a:latin typeface="Arial" pitchFamily="34" charset="0"/>
              <a:cs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AU" sz="900" b="1"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normAutofit/>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To highlight the importance of performance and development processes</a:t>
            </a:r>
            <a:r>
              <a:rPr lang="en-AU" sz="900" b="0" dirty="0" smtClean="0">
                <a:solidFill>
                  <a:schemeClr val="tx1"/>
                </a:solidFill>
                <a:latin typeface="Arial" pitchFamily="34" charset="0"/>
                <a:cs typeface="Arial" pitchFamily="34" charset="0"/>
              </a:rPr>
              <a:t> being coherent with the other arrangements and processes within schools.</a:t>
            </a:r>
            <a:endParaRPr lang="en-AU" sz="900" b="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24</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4752986"/>
          </a:xfrm>
        </p:spPr>
        <p:txBody>
          <a:bodyPr>
            <a:normAutofit/>
          </a:bodyPr>
          <a:lstStyle/>
          <a:p>
            <a:r>
              <a:rPr lang="en-AU" sz="900" b="1" dirty="0">
                <a:latin typeface="Arial" pitchFamily="34" charset="0"/>
                <a:cs typeface="Arial" pitchFamily="34" charset="0"/>
              </a:rPr>
              <a:t>Purpose</a:t>
            </a:r>
          </a:p>
          <a:p>
            <a:pPr marL="171423" indent="-171423">
              <a:buFont typeface="Arial" pitchFamily="34" charset="0"/>
              <a:buChar char="•"/>
            </a:pPr>
            <a:r>
              <a:rPr lang="en-AU" sz="900" dirty="0" smtClean="0">
                <a:latin typeface="Arial" pitchFamily="34" charset="0"/>
                <a:cs typeface="Arial" pitchFamily="34" charset="0"/>
              </a:rPr>
              <a:t>To provide a</a:t>
            </a:r>
            <a:r>
              <a:rPr lang="en-AU" sz="900" baseline="0" dirty="0" smtClean="0">
                <a:latin typeface="Arial" pitchFamily="34" charset="0"/>
                <a:cs typeface="Arial" pitchFamily="34" charset="0"/>
              </a:rPr>
              <a:t> summary</a:t>
            </a:r>
            <a:r>
              <a:rPr lang="en-AU" sz="900" dirty="0" smtClean="0">
                <a:latin typeface="Arial" pitchFamily="34" charset="0"/>
                <a:cs typeface="Arial" pitchFamily="34" charset="0"/>
              </a:rPr>
              <a:t> to the </a:t>
            </a:r>
            <a:r>
              <a:rPr lang="en-AU" sz="900" dirty="0">
                <a:latin typeface="Arial" pitchFamily="34" charset="0"/>
                <a:cs typeface="Arial" pitchFamily="34" charset="0"/>
              </a:rPr>
              <a:t>Framework in a visually </a:t>
            </a:r>
            <a:r>
              <a:rPr lang="en-AU" sz="900" dirty="0" smtClean="0">
                <a:latin typeface="Arial" pitchFamily="34" charset="0"/>
                <a:cs typeface="Arial" pitchFamily="34" charset="0"/>
              </a:rPr>
              <a:t>engaging way, providing participants with an </a:t>
            </a:r>
            <a:r>
              <a:rPr lang="en-AU" sz="900" dirty="0">
                <a:latin typeface="Arial" pitchFamily="34" charset="0"/>
                <a:cs typeface="Arial" pitchFamily="34" charset="0"/>
              </a:rPr>
              <a:t>overview of its key features and a context in which to understand </a:t>
            </a:r>
            <a:r>
              <a:rPr lang="en-AU" sz="900" dirty="0" smtClean="0">
                <a:latin typeface="Arial" pitchFamily="34" charset="0"/>
                <a:cs typeface="Arial" pitchFamily="34" charset="0"/>
              </a:rPr>
              <a:t>the Framework.</a:t>
            </a:r>
            <a:endParaRPr lang="en-AU" sz="900" dirty="0">
              <a:latin typeface="Arial" pitchFamily="34" charset="0"/>
              <a:cs typeface="Arial" pitchFamily="34" charset="0"/>
            </a:endParaRPr>
          </a:p>
          <a:p>
            <a:endParaRPr lang="en-AU" sz="900" b="1" dirty="0">
              <a:solidFill>
                <a:srgbClr val="C00000"/>
              </a:solidFill>
              <a:latin typeface="Arial" pitchFamily="34" charset="0"/>
              <a:cs typeface="Arial" pitchFamily="34" charset="0"/>
            </a:endParaRPr>
          </a:p>
          <a:p>
            <a:r>
              <a:rPr lang="en-AU" sz="900" b="1" dirty="0">
                <a:latin typeface="Arial" pitchFamily="34" charset="0"/>
                <a:cs typeface="Arial" pitchFamily="34" charset="0"/>
              </a:rPr>
              <a:t>Key points to share</a:t>
            </a:r>
          </a:p>
          <a:p>
            <a:pPr marL="171423" indent="-171423" defTabSz="914259">
              <a:buFont typeface="Arial" pitchFamily="34" charset="0"/>
              <a:buChar char="•"/>
              <a:defRPr/>
            </a:pPr>
            <a:r>
              <a:rPr lang="en-AU" sz="900" dirty="0">
                <a:latin typeface="Arial" pitchFamily="34" charset="0"/>
                <a:cs typeface="Arial" pitchFamily="34" charset="0"/>
              </a:rPr>
              <a:t>As discussed in the introduction </a:t>
            </a:r>
            <a:r>
              <a:rPr lang="en-AU" sz="900" dirty="0" smtClean="0">
                <a:latin typeface="Arial" pitchFamily="34" charset="0"/>
                <a:cs typeface="Arial" pitchFamily="34" charset="0"/>
              </a:rPr>
              <a:t>(</a:t>
            </a:r>
            <a:r>
              <a:rPr lang="en-AU" sz="900" dirty="0">
                <a:latin typeface="Arial" pitchFamily="34" charset="0"/>
                <a:cs typeface="Arial" pitchFamily="34" charset="0"/>
              </a:rPr>
              <a:t>slide 1) AITSL has collaborated with education stakeholders to develop the </a:t>
            </a:r>
            <a:r>
              <a:rPr lang="en-AU" sz="900" i="1" dirty="0">
                <a:latin typeface="Arial" pitchFamily="34" charset="0"/>
                <a:cs typeface="Arial" pitchFamily="34" charset="0"/>
              </a:rPr>
              <a:t>Australian Teacher Performance and Development Framework</a:t>
            </a:r>
            <a:r>
              <a:rPr lang="en-AU" sz="900" dirty="0">
                <a:latin typeface="Arial" pitchFamily="34" charset="0"/>
                <a:cs typeface="Arial" pitchFamily="34" charset="0"/>
              </a:rPr>
              <a:t>. The Framework has been developed based on research, national mapping and analysis of existing practices, advice from national and international experts, and national consultation.  </a:t>
            </a:r>
          </a:p>
          <a:p>
            <a:pPr marL="171423" indent="-171423" defTabSz="914259">
              <a:buFont typeface="Arial" pitchFamily="34" charset="0"/>
              <a:buNone/>
              <a:defRPr/>
            </a:pPr>
            <a:endParaRPr lang="en-AU" sz="900" dirty="0" smtClean="0">
              <a:latin typeface="Arial" pitchFamily="34" charset="0"/>
              <a:cs typeface="Arial" pitchFamily="34" charset="0"/>
            </a:endParaRPr>
          </a:p>
          <a:p>
            <a:r>
              <a:rPr lang="en-AU" sz="900" b="1" dirty="0" smtClean="0">
                <a:latin typeface="Arial" pitchFamily="34" charset="0"/>
                <a:cs typeface="Arial" pitchFamily="34" charset="0"/>
              </a:rPr>
              <a:t>Materials required</a:t>
            </a:r>
          </a:p>
          <a:p>
            <a:pPr marL="171380" lvl="1" indent="-171450">
              <a:buFont typeface="Arial" pitchFamily="34" charset="0"/>
              <a:buChar char="•"/>
            </a:pPr>
            <a:r>
              <a:rPr lang="en-AU" sz="900" dirty="0">
                <a:latin typeface="Arial" pitchFamily="34" charset="0"/>
                <a:cs typeface="Arial" pitchFamily="34" charset="0"/>
              </a:rPr>
              <a:t>The Framework Discussion Wheel – printable desktop stimulus resource </a:t>
            </a:r>
          </a:p>
          <a:p>
            <a:pPr marL="171380" lvl="1" indent="-171450">
              <a:buFont typeface="Arial" pitchFamily="34" charset="0"/>
              <a:buChar char="•"/>
            </a:pPr>
            <a:r>
              <a:rPr lang="en-AU" sz="900" dirty="0" smtClean="0">
                <a:latin typeface="Arial" pitchFamily="34" charset="0"/>
                <a:cs typeface="Arial" pitchFamily="34" charset="0"/>
              </a:rPr>
              <a:t>The </a:t>
            </a:r>
            <a:r>
              <a:rPr lang="en-AU" sz="900" dirty="0">
                <a:latin typeface="Arial" pitchFamily="34" charset="0"/>
                <a:cs typeface="Arial" pitchFamily="34" charset="0"/>
              </a:rPr>
              <a:t>Framework Fact Sheet – Animation style</a:t>
            </a:r>
          </a:p>
          <a:p>
            <a:pPr marL="171380" lvl="1" indent="-171450">
              <a:buFont typeface="Arial" pitchFamily="34" charset="0"/>
              <a:buChar char="•"/>
            </a:pPr>
            <a:r>
              <a:rPr lang="en-AU" sz="900" dirty="0">
                <a:latin typeface="Arial" pitchFamily="34" charset="0"/>
                <a:cs typeface="Arial" pitchFamily="34" charset="0"/>
              </a:rPr>
              <a:t>The Framework </a:t>
            </a:r>
            <a:r>
              <a:rPr lang="en-AU" sz="900" dirty="0" err="1">
                <a:latin typeface="Arial" pitchFamily="34" charset="0"/>
                <a:cs typeface="Arial" pitchFamily="34" charset="0"/>
              </a:rPr>
              <a:t>Infographic</a:t>
            </a:r>
            <a:r>
              <a:rPr lang="en-AU" sz="900" dirty="0">
                <a:latin typeface="Arial" pitchFamily="34" charset="0"/>
                <a:cs typeface="Arial" pitchFamily="34" charset="0"/>
              </a:rPr>
              <a:t> – Animation style</a:t>
            </a:r>
          </a:p>
          <a:p>
            <a:pPr marL="171450" indent="-171450">
              <a:buFont typeface="Arial" pitchFamily="34" charset="0"/>
              <a:buChar char="•"/>
            </a:pPr>
            <a:endParaRPr lang="en-AU" sz="9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16660"/>
            <a:ext cx="6789739" cy="4784749"/>
          </a:xfrm>
        </p:spPr>
        <p:txBody>
          <a:bodyPr/>
          <a:lstStyle/>
          <a:p>
            <a:pPr indent="0">
              <a:lnSpc>
                <a:spcPct val="100000"/>
              </a:lnSpc>
              <a:spcBef>
                <a:spcPts val="0"/>
              </a:spcBef>
              <a:spcAft>
                <a:spcPts val="0"/>
              </a:spcAft>
            </a:pPr>
            <a:r>
              <a:rPr lang="en-AU" sz="900" b="1" dirty="0" smtClean="0">
                <a:solidFill>
                  <a:schemeClr val="tx1"/>
                </a:solidFill>
                <a:latin typeface="Arial" pitchFamily="34" charset="0"/>
                <a:cs typeface="Arial" pitchFamily="34" charset="0"/>
              </a:rPr>
              <a:t>Purpose</a:t>
            </a:r>
          </a:p>
          <a:p>
            <a:pPr marL="171450" indent="-171450">
              <a:lnSpc>
                <a:spcPct val="100000"/>
              </a:lnSpc>
              <a:spcBef>
                <a:spcPts val="0"/>
              </a:spcBef>
              <a:spcAft>
                <a:spcPts val="0"/>
              </a:spcAft>
              <a:buFont typeface="Arial" pitchFamily="34" charset="0"/>
              <a:buChar char="•"/>
            </a:pPr>
            <a:r>
              <a:rPr lang="en-AU" sz="900" smtClean="0">
                <a:latin typeface="Arial" pitchFamily="34" charset="0"/>
                <a:cs typeface="Arial" pitchFamily="34" charset="0"/>
              </a:rPr>
              <a:t>T</a:t>
            </a:r>
            <a:r>
              <a:rPr lang="en-AU" sz="900" b="0" smtClean="0">
                <a:solidFill>
                  <a:schemeClr val="tx1"/>
                </a:solidFill>
                <a:latin typeface="Arial" pitchFamily="34" charset="0"/>
                <a:cs typeface="Arial" pitchFamily="34" charset="0"/>
              </a:rPr>
              <a:t>o </a:t>
            </a:r>
            <a:r>
              <a:rPr lang="en-AU" sz="900" b="0" dirty="0" smtClean="0">
                <a:solidFill>
                  <a:schemeClr val="tx1"/>
                </a:solidFill>
                <a:latin typeface="Arial" pitchFamily="34" charset="0"/>
                <a:cs typeface="Arial" pitchFamily="34" charset="0"/>
              </a:rPr>
              <a:t>refocus participants on why we as a nation are focusing on improving the teaching profession.</a:t>
            </a:r>
          </a:p>
          <a:p>
            <a:pPr indent="0">
              <a:lnSpc>
                <a:spcPct val="100000"/>
              </a:lnSpc>
              <a:spcBef>
                <a:spcPts val="0"/>
              </a:spcBef>
              <a:spcAft>
                <a:spcPts val="0"/>
              </a:spcAft>
              <a:buFont typeface="Arial" pitchFamily="34" charset="0"/>
              <a:buChar char="•"/>
            </a:pPr>
            <a:endParaRPr lang="en-AU" sz="900" b="0" dirty="0" smtClean="0">
              <a:solidFill>
                <a:schemeClr val="tx1"/>
              </a:solidFill>
              <a:latin typeface="Arial" pitchFamily="34" charset="0"/>
              <a:cs typeface="Arial" pitchFamily="34" charset="0"/>
            </a:endParaRPr>
          </a:p>
          <a:p>
            <a:pPr indent="0">
              <a:lnSpc>
                <a:spcPct val="100000"/>
              </a:lnSpc>
              <a:spcBef>
                <a:spcPts val="0"/>
              </a:spcBef>
              <a:spcAft>
                <a:spcPts val="0"/>
              </a:spcAft>
              <a:buFont typeface="Arial" pitchFamily="34" charset="0"/>
              <a:buNone/>
            </a:pPr>
            <a:r>
              <a:rPr lang="en-AU" sz="900" b="1" dirty="0" smtClean="0">
                <a:solidFill>
                  <a:schemeClr val="tx1"/>
                </a:solidFill>
                <a:latin typeface="Arial" pitchFamily="34" charset="0"/>
                <a:cs typeface="Arial" pitchFamily="34" charset="0"/>
              </a:rPr>
              <a:t>Key message</a:t>
            </a:r>
          </a:p>
          <a:p>
            <a:pPr marL="171450" indent="-171450">
              <a:buFont typeface="Arial" pitchFamily="34" charset="0"/>
              <a:buChar char="•"/>
            </a:pPr>
            <a:r>
              <a:rPr lang="en-AU" sz="900" dirty="0" smtClean="0">
                <a:latin typeface="Arial" pitchFamily="34" charset="0"/>
                <a:cs typeface="Arial" pitchFamily="34" charset="0"/>
              </a:rPr>
              <a:t>Changing and building culture requires a shared commitment and sustained effort.</a:t>
            </a:r>
          </a:p>
          <a:p>
            <a:pPr marL="171450" indent="-171450">
              <a:buFont typeface="Arial" pitchFamily="34" charset="0"/>
              <a:buChar char="•"/>
            </a:pPr>
            <a:r>
              <a:rPr lang="en-AU" sz="900" dirty="0" smtClean="0">
                <a:latin typeface="Arial" pitchFamily="34" charset="0"/>
                <a:cs typeface="Arial" pitchFamily="34" charset="0"/>
              </a:rPr>
              <a:t>Improving </a:t>
            </a:r>
            <a:r>
              <a:rPr lang="en-AU" sz="900" dirty="0">
                <a:latin typeface="Arial" pitchFamily="34" charset="0"/>
                <a:cs typeface="Arial" pitchFamily="34" charset="0"/>
              </a:rPr>
              <a:t>teacher quality through a performance and development culture is important work that is worth doing. It is also a collective responsibility. The next step is for all involved in Australian education to take a deliberate, structured and long-term approach to building a culture that provides a satisfying and challenging environment in which all Australian teachers can improve their practice and the outcomes their students achieve.</a:t>
            </a:r>
          </a:p>
          <a:p>
            <a:endParaRPr lang="en-AU" dirty="0"/>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300306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normAutofit/>
          </a:bodyPr>
          <a:lstStyle/>
          <a:p>
            <a:pPr>
              <a:defRPr/>
            </a:pPr>
            <a:r>
              <a:rPr lang="en-AU" sz="900" b="1" dirty="0">
                <a:latin typeface="Arial" pitchFamily="34" charset="0"/>
                <a:cs typeface="Arial" pitchFamily="34" charset="0"/>
              </a:rPr>
              <a:t>Purpose</a:t>
            </a:r>
            <a:endParaRPr lang="en-AU" sz="900" dirty="0">
              <a:latin typeface="Arial" pitchFamily="34" charset="0"/>
              <a:cs typeface="Arial" pitchFamily="34" charset="0"/>
            </a:endParaRPr>
          </a:p>
          <a:p>
            <a:pPr marL="171450" indent="-171450">
              <a:buFont typeface="Arial" pitchFamily="34" charset="0"/>
              <a:buChar char="•"/>
              <a:defRPr/>
            </a:pPr>
            <a:r>
              <a:rPr lang="en-AU" sz="900" dirty="0">
                <a:latin typeface="Arial" pitchFamily="34" charset="0"/>
                <a:cs typeface="Arial" pitchFamily="34" charset="0"/>
              </a:rPr>
              <a:t>Social media is becoming an effective medium to connect, share and collaborate with educators within Australia and all over the world through professional learning networks (PLNs) and communities of practice. </a:t>
            </a:r>
            <a:endParaRPr lang="en-AU" sz="900" dirty="0" smtClean="0">
              <a:latin typeface="Arial" pitchFamily="34" charset="0"/>
              <a:cs typeface="Arial" pitchFamily="34" charset="0"/>
            </a:endParaRPr>
          </a:p>
          <a:p>
            <a:pPr>
              <a:defRPr/>
            </a:pPr>
            <a:endParaRPr lang="en-AU" sz="900" dirty="0">
              <a:latin typeface="Arial" pitchFamily="34" charset="0"/>
              <a:cs typeface="Arial" pitchFamily="34" charset="0"/>
            </a:endParaRPr>
          </a:p>
          <a:p>
            <a:pPr>
              <a:defRPr/>
            </a:pPr>
            <a:endParaRPr lang="en-AU" sz="900" dirty="0" smtClean="0">
              <a:latin typeface="Arial" pitchFamily="34" charset="0"/>
              <a:cs typeface="Arial" pitchFamily="34" charset="0"/>
            </a:endParaRPr>
          </a:p>
          <a:p>
            <a:pPr>
              <a:defRPr/>
            </a:pPr>
            <a:r>
              <a:rPr lang="en-AU" sz="900" b="1" dirty="0" smtClean="0">
                <a:latin typeface="Arial" pitchFamily="34" charset="0"/>
                <a:cs typeface="Arial" pitchFamily="34" charset="0"/>
              </a:rPr>
              <a:t>References </a:t>
            </a:r>
          </a:p>
          <a:p>
            <a:pPr>
              <a:defRPr/>
            </a:pPr>
            <a:endParaRPr lang="en-AU" sz="900" dirty="0">
              <a:latin typeface="Arial" pitchFamily="34" charset="0"/>
              <a:cs typeface="Arial" pitchFamily="34" charset="0"/>
            </a:endParaRPr>
          </a:p>
          <a:p>
            <a:pPr marL="171450" indent="-171450">
              <a:buFont typeface="Arial" pitchFamily="34" charset="0"/>
              <a:buChar char="•"/>
              <a:defRPr/>
            </a:pPr>
            <a:r>
              <a:rPr lang="en-AU" sz="900" dirty="0">
                <a:latin typeface="Arial" pitchFamily="34" charset="0"/>
                <a:cs typeface="Arial" pitchFamily="34" charset="0"/>
              </a:rPr>
              <a:t>Barber, M, Whelan, F &amp; Clark, M 2010, </a:t>
            </a:r>
            <a:r>
              <a:rPr lang="en-AU" sz="900" i="1" dirty="0">
                <a:latin typeface="Arial" pitchFamily="34" charset="0"/>
                <a:cs typeface="Arial" pitchFamily="34" charset="0"/>
              </a:rPr>
              <a:t>Capturing the leadership premium: How the world's top school systems are building leadership capacity for the future, </a:t>
            </a:r>
            <a:r>
              <a:rPr lang="en-AU" sz="900" dirty="0">
                <a:latin typeface="Arial" pitchFamily="34" charset="0"/>
                <a:cs typeface="Arial" pitchFamily="34" charset="0"/>
              </a:rPr>
              <a:t>McKinsey, London, viewed 30 November 2012, </a:t>
            </a:r>
            <a:br>
              <a:rPr lang="en-AU" sz="900" dirty="0">
                <a:latin typeface="Arial" pitchFamily="34" charset="0"/>
                <a:cs typeface="Arial" pitchFamily="34" charset="0"/>
              </a:rPr>
            </a:br>
            <a:r>
              <a:rPr lang="en-AU" sz="900" u="sng" dirty="0">
                <a:latin typeface="Arial" pitchFamily="34" charset="0"/>
                <a:cs typeface="Arial" pitchFamily="34" charset="0"/>
                <a:hlinkClick r:id="rId3"/>
              </a:rPr>
              <a:t>&lt;http://mckinseyonsociety.com/downloads/reports/Education/schoolleadership_final.pdf</a:t>
            </a:r>
            <a:r>
              <a:rPr lang="en-AU" sz="900" dirty="0" smtClean="0">
                <a:latin typeface="Arial" pitchFamily="34" charset="0"/>
                <a:cs typeface="Arial" pitchFamily="34" charset="0"/>
              </a:rPr>
              <a:t>&gt;.</a:t>
            </a:r>
          </a:p>
          <a:p>
            <a:pPr marL="171450" indent="-171450">
              <a:buFont typeface="Arial" pitchFamily="34" charset="0"/>
              <a:buChar char="•"/>
              <a:defRPr/>
            </a:pPr>
            <a:r>
              <a:rPr lang="en-AU" sz="900" dirty="0">
                <a:latin typeface="Arial" pitchFamily="34" charset="0"/>
                <a:cs typeface="Arial" pitchFamily="34" charset="0"/>
              </a:rPr>
              <a:t>Hay Group 2012, </a:t>
            </a:r>
            <a:r>
              <a:rPr lang="en-AU" sz="900" i="1" dirty="0">
                <a:latin typeface="Arial" pitchFamily="34" charset="0"/>
                <a:cs typeface="Arial" pitchFamily="34" charset="0"/>
              </a:rPr>
              <a:t>Growing our potential: Hay Group’s view on implementing an effective performance improvement and development framework for teachers, </a:t>
            </a:r>
            <a:r>
              <a:rPr lang="en-AU" sz="900" dirty="0">
                <a:latin typeface="Arial" pitchFamily="34" charset="0"/>
                <a:cs typeface="Arial" pitchFamily="34" charset="0"/>
              </a:rPr>
              <a:t>Independent paper prepared for AITSL, Melbourne, viewed 30 November 2012, &lt;</a:t>
            </a:r>
            <a:r>
              <a:rPr lang="en-AU" sz="900" u="sng" dirty="0">
                <a:latin typeface="Arial" pitchFamily="34" charset="0"/>
                <a:cs typeface="Arial" pitchFamily="34" charset="0"/>
                <a:hlinkClick r:id="rId4"/>
              </a:rPr>
              <a:t>http://www.haygroup.com/Downloads/au/misc/Growing_our_potential_singles.pdf</a:t>
            </a:r>
            <a:r>
              <a:rPr lang="en-AU" sz="900" dirty="0" smtClean="0">
                <a:latin typeface="Arial" pitchFamily="34" charset="0"/>
                <a:cs typeface="Arial" pitchFamily="34" charset="0"/>
              </a:rPr>
              <a:t>&gt;.</a:t>
            </a:r>
          </a:p>
          <a:p>
            <a:pPr marL="171450" indent="-171450">
              <a:buFont typeface="Arial" pitchFamily="34" charset="0"/>
              <a:buChar char="•"/>
              <a:defRPr/>
            </a:pPr>
            <a:r>
              <a:rPr lang="en-AU" sz="900" dirty="0">
                <a:latin typeface="Arial" pitchFamily="34" charset="0"/>
                <a:cs typeface="Arial" pitchFamily="34" charset="0"/>
              </a:rPr>
              <a:t>Jensen, B &amp; </a:t>
            </a:r>
            <a:r>
              <a:rPr lang="en-AU" sz="900" dirty="0" err="1">
                <a:latin typeface="Arial" pitchFamily="34" charset="0"/>
                <a:cs typeface="Arial" pitchFamily="34" charset="0"/>
              </a:rPr>
              <a:t>Reichl</a:t>
            </a:r>
            <a:r>
              <a:rPr lang="en-AU" sz="900" dirty="0">
                <a:latin typeface="Arial" pitchFamily="34" charset="0"/>
                <a:cs typeface="Arial" pitchFamily="34" charset="0"/>
              </a:rPr>
              <a:t>, J 2011, </a:t>
            </a:r>
            <a:r>
              <a:rPr lang="en-AU" sz="900" i="1" dirty="0">
                <a:latin typeface="Arial" pitchFamily="34" charset="0"/>
                <a:cs typeface="Arial" pitchFamily="34" charset="0"/>
              </a:rPr>
              <a:t>Better teacher appraisal and feedback: Improving performance</a:t>
            </a:r>
            <a:r>
              <a:rPr lang="en-AU" sz="900" dirty="0">
                <a:latin typeface="Arial" pitchFamily="34" charset="0"/>
                <a:cs typeface="Arial" pitchFamily="34" charset="0"/>
              </a:rPr>
              <a:t>, Grattan Institute, Melbourne, viewed 30 November 2012, &lt;</a:t>
            </a:r>
            <a:r>
              <a:rPr lang="en-AU" sz="900" u="sng" dirty="0">
                <a:latin typeface="Arial" pitchFamily="34" charset="0"/>
                <a:cs typeface="Arial" pitchFamily="34" charset="0"/>
                <a:hlinkClick r:id="rId5"/>
              </a:rPr>
              <a:t>http://grattan.edu.au/static/files/assets/a9daf733/081_report_teacher_appraisal.pdf</a:t>
            </a:r>
            <a:r>
              <a:rPr lang="en-AU" sz="900" dirty="0" smtClean="0">
                <a:latin typeface="Arial" pitchFamily="34" charset="0"/>
                <a:cs typeface="Arial" pitchFamily="34" charset="0"/>
              </a:rPr>
              <a:t>&gt;.</a:t>
            </a:r>
          </a:p>
          <a:p>
            <a:pPr marL="171450" indent="-171450">
              <a:buFont typeface="Arial" pitchFamily="34" charset="0"/>
              <a:buChar char="•"/>
              <a:defRPr/>
            </a:pPr>
            <a:r>
              <a:rPr lang="en-AU" sz="900" dirty="0">
                <a:latin typeface="Arial" pitchFamily="34" charset="0"/>
                <a:cs typeface="Arial" pitchFamily="34" charset="0"/>
              </a:rPr>
              <a:t>Jensen, B 2010, </a:t>
            </a:r>
            <a:r>
              <a:rPr lang="en-AU" sz="900" i="1" dirty="0">
                <a:latin typeface="Arial" pitchFamily="34" charset="0"/>
                <a:cs typeface="Arial" pitchFamily="34" charset="0"/>
              </a:rPr>
              <a:t>What teachers want: Better teacher management</a:t>
            </a:r>
            <a:r>
              <a:rPr lang="en-AU" sz="900" dirty="0">
                <a:latin typeface="Arial" pitchFamily="34" charset="0"/>
                <a:cs typeface="Arial" pitchFamily="34" charset="0"/>
              </a:rPr>
              <a:t>, Grattan Institute, Melbourne, viewed 30 November 2012, &lt;</a:t>
            </a:r>
            <a:r>
              <a:rPr lang="en-AU" sz="900" u="sng" dirty="0">
                <a:latin typeface="Arial" pitchFamily="34" charset="0"/>
                <a:cs typeface="Arial" pitchFamily="34" charset="0"/>
                <a:hlinkClick r:id="rId6"/>
              </a:rPr>
              <a:t>http://grattan.edu.au/static/files/assets/1cc095c7/033_report_what_teachers_want.pdf</a:t>
            </a:r>
            <a:r>
              <a:rPr lang="en-AU" sz="900" dirty="0" smtClean="0">
                <a:latin typeface="Arial" pitchFamily="34" charset="0"/>
                <a:cs typeface="Arial" pitchFamily="34" charset="0"/>
              </a:rPr>
              <a:t>&gt;.</a:t>
            </a:r>
          </a:p>
          <a:p>
            <a:pPr marL="171450" indent="-171450">
              <a:buFont typeface="Arial" pitchFamily="34" charset="0"/>
              <a:buChar char="•"/>
              <a:defRPr/>
            </a:pPr>
            <a:r>
              <a:rPr lang="en-AU" sz="900" dirty="0" err="1">
                <a:latin typeface="Arial" pitchFamily="34" charset="0"/>
                <a:cs typeface="Arial" pitchFamily="34" charset="0"/>
              </a:rPr>
              <a:t>Kamener</a:t>
            </a:r>
            <a:r>
              <a:rPr lang="en-AU" sz="900" dirty="0">
                <a:latin typeface="Arial" pitchFamily="34" charset="0"/>
                <a:cs typeface="Arial" pitchFamily="34" charset="0"/>
              </a:rPr>
              <a:t>, L, Boston Consulting Group 2012, </a:t>
            </a:r>
            <a:r>
              <a:rPr lang="en-AU" sz="900" i="1" dirty="0">
                <a:latin typeface="Arial" pitchFamily="34" charset="0"/>
                <a:cs typeface="Arial" pitchFamily="34" charset="0"/>
              </a:rPr>
              <a:t>Delivering real change in the approach to performance and development in schools, </a:t>
            </a:r>
            <a:r>
              <a:rPr lang="en-AU" sz="900" dirty="0">
                <a:latin typeface="Arial" pitchFamily="34" charset="0"/>
                <a:cs typeface="Arial" pitchFamily="34" charset="0"/>
              </a:rPr>
              <a:t>independent submission to AITSL, viewed 30 November 2012,</a:t>
            </a:r>
            <a:br>
              <a:rPr lang="en-AU" sz="900" dirty="0">
                <a:latin typeface="Arial" pitchFamily="34" charset="0"/>
                <a:cs typeface="Arial" pitchFamily="34" charset="0"/>
              </a:rPr>
            </a:br>
            <a:r>
              <a:rPr lang="en-AU" sz="900" dirty="0">
                <a:latin typeface="Arial" pitchFamily="34" charset="0"/>
                <a:cs typeface="Arial" pitchFamily="34" charset="0"/>
              </a:rPr>
              <a:t>&lt;</a:t>
            </a:r>
            <a:r>
              <a:rPr lang="en-AU" sz="900" u="sng" dirty="0">
                <a:latin typeface="Arial" pitchFamily="34" charset="0"/>
                <a:cs typeface="Arial" pitchFamily="34" charset="0"/>
                <a:hlinkClick r:id="rId7"/>
              </a:rPr>
              <a:t>http://www.aitsl.edu.au/verve/_resources/BCG_Schools_Delivering_Real_Change.pdf</a:t>
            </a:r>
            <a:r>
              <a:rPr lang="en-AU" sz="900" dirty="0" smtClean="0">
                <a:latin typeface="Arial" pitchFamily="34" charset="0"/>
                <a:cs typeface="Arial" pitchFamily="34" charset="0"/>
              </a:rPr>
              <a:t>&gt;.</a:t>
            </a:r>
          </a:p>
          <a:p>
            <a:pPr marL="171450" indent="-171450">
              <a:buFont typeface="Arial" pitchFamily="34" charset="0"/>
              <a:buChar char="•"/>
              <a:defRPr/>
            </a:pPr>
            <a:r>
              <a:rPr lang="en-AU" sz="900" dirty="0">
                <a:latin typeface="Arial" pitchFamily="34" charset="0"/>
                <a:cs typeface="Arial" pitchFamily="34" charset="0"/>
              </a:rPr>
              <a:t>Marshall, G, Cole, P &amp; </a:t>
            </a:r>
            <a:r>
              <a:rPr lang="en-AU" sz="900" dirty="0" err="1">
                <a:latin typeface="Arial" pitchFamily="34" charset="0"/>
                <a:cs typeface="Arial" pitchFamily="34" charset="0"/>
              </a:rPr>
              <a:t>Zbar</a:t>
            </a:r>
            <a:r>
              <a:rPr lang="en-AU" sz="900" dirty="0">
                <a:latin typeface="Arial" pitchFamily="34" charset="0"/>
                <a:cs typeface="Arial" pitchFamily="34" charset="0"/>
              </a:rPr>
              <a:t>, V 2012, </a:t>
            </a:r>
            <a:r>
              <a:rPr lang="en-AU" sz="900" i="1" dirty="0">
                <a:latin typeface="Arial" pitchFamily="34" charset="0"/>
                <a:cs typeface="Arial" pitchFamily="34" charset="0"/>
              </a:rPr>
              <a:t>Teacher performance and development in Australia: A mapping and analysis of current practice</a:t>
            </a:r>
            <a:r>
              <a:rPr lang="en-AU" sz="900" dirty="0">
                <a:latin typeface="Arial" pitchFamily="34" charset="0"/>
                <a:cs typeface="Arial" pitchFamily="34" charset="0"/>
              </a:rPr>
              <a:t>, AITSL, Melbourne</a:t>
            </a:r>
            <a:r>
              <a:rPr lang="en-AU" sz="900" dirty="0" smtClean="0">
                <a:latin typeface="Arial" pitchFamily="34" charset="0"/>
                <a:cs typeface="Arial" pitchFamily="34" charset="0"/>
              </a:rPr>
              <a:t>.</a:t>
            </a:r>
          </a:p>
          <a:p>
            <a:pPr marL="171450" indent="-171450">
              <a:buFont typeface="Arial" pitchFamily="34" charset="0"/>
              <a:buChar char="•"/>
              <a:defRPr/>
            </a:pPr>
            <a:r>
              <a:rPr lang="en-US" sz="900" dirty="0">
                <a:latin typeface="Arial" pitchFamily="34" charset="0"/>
                <a:cs typeface="Arial" pitchFamily="34" charset="0"/>
              </a:rPr>
              <a:t>MCEETYA 2008, </a:t>
            </a:r>
            <a:r>
              <a:rPr lang="en-AU" sz="900" i="1" dirty="0">
                <a:latin typeface="Arial" pitchFamily="34" charset="0"/>
                <a:cs typeface="Arial" pitchFamily="34" charset="0"/>
              </a:rPr>
              <a:t>Melbourne Declaration on Educational Goals for Young Australians, </a:t>
            </a:r>
            <a:r>
              <a:rPr lang="en-AU" sz="900" dirty="0">
                <a:latin typeface="Arial" pitchFamily="34" charset="0"/>
                <a:cs typeface="Arial" pitchFamily="34" charset="0"/>
              </a:rPr>
              <a:t>Ministerial Council on Education, Employment, Training and Youth Affairs, Melbourne. </a:t>
            </a:r>
            <a:endParaRPr lang="en-AU" sz="900" dirty="0" smtClean="0">
              <a:latin typeface="Arial" pitchFamily="34" charset="0"/>
              <a:cs typeface="Arial" pitchFamily="34" charset="0"/>
            </a:endParaRPr>
          </a:p>
          <a:p>
            <a:pPr marL="171450" indent="-171450">
              <a:buFont typeface="Arial" pitchFamily="34" charset="0"/>
              <a:buChar char="•"/>
              <a:defRPr/>
            </a:pPr>
            <a:r>
              <a:rPr lang="en-AU" sz="900" dirty="0">
                <a:latin typeface="Arial" pitchFamily="34" charset="0"/>
                <a:cs typeface="Arial" pitchFamily="34" charset="0"/>
              </a:rPr>
              <a:t>Robinson, V 2007.  ‘The impact of leadership on student outcomes: Making sense of the evidence’, Research Conference 2007, Australian Council for Educational Research, Melbourne, Australia viewed 30 November 2012, pp. 12-16.</a:t>
            </a:r>
            <a:endParaRPr lang="en-AU" sz="900" dirty="0" smtClean="0">
              <a:latin typeface="Arial" pitchFamily="34" charset="0"/>
              <a:cs typeface="Arial" pitchFamily="34" charset="0"/>
            </a:endParaRPr>
          </a:p>
          <a:p>
            <a:pPr marL="228600" indent="-228600">
              <a:buFont typeface="+mj-lt"/>
              <a:buAutoNum type="arabicPeriod"/>
              <a:defRPr/>
            </a:pPr>
            <a:endParaRPr lang="en-AU" sz="900" dirty="0">
              <a:latin typeface="Arial" pitchFamily="34" charset="0"/>
              <a:cs typeface="Arial" pitchFamily="34" charset="0"/>
            </a:endParaRPr>
          </a:p>
          <a:p>
            <a:pPr>
              <a:defRPr/>
            </a:pPr>
            <a:endParaRPr lang="en-AU" sz="900" dirty="0" smtClean="0">
              <a:latin typeface="Arial" pitchFamily="34" charset="0"/>
              <a:cs typeface="Arial" pitchFamily="34" charset="0"/>
            </a:endParaRPr>
          </a:p>
          <a:p>
            <a:pPr>
              <a:defRPr/>
            </a:pP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3AD0788-40AF-445D-B936-4FFF01E81DF9}" type="slidenum">
              <a:rPr lang="en-AU">
                <a:solidFill>
                  <a:prstClr val="black"/>
                </a:solidFill>
              </a:rPr>
              <a:pPr/>
              <a:t>27</a:t>
            </a:fld>
            <a:endParaRPr lang="en-A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04866"/>
            <a:ext cx="6789738" cy="5040560"/>
          </a:xfrm>
        </p:spPr>
        <p:txBody>
          <a:bodyPr>
            <a:noAutofit/>
          </a:bodyPr>
          <a:lstStyle/>
          <a:p>
            <a:r>
              <a:rPr lang="en-AU" sz="900" b="1" i="1" dirty="0" smtClean="0">
                <a:latin typeface="Arial" pitchFamily="34" charset="0"/>
                <a:cs typeface="Arial" pitchFamily="34" charset="0"/>
              </a:rPr>
              <a:t>(Note to facilitator: this slide features in all of the Framework workshop presentations so you may choose to leave it out if you are utilising all of the presentations.)</a:t>
            </a:r>
          </a:p>
          <a:p>
            <a:endParaRPr lang="en-AU" sz="900" b="1" i="1" dirty="0" smtClean="0">
              <a:latin typeface="Arial" pitchFamily="34" charset="0"/>
              <a:cs typeface="Arial" pitchFamily="34" charset="0"/>
            </a:endParaRPr>
          </a:p>
          <a:p>
            <a:r>
              <a:rPr lang="en-AU" sz="900" b="1" dirty="0" smtClean="0">
                <a:latin typeface="Arial" pitchFamily="34" charset="0"/>
                <a:cs typeface="Arial" pitchFamily="34" charset="0"/>
              </a:rPr>
              <a:t>Purpose</a:t>
            </a:r>
            <a:endParaRPr lang="en-AU" sz="900" b="1" dirty="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To highlight that </a:t>
            </a:r>
            <a:r>
              <a:rPr lang="en-AU" sz="900" dirty="0">
                <a:latin typeface="Arial" pitchFamily="34" charset="0"/>
                <a:cs typeface="Arial" pitchFamily="34" charset="0"/>
              </a:rPr>
              <a:t>Australia is positioning itself to be a world leader in </a:t>
            </a:r>
            <a:r>
              <a:rPr lang="en-AU" sz="900" dirty="0" smtClean="0">
                <a:latin typeface="Arial" pitchFamily="34" charset="0"/>
                <a:cs typeface="Arial" pitchFamily="34" charset="0"/>
              </a:rPr>
              <a:t>education.</a:t>
            </a:r>
            <a:endParaRPr lang="en-AU" sz="900" dirty="0">
              <a:latin typeface="Arial" pitchFamily="34" charset="0"/>
              <a:cs typeface="Arial" pitchFamily="34" charset="0"/>
            </a:endParaRPr>
          </a:p>
          <a:p>
            <a:endParaRPr lang="en-AU" sz="900" b="1" dirty="0">
              <a:latin typeface="Arial" pitchFamily="34" charset="0"/>
              <a:cs typeface="Arial" pitchFamily="34" charset="0"/>
            </a:endParaRPr>
          </a:p>
          <a:p>
            <a:r>
              <a:rPr lang="en-AU" sz="900" b="1" dirty="0">
                <a:latin typeface="Arial" pitchFamily="34" charset="0"/>
                <a:cs typeface="Arial" pitchFamily="34" charset="0"/>
              </a:rPr>
              <a:t>Key points to share</a:t>
            </a:r>
          </a:p>
          <a:p>
            <a:pPr marL="171450" indent="-171450">
              <a:buFont typeface="Arial" pitchFamily="34" charset="0"/>
              <a:buChar char="•"/>
              <a:defRPr/>
            </a:pPr>
            <a:r>
              <a:rPr lang="en-AU" sz="900" dirty="0">
                <a:latin typeface="Arial" pitchFamily="34" charset="0"/>
                <a:cs typeface="Arial" pitchFamily="34" charset="0"/>
              </a:rPr>
              <a:t>The </a:t>
            </a:r>
            <a:r>
              <a:rPr lang="en-AU" sz="900" i="1" dirty="0">
                <a:latin typeface="Arial" pitchFamily="34" charset="0"/>
                <a:cs typeface="Arial" pitchFamily="34" charset="0"/>
              </a:rPr>
              <a:t>Melbourne Declaration on Educational Goals for Young Australians </a:t>
            </a:r>
            <a:r>
              <a:rPr lang="en-AU" sz="900" dirty="0">
                <a:latin typeface="Arial" pitchFamily="34" charset="0"/>
                <a:cs typeface="Arial" pitchFamily="34" charset="0"/>
              </a:rPr>
              <a:t>makes clear that Australia aspires not to be among the best in the world, but to be the best. It acknowledges the challenges and opportunities of the 21st century and provides two simple, but powerful, goals to guide Australian </a:t>
            </a:r>
            <a:r>
              <a:rPr lang="en-AU" sz="900" dirty="0" smtClean="0">
                <a:latin typeface="Arial" pitchFamily="34" charset="0"/>
                <a:cs typeface="Arial" pitchFamily="34" charset="0"/>
              </a:rPr>
              <a:t>education:</a:t>
            </a:r>
          </a:p>
          <a:p>
            <a:pPr marL="628650" lvl="1" indent="-171450">
              <a:buFont typeface="Arial" pitchFamily="34" charset="0"/>
              <a:buChar char="–"/>
              <a:defRPr/>
            </a:pPr>
            <a:r>
              <a:rPr lang="en-AU" sz="900" dirty="0" smtClean="0">
                <a:latin typeface="Arial" pitchFamily="34" charset="0"/>
                <a:cs typeface="Arial" pitchFamily="34" charset="0"/>
              </a:rPr>
              <a:t>Goal </a:t>
            </a:r>
            <a:r>
              <a:rPr lang="en-AU" sz="900" dirty="0">
                <a:latin typeface="Arial" pitchFamily="34" charset="0"/>
                <a:cs typeface="Arial" pitchFamily="34" charset="0"/>
              </a:rPr>
              <a:t>1: Australian schooling promotes equity and </a:t>
            </a:r>
            <a:r>
              <a:rPr lang="en-AU" sz="900" dirty="0" smtClean="0">
                <a:latin typeface="Arial" pitchFamily="34" charset="0"/>
                <a:cs typeface="Arial" pitchFamily="34" charset="0"/>
              </a:rPr>
              <a:t>excellence. </a:t>
            </a:r>
            <a:endParaRPr lang="en-AU" sz="900" dirty="0">
              <a:latin typeface="Arial" pitchFamily="34" charset="0"/>
              <a:cs typeface="Arial" pitchFamily="34" charset="0"/>
            </a:endParaRPr>
          </a:p>
          <a:p>
            <a:pPr marL="628650" lvl="1" indent="-171450">
              <a:buFont typeface="Arial" pitchFamily="34" charset="0"/>
              <a:buChar char="–"/>
            </a:pPr>
            <a:r>
              <a:rPr lang="en-AU" sz="900" dirty="0">
                <a:latin typeface="Arial" pitchFamily="34" charset="0"/>
                <a:cs typeface="Arial" pitchFamily="34" charset="0"/>
              </a:rPr>
              <a:t>Goal 2: All young Australians become: </a:t>
            </a:r>
          </a:p>
          <a:p>
            <a:pPr marL="1200150" lvl="3" indent="-171450">
              <a:buFont typeface="Courier New" pitchFamily="49" charset="0"/>
              <a:buChar char="o"/>
            </a:pPr>
            <a:r>
              <a:rPr lang="en-AU" sz="900" dirty="0">
                <a:latin typeface="Arial" pitchFamily="34" charset="0"/>
                <a:cs typeface="Arial" pitchFamily="34" charset="0"/>
              </a:rPr>
              <a:t>successful </a:t>
            </a:r>
            <a:r>
              <a:rPr lang="en-AU" sz="900" dirty="0" smtClean="0">
                <a:latin typeface="Arial" pitchFamily="34" charset="0"/>
                <a:cs typeface="Arial" pitchFamily="34" charset="0"/>
              </a:rPr>
              <a:t>learners</a:t>
            </a:r>
            <a:endParaRPr lang="en-AU" sz="900" dirty="0">
              <a:latin typeface="Arial" pitchFamily="34" charset="0"/>
              <a:cs typeface="Arial" pitchFamily="34" charset="0"/>
            </a:endParaRPr>
          </a:p>
          <a:p>
            <a:pPr marL="1200150" lvl="3" indent="-171450">
              <a:buFont typeface="Courier New" pitchFamily="49" charset="0"/>
              <a:buChar char="o"/>
            </a:pPr>
            <a:r>
              <a:rPr lang="en-AU" sz="900" dirty="0">
                <a:latin typeface="Arial" pitchFamily="34" charset="0"/>
                <a:cs typeface="Arial" pitchFamily="34" charset="0"/>
              </a:rPr>
              <a:t>confident and creative </a:t>
            </a:r>
            <a:r>
              <a:rPr lang="en-AU" sz="900" dirty="0" smtClean="0">
                <a:latin typeface="Arial" pitchFamily="34" charset="0"/>
                <a:cs typeface="Arial" pitchFamily="34" charset="0"/>
              </a:rPr>
              <a:t>individuals</a:t>
            </a:r>
            <a:endParaRPr lang="en-AU" sz="900" dirty="0">
              <a:latin typeface="Arial" pitchFamily="34" charset="0"/>
              <a:cs typeface="Arial" pitchFamily="34" charset="0"/>
            </a:endParaRPr>
          </a:p>
          <a:p>
            <a:pPr marL="1200150" lvl="3" indent="-171450">
              <a:buFont typeface="Courier New" pitchFamily="49" charset="0"/>
              <a:buChar char="o"/>
            </a:pPr>
            <a:r>
              <a:rPr lang="en-AU" sz="900" dirty="0">
                <a:latin typeface="Arial" pitchFamily="34" charset="0"/>
                <a:cs typeface="Arial" pitchFamily="34" charset="0"/>
              </a:rPr>
              <a:t>active and informed </a:t>
            </a:r>
            <a:r>
              <a:rPr lang="en-AU" sz="900" dirty="0" smtClean="0">
                <a:latin typeface="Arial" pitchFamily="34" charset="0"/>
                <a:cs typeface="Arial" pitchFamily="34" charset="0"/>
              </a:rPr>
              <a:t>citizens.</a:t>
            </a:r>
            <a:endParaRPr lang="en-AU" sz="900" dirty="0">
              <a:latin typeface="Arial" pitchFamily="34" charset="0"/>
              <a:cs typeface="Arial" pitchFamily="34" charset="0"/>
            </a:endParaRPr>
          </a:p>
          <a:p>
            <a:pPr marL="171450" indent="-171450">
              <a:buFont typeface="Arial" pitchFamily="34" charset="0"/>
              <a:buChar char="•"/>
              <a:defRPr/>
            </a:pPr>
            <a:r>
              <a:rPr lang="en-AU" sz="900" dirty="0" smtClean="0">
                <a:latin typeface="Arial" pitchFamily="34" charset="0"/>
                <a:cs typeface="Arial" pitchFamily="34" charset="0"/>
              </a:rPr>
              <a:t>The </a:t>
            </a:r>
            <a:r>
              <a:rPr lang="en-AU" sz="900" dirty="0">
                <a:latin typeface="Arial" pitchFamily="34" charset="0"/>
                <a:cs typeface="Arial" pitchFamily="34" charset="0"/>
              </a:rPr>
              <a:t>national education reform agenda has resulted in the following policies which demonstrate a consistent approach in all jurisdictions for all teachers across the country including, but not limited to, the following:</a:t>
            </a: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Australian Professional Standards for </a:t>
            </a:r>
            <a:r>
              <a:rPr lang="en-AU" sz="900" dirty="0" smtClean="0">
                <a:latin typeface="Arial" pitchFamily="34" charset="0"/>
                <a:cs typeface="Arial" pitchFamily="34" charset="0"/>
              </a:rPr>
              <a:t>Teachers</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Australian Professional Standard for </a:t>
            </a:r>
            <a:r>
              <a:rPr lang="en-AU" sz="900" dirty="0" smtClean="0">
                <a:latin typeface="Arial" pitchFamily="34" charset="0"/>
                <a:cs typeface="Arial" pitchFamily="34" charset="0"/>
              </a:rPr>
              <a:t>Principals</a:t>
            </a:r>
            <a:endParaRPr lang="en-AU" sz="900" dirty="0">
              <a:latin typeface="Arial" pitchFamily="34" charset="0"/>
              <a:cs typeface="Arial" pitchFamily="34" charset="0"/>
            </a:endParaRPr>
          </a:p>
          <a:p>
            <a:pPr marL="628650" lvl="1" indent="-171450">
              <a:buFont typeface="Arial" pitchFamily="34" charset="0"/>
              <a:buChar char="–"/>
            </a:pPr>
            <a:r>
              <a:rPr lang="en-AU" sz="900" dirty="0">
                <a:latin typeface="Arial" pitchFamily="34" charset="0"/>
                <a:cs typeface="Arial" pitchFamily="34" charset="0"/>
              </a:rPr>
              <a:t>Accreditation of Initial Teacher Education Programs in Australia: Standards and </a:t>
            </a:r>
            <a:r>
              <a:rPr lang="en-AU" sz="900" dirty="0" smtClean="0">
                <a:latin typeface="Arial" pitchFamily="34" charset="0"/>
                <a:cs typeface="Arial" pitchFamily="34" charset="0"/>
              </a:rPr>
              <a:t>Procedures</a:t>
            </a:r>
            <a:endParaRPr lang="en-AU" sz="900" dirty="0">
              <a:latin typeface="Arial" pitchFamily="34" charset="0"/>
              <a:cs typeface="Arial" pitchFamily="34" charset="0"/>
            </a:endParaRPr>
          </a:p>
          <a:p>
            <a:pPr marL="628650" lvl="1" indent="-171450">
              <a:buFont typeface="Arial" pitchFamily="34" charset="0"/>
              <a:buChar char="–"/>
            </a:pPr>
            <a:r>
              <a:rPr lang="en-AU" sz="900" dirty="0">
                <a:latin typeface="Arial" pitchFamily="34" charset="0"/>
                <a:cs typeface="Arial" pitchFamily="34" charset="0"/>
              </a:rPr>
              <a:t>Nationally Consistent Registration of Teachers in </a:t>
            </a:r>
            <a:r>
              <a:rPr lang="en-AU" sz="900" dirty="0" smtClean="0">
                <a:latin typeface="Arial" pitchFamily="34" charset="0"/>
                <a:cs typeface="Arial" pitchFamily="34" charset="0"/>
              </a:rPr>
              <a:t>Australia</a:t>
            </a:r>
          </a:p>
          <a:p>
            <a:pPr marL="628650" lvl="1" indent="-171450">
              <a:buFont typeface="Arial" pitchFamily="34" charset="0"/>
              <a:buChar char="–"/>
            </a:pPr>
            <a:r>
              <a:rPr lang="en-AU" sz="900" dirty="0" smtClean="0">
                <a:latin typeface="Arial" pitchFamily="34" charset="0"/>
                <a:cs typeface="Arial" pitchFamily="34" charset="0"/>
              </a:rPr>
              <a:t>Certification of Highly Accomplished and Lead Teachers in Australia </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Australian Teacher Performance and Development </a:t>
            </a:r>
            <a:r>
              <a:rPr lang="en-AU" sz="900" dirty="0" smtClean="0">
                <a:latin typeface="Arial" pitchFamily="34" charset="0"/>
                <a:cs typeface="Arial" pitchFamily="34" charset="0"/>
              </a:rPr>
              <a:t>Framework</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Australian Charter for the Professional Learning of Teachers and School </a:t>
            </a:r>
            <a:r>
              <a:rPr lang="en-AU" sz="900" dirty="0" smtClean="0">
                <a:latin typeface="Arial" pitchFamily="34" charset="0"/>
                <a:cs typeface="Arial" pitchFamily="34" charset="0"/>
              </a:rPr>
              <a:t>Leaders</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National Plan for School </a:t>
            </a:r>
            <a:r>
              <a:rPr lang="en-AU" sz="900" dirty="0" smtClean="0">
                <a:latin typeface="Arial" pitchFamily="34" charset="0"/>
                <a:cs typeface="Arial" pitchFamily="34" charset="0"/>
              </a:rPr>
              <a:t>Improvement</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The Australian </a:t>
            </a:r>
            <a:r>
              <a:rPr lang="en-AU" sz="900" dirty="0" smtClean="0">
                <a:latin typeface="Arial" pitchFamily="34" charset="0"/>
                <a:cs typeface="Arial" pitchFamily="34" charset="0"/>
              </a:rPr>
              <a:t>Curriculum</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National Quality Framework for Early Childhood Education and </a:t>
            </a:r>
            <a:r>
              <a:rPr lang="en-AU" sz="900" dirty="0" smtClean="0">
                <a:latin typeface="Arial" pitchFamily="34" charset="0"/>
                <a:cs typeface="Arial" pitchFamily="34" charset="0"/>
              </a:rPr>
              <a:t>Care</a:t>
            </a:r>
            <a:endParaRPr lang="en-AU" sz="900" dirty="0">
              <a:latin typeface="Arial" pitchFamily="34" charset="0"/>
              <a:cs typeface="Arial" pitchFamily="34" charset="0"/>
            </a:endParaRPr>
          </a:p>
          <a:p>
            <a:pPr marL="628650" lvl="2"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Early Years Learning Framework and National Quality </a:t>
            </a:r>
            <a:r>
              <a:rPr lang="en-AU" sz="900" dirty="0" smtClean="0">
                <a:latin typeface="Arial" pitchFamily="34" charset="0"/>
                <a:cs typeface="Arial" pitchFamily="34" charset="0"/>
              </a:rPr>
              <a:t>Standard.</a:t>
            </a:r>
            <a:endParaRPr lang="en-AU" sz="900" dirty="0">
              <a:latin typeface="Arial" pitchFamily="34" charset="0"/>
              <a:cs typeface="Arial" pitchFamily="34" charset="0"/>
            </a:endParaRPr>
          </a:p>
          <a:p>
            <a:pPr marL="457200" lvl="2" indent="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marL="0" lvl="1" indent="0">
              <a:lnSpc>
                <a:spcPct val="100000"/>
              </a:lnSpc>
              <a:spcBef>
                <a:spcPts val="0"/>
              </a:spcBef>
              <a:spcAft>
                <a:spcPts val="0"/>
              </a:spcAft>
              <a:buFont typeface="Arial" pitchFamily="34" charset="0"/>
              <a:buNone/>
            </a:pPr>
            <a:r>
              <a:rPr lang="en-AU" sz="900" b="1" dirty="0">
                <a:latin typeface="Arial" pitchFamily="34" charset="0"/>
                <a:cs typeface="Arial" pitchFamily="34" charset="0"/>
              </a:rPr>
              <a:t>Research</a:t>
            </a:r>
          </a:p>
          <a:p>
            <a:pPr marL="171450" indent="-171450">
              <a:buFont typeface="Arial" pitchFamily="34" charset="0"/>
              <a:buChar char="•"/>
            </a:pPr>
            <a:r>
              <a:rPr lang="en-AU" sz="900" dirty="0" smtClean="0">
                <a:latin typeface="Arial" pitchFamily="34" charset="0"/>
                <a:cs typeface="Arial" pitchFamily="34" charset="0"/>
              </a:rPr>
              <a:t>‘Over </a:t>
            </a:r>
            <a:r>
              <a:rPr lang="en-AU" sz="900" dirty="0">
                <a:latin typeface="Arial" pitchFamily="34" charset="0"/>
                <a:cs typeface="Arial" pitchFamily="34" charset="0"/>
              </a:rPr>
              <a:t>the next decade Australia should aspire to improve outcomes for all young Australians to become second to none amongst the world’s best school </a:t>
            </a:r>
            <a:r>
              <a:rPr lang="en-AU" sz="900" dirty="0" smtClean="0">
                <a:latin typeface="Arial" pitchFamily="34" charset="0"/>
                <a:cs typeface="Arial" pitchFamily="34" charset="0"/>
              </a:rPr>
              <a:t>systems’ (</a:t>
            </a:r>
            <a:r>
              <a:rPr lang="en-US" sz="900" dirty="0" err="1">
                <a:latin typeface="Arial" pitchFamily="34" charset="0"/>
                <a:cs typeface="Arial" pitchFamily="34" charset="0"/>
              </a:rPr>
              <a:t>MCEETYA</a:t>
            </a:r>
            <a:r>
              <a:rPr lang="en-US" sz="900" dirty="0">
                <a:latin typeface="Arial" pitchFamily="34" charset="0"/>
                <a:cs typeface="Arial" pitchFamily="34" charset="0"/>
              </a:rPr>
              <a:t> </a:t>
            </a:r>
            <a:r>
              <a:rPr lang="en-US" sz="900" dirty="0" smtClean="0">
                <a:latin typeface="Arial" pitchFamily="34" charset="0"/>
                <a:cs typeface="Arial" pitchFamily="34" charset="0"/>
              </a:rPr>
              <a:t>2008, p 5).</a:t>
            </a:r>
            <a:endParaRPr lang="en-AU" sz="900" dirty="0">
              <a:latin typeface="Arial" pitchFamily="34" charset="0"/>
              <a:cs typeface="Arial" pitchFamily="34" charset="0"/>
            </a:endParaRPr>
          </a:p>
          <a:p>
            <a:pPr marL="171450" indent="-171450">
              <a:buFont typeface="Arial" pitchFamily="34" charset="0"/>
              <a:buChar char="•"/>
            </a:pPr>
            <a:r>
              <a:rPr lang="en-AU" sz="900" dirty="0" smtClean="0">
                <a:latin typeface="Arial" pitchFamily="34" charset="0"/>
                <a:cs typeface="Arial" pitchFamily="34" charset="0"/>
              </a:rPr>
              <a:t>‘Together</a:t>
            </a:r>
            <a:r>
              <a:rPr lang="en-AU" sz="900" dirty="0">
                <a:latin typeface="Arial" pitchFamily="34" charset="0"/>
                <a:cs typeface="Arial" pitchFamily="34" charset="0"/>
              </a:rPr>
              <a:t>, all Australian governments commit to working with all school sectors and the broader community to achieve the educational goals for young </a:t>
            </a:r>
            <a:r>
              <a:rPr lang="en-AU" sz="900" dirty="0" smtClean="0">
                <a:latin typeface="Arial" pitchFamily="34" charset="0"/>
                <a:cs typeface="Arial" pitchFamily="34" charset="0"/>
              </a:rPr>
              <a:t>Australians’ (</a:t>
            </a:r>
            <a:r>
              <a:rPr lang="en-US" sz="900" dirty="0" err="1">
                <a:latin typeface="Arial" pitchFamily="34" charset="0"/>
                <a:cs typeface="Arial" pitchFamily="34" charset="0"/>
              </a:rPr>
              <a:t>MCEETYA</a:t>
            </a:r>
            <a:r>
              <a:rPr lang="en-US" sz="900" dirty="0">
                <a:latin typeface="Arial" pitchFamily="34" charset="0"/>
                <a:cs typeface="Arial" pitchFamily="34" charset="0"/>
              </a:rPr>
              <a:t> </a:t>
            </a:r>
            <a:r>
              <a:rPr lang="en-US" sz="900" dirty="0" smtClean="0">
                <a:latin typeface="Arial" pitchFamily="34" charset="0"/>
                <a:cs typeface="Arial" pitchFamily="34" charset="0"/>
              </a:rPr>
              <a:t>2008, p. 10). </a:t>
            </a: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rPr>
              <a:pPr/>
              <a:t>3</a:t>
            </a:fld>
            <a:endParaRPr lang="en-AU"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32858"/>
            <a:ext cx="6707237" cy="4968551"/>
          </a:xfrm>
        </p:spPr>
        <p:txBody>
          <a:bodyPr/>
          <a:lstStyle/>
          <a:p>
            <a:pPr indent="0">
              <a:lnSpc>
                <a:spcPct val="100000"/>
              </a:lnSpc>
              <a:spcBef>
                <a:spcPts val="0"/>
              </a:spcBef>
              <a:spcAft>
                <a:spcPts val="0"/>
              </a:spcAft>
            </a:pPr>
            <a:r>
              <a:rPr lang="en-AU" sz="900" b="1" baseline="0" dirty="0" smtClean="0">
                <a:latin typeface="Arial" pitchFamily="34" charset="0"/>
                <a:cs typeface="Arial" pitchFamily="34" charset="0"/>
              </a:rPr>
              <a:t>Purpose</a:t>
            </a:r>
          </a:p>
          <a:p>
            <a:pPr marL="171450" indent="-171450">
              <a:lnSpc>
                <a:spcPct val="100000"/>
              </a:lnSpc>
              <a:spcBef>
                <a:spcPts val="0"/>
              </a:spcBef>
              <a:spcAft>
                <a:spcPts val="0"/>
              </a:spcAft>
              <a:buFont typeface="Arial" pitchFamily="34" charset="0"/>
              <a:buChar char="•"/>
            </a:pPr>
            <a:r>
              <a:rPr lang="en-AU" sz="900" b="0" baseline="0" dirty="0" smtClean="0">
                <a:latin typeface="Arial" pitchFamily="34" charset="0"/>
                <a:cs typeface="Arial" pitchFamily="34" charset="0"/>
              </a:rPr>
              <a:t>To highlight that culture is the key to enable effective teacher performance and development to flourish in schools.</a:t>
            </a:r>
          </a:p>
          <a:p>
            <a:pPr indent="0">
              <a:lnSpc>
                <a:spcPct val="100000"/>
              </a:lnSpc>
              <a:spcBef>
                <a:spcPts val="0"/>
              </a:spcBef>
              <a:spcAft>
                <a:spcPts val="0"/>
              </a:spcAft>
              <a:buFont typeface="Arial" pitchFamily="34" charset="0"/>
              <a:buChar char="•"/>
            </a:pPr>
            <a:endParaRPr lang="en-AU" sz="9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900" b="1" baseline="0" dirty="0" smtClean="0">
                <a:latin typeface="Arial" pitchFamily="34" charset="0"/>
                <a:cs typeface="Arial" pitchFamily="34" charset="0"/>
              </a:rPr>
              <a:t>Key points to share</a:t>
            </a:r>
            <a:endParaRPr lang="en-AU" sz="900" b="1" kern="1200" baseline="0" dirty="0" smtClean="0">
              <a:solidFill>
                <a:schemeClr val="tx1"/>
              </a:solidFill>
              <a:latin typeface="Arial" pitchFamily="34" charset="0"/>
              <a:cs typeface="Arial" pitchFamily="34" charset="0"/>
            </a:endParaRPr>
          </a:p>
          <a:p>
            <a:pPr marL="171450" indent="-171450">
              <a:buFont typeface="Arial" pitchFamily="34" charset="0"/>
              <a:buChar char="•"/>
            </a:pPr>
            <a:r>
              <a:rPr lang="en-AU" sz="900" b="1" i="1" dirty="0" smtClean="0">
                <a:latin typeface="Arial" pitchFamily="34" charset="0"/>
                <a:cs typeface="Arial" pitchFamily="34" charset="0"/>
              </a:rPr>
              <a:t>A </a:t>
            </a:r>
            <a:r>
              <a:rPr lang="en-AU" sz="900" b="1" i="1" dirty="0">
                <a:latin typeface="Arial" pitchFamily="34" charset="0"/>
                <a:cs typeface="Arial" pitchFamily="34" charset="0"/>
              </a:rPr>
              <a:t>focus on student outcomes </a:t>
            </a:r>
            <a:r>
              <a:rPr lang="en-AU" sz="900" b="1" dirty="0" smtClean="0">
                <a:latin typeface="Arial" pitchFamily="34" charset="0"/>
                <a:cs typeface="Arial" pitchFamily="34" charset="0"/>
              </a:rPr>
              <a:t>–</a:t>
            </a:r>
            <a:r>
              <a:rPr lang="en-AU" sz="900" dirty="0" smtClean="0">
                <a:latin typeface="Arial" pitchFamily="34" charset="0"/>
                <a:cs typeface="Arial" pitchFamily="34" charset="0"/>
              </a:rPr>
              <a:t> </a:t>
            </a:r>
            <a:r>
              <a:rPr lang="en-US" sz="900" dirty="0" smtClean="0">
                <a:latin typeface="Arial" pitchFamily="34" charset="0"/>
                <a:cs typeface="Arial" pitchFamily="34" charset="0"/>
              </a:rPr>
              <a:t>Improving </a:t>
            </a:r>
            <a:r>
              <a:rPr lang="en-US" sz="900" dirty="0">
                <a:latin typeface="Arial" pitchFamily="34" charset="0"/>
                <a:cs typeface="Arial" pitchFamily="34" charset="0"/>
              </a:rPr>
              <a:t>teaching is not an end in itself. It is directed </a:t>
            </a:r>
            <a:r>
              <a:rPr lang="en-US" sz="900" dirty="0" smtClean="0">
                <a:latin typeface="Arial" pitchFamily="34" charset="0"/>
                <a:cs typeface="Arial" pitchFamily="34" charset="0"/>
              </a:rPr>
              <a:t>at </a:t>
            </a:r>
            <a:r>
              <a:rPr lang="en-US" sz="900" dirty="0">
                <a:latin typeface="Arial" pitchFamily="34" charset="0"/>
                <a:cs typeface="Arial" pitchFamily="34" charset="0"/>
              </a:rPr>
              <a:t>improving outcomes for </a:t>
            </a:r>
            <a:r>
              <a:rPr lang="en-US" sz="900" dirty="0" smtClean="0">
                <a:latin typeface="Arial" pitchFamily="34" charset="0"/>
                <a:cs typeface="Arial" pitchFamily="34" charset="0"/>
              </a:rPr>
              <a:t>students.</a:t>
            </a:r>
          </a:p>
          <a:p>
            <a:pPr marL="171450" indent="-171450">
              <a:buFont typeface="Arial" pitchFamily="34" charset="0"/>
              <a:buChar char="•"/>
            </a:pPr>
            <a:r>
              <a:rPr lang="en-AU" sz="900" b="1" i="1" dirty="0" smtClean="0">
                <a:latin typeface="Arial" pitchFamily="34" charset="0"/>
                <a:cs typeface="Arial" pitchFamily="34" charset="0"/>
              </a:rPr>
              <a:t>A </a:t>
            </a:r>
            <a:r>
              <a:rPr lang="en-AU" sz="900" b="1" i="1" dirty="0">
                <a:latin typeface="Arial" pitchFamily="34" charset="0"/>
                <a:cs typeface="Arial" pitchFamily="34" charset="0"/>
              </a:rPr>
              <a:t>clear understanding of effective teaching </a:t>
            </a:r>
            <a:r>
              <a:rPr lang="en-AU" sz="900" b="1" dirty="0">
                <a:latin typeface="Arial" pitchFamily="34" charset="0"/>
                <a:cs typeface="Arial" pitchFamily="34" charset="0"/>
              </a:rPr>
              <a:t>– </a:t>
            </a:r>
            <a:r>
              <a:rPr lang="en-AU" sz="900" dirty="0">
                <a:latin typeface="Arial" pitchFamily="34" charset="0"/>
                <a:cs typeface="Arial" pitchFamily="34" charset="0"/>
              </a:rPr>
              <a:t> The </a:t>
            </a:r>
            <a:r>
              <a:rPr lang="en-AU" sz="900" i="1" dirty="0">
                <a:latin typeface="Arial" pitchFamily="34" charset="0"/>
                <a:cs typeface="Arial" pitchFamily="34" charset="0"/>
              </a:rPr>
              <a:t>Australian Professional Standards for Teachers </a:t>
            </a:r>
            <a:r>
              <a:rPr lang="en-AU" sz="900" dirty="0" smtClean="0">
                <a:latin typeface="Arial" pitchFamily="34" charset="0"/>
                <a:cs typeface="Arial" pitchFamily="34" charset="0"/>
              </a:rPr>
              <a:t>provide </a:t>
            </a:r>
            <a:r>
              <a:rPr lang="en-AU" sz="900" dirty="0">
                <a:latin typeface="Arial" pitchFamily="34" charset="0"/>
                <a:cs typeface="Arial" pitchFamily="34" charset="0"/>
              </a:rPr>
              <a:t>the basis and a common language for coming to a shared understanding of what effective teaching looks like in the context of a particular school at a particular time. </a:t>
            </a:r>
          </a:p>
          <a:p>
            <a:pPr marL="171450" indent="-171450">
              <a:buFont typeface="Arial" pitchFamily="34" charset="0"/>
              <a:buChar char="•"/>
            </a:pPr>
            <a:r>
              <a:rPr lang="en-AU" sz="900" b="1" i="1" dirty="0" smtClean="0">
                <a:latin typeface="Arial" pitchFamily="34" charset="0"/>
                <a:cs typeface="Arial" pitchFamily="34" charset="0"/>
              </a:rPr>
              <a:t>Leadership</a:t>
            </a:r>
            <a:r>
              <a:rPr lang="en-AU" sz="900" b="1" dirty="0" smtClean="0">
                <a:latin typeface="Arial" pitchFamily="34" charset="0"/>
                <a:cs typeface="Arial" pitchFamily="34" charset="0"/>
              </a:rPr>
              <a:t> – </a:t>
            </a:r>
            <a:r>
              <a:rPr lang="en-AU" sz="900" dirty="0" smtClean="0">
                <a:latin typeface="Arial" pitchFamily="34" charset="0"/>
                <a:cs typeface="Arial" pitchFamily="34" charset="0"/>
              </a:rPr>
              <a:t>A </a:t>
            </a:r>
            <a:r>
              <a:rPr lang="en-AU" sz="900" dirty="0">
                <a:latin typeface="Arial" pitchFamily="34" charset="0"/>
                <a:cs typeface="Arial" pitchFamily="34" charset="0"/>
              </a:rPr>
              <a:t>truly effective </a:t>
            </a:r>
            <a:r>
              <a:rPr lang="en-AU" sz="900" dirty="0" smtClean="0">
                <a:latin typeface="Arial" pitchFamily="34" charset="0"/>
                <a:cs typeface="Arial" pitchFamily="34" charset="0"/>
              </a:rPr>
              <a:t>approach to performance and development </a:t>
            </a:r>
            <a:r>
              <a:rPr lang="en-AU" sz="900" dirty="0">
                <a:latin typeface="Arial" pitchFamily="34" charset="0"/>
                <a:cs typeface="Arial" pitchFamily="34" charset="0"/>
              </a:rPr>
              <a:t>is characterised by a shared commitment to improvement and an acceptance that teachers have a powerful role to play in each others’ development, as well as their own. </a:t>
            </a:r>
          </a:p>
          <a:p>
            <a:pPr marL="171450" indent="-171450">
              <a:buFont typeface="Arial" pitchFamily="34" charset="0"/>
              <a:buChar char="•"/>
            </a:pPr>
            <a:r>
              <a:rPr lang="en-AU" sz="900" b="1" i="1" dirty="0">
                <a:latin typeface="Arial" pitchFamily="34" charset="0"/>
                <a:cs typeface="Arial" pitchFamily="34" charset="0"/>
              </a:rPr>
              <a:t>Flexibility</a:t>
            </a:r>
            <a:r>
              <a:rPr lang="en-AU" sz="900" b="1" dirty="0">
                <a:latin typeface="Arial" pitchFamily="34" charset="0"/>
                <a:cs typeface="Arial" pitchFamily="34" charset="0"/>
              </a:rPr>
              <a:t> </a:t>
            </a:r>
            <a:r>
              <a:rPr lang="en-AU" sz="900" b="1" dirty="0" smtClean="0">
                <a:latin typeface="Arial" pitchFamily="34" charset="0"/>
                <a:cs typeface="Arial" pitchFamily="34" charset="0"/>
              </a:rPr>
              <a:t>– </a:t>
            </a:r>
            <a:r>
              <a:rPr lang="en-AU" sz="900" dirty="0" smtClean="0">
                <a:latin typeface="Arial" pitchFamily="34" charset="0"/>
                <a:cs typeface="Arial" pitchFamily="34" charset="0"/>
              </a:rPr>
              <a:t>The Framework </a:t>
            </a:r>
            <a:r>
              <a:rPr lang="en-AU" sz="900" dirty="0">
                <a:latin typeface="Arial" pitchFamily="34" charset="0"/>
                <a:cs typeface="Arial" pitchFamily="34" charset="0"/>
              </a:rPr>
              <a:t>describes the elements of an effective approach to teacher performance and development, but acknowledges that these elements will look different in each school. </a:t>
            </a:r>
          </a:p>
          <a:p>
            <a:pPr marL="171450" indent="-171450">
              <a:buFont typeface="Arial" pitchFamily="34" charset="0"/>
              <a:buChar char="•"/>
            </a:pPr>
            <a:r>
              <a:rPr lang="en-AU" sz="900" b="1" i="1" dirty="0">
                <a:latin typeface="Arial" pitchFamily="34" charset="0"/>
                <a:cs typeface="Arial" pitchFamily="34" charset="0"/>
              </a:rPr>
              <a:t>Coherence</a:t>
            </a:r>
            <a:r>
              <a:rPr lang="en-AU" sz="900" dirty="0">
                <a:latin typeface="Arial" pitchFamily="34" charset="0"/>
                <a:cs typeface="Arial" pitchFamily="34" charset="0"/>
              </a:rPr>
              <a:t> – Performance and development processes and teacher goals should reflect the overall approach to teaching and learning within a school, and should be consistent with the school </a:t>
            </a:r>
            <a:r>
              <a:rPr lang="en-AU" sz="900" dirty="0" smtClean="0">
                <a:latin typeface="Arial" pitchFamily="34" charset="0"/>
                <a:cs typeface="Arial" pitchFamily="34" charset="0"/>
              </a:rPr>
              <a:t> and system plans and initiatives. </a:t>
            </a:r>
          </a:p>
          <a:p>
            <a:pPr marL="171450" indent="-171450">
              <a:buFont typeface="Arial" pitchFamily="34" charset="0"/>
              <a:buChar char="•"/>
            </a:pPr>
            <a:r>
              <a:rPr lang="en-AU" sz="900" dirty="0" smtClean="0">
                <a:latin typeface="Arial" pitchFamily="34" charset="0"/>
                <a:cs typeface="Arial" pitchFamily="34" charset="0"/>
              </a:rPr>
              <a:t>The </a:t>
            </a:r>
            <a:r>
              <a:rPr lang="en-AU" sz="900" dirty="0">
                <a:latin typeface="Arial" pitchFamily="34" charset="0"/>
                <a:cs typeface="Arial" pitchFamily="34" charset="0"/>
              </a:rPr>
              <a:t>Framework highlights what is required to build a comprehensive and effective approach to high performance and development.  </a:t>
            </a:r>
          </a:p>
          <a:p>
            <a:pPr marL="171450" indent="-171450">
              <a:buFont typeface="Arial" pitchFamily="34" charset="0"/>
              <a:buChar char="•"/>
            </a:pPr>
            <a:r>
              <a:rPr lang="en-AU" sz="900" dirty="0">
                <a:latin typeface="Arial" pitchFamily="34" charset="0"/>
                <a:cs typeface="Arial" pitchFamily="34" charset="0"/>
              </a:rPr>
              <a:t>It outlines the characteristics of a successful system and the culture that needs to be in place for sustained improvements to occur in schools. </a:t>
            </a:r>
          </a:p>
          <a:p>
            <a:pPr marL="171450" indent="-171450">
              <a:buFont typeface="Arial" pitchFamily="34" charset="0"/>
              <a:buChar char="•"/>
            </a:pPr>
            <a:r>
              <a:rPr lang="en-AU" sz="900" dirty="0">
                <a:latin typeface="Arial" pitchFamily="34" charset="0"/>
                <a:cs typeface="Arial" pitchFamily="34" charset="0"/>
              </a:rPr>
              <a:t>Research</a:t>
            </a:r>
            <a:r>
              <a:rPr lang="en-AU" sz="900" b="1" dirty="0">
                <a:latin typeface="Arial" pitchFamily="34" charset="0"/>
                <a:cs typeface="Arial" pitchFamily="34" charset="0"/>
              </a:rPr>
              <a:t> </a:t>
            </a:r>
            <a:r>
              <a:rPr lang="en-AU" sz="900" dirty="0">
                <a:latin typeface="Arial" pitchFamily="34" charset="0"/>
                <a:cs typeface="Arial" pitchFamily="34" charset="0"/>
              </a:rPr>
              <a:t>is unambiguous in showing that a successful approach to effective performance and development relies on creating a strong and supportive culture in a school.  </a:t>
            </a:r>
          </a:p>
          <a:p>
            <a:pPr marL="171450" indent="-171450">
              <a:buFont typeface="Arial" pitchFamily="34" charset="0"/>
              <a:buChar char="•"/>
            </a:pPr>
            <a:r>
              <a:rPr lang="en-AU" sz="900" dirty="0">
                <a:latin typeface="Arial" pitchFamily="34" charset="0"/>
                <a:cs typeface="Arial" pitchFamily="34" charset="0"/>
              </a:rPr>
              <a:t>Formal performance and development procedures are important but excessive attention to process is a common feature of less successful approaches.  It is therefore important to focus on the factors that need to be in place for a performance and development culture to flourish.</a:t>
            </a:r>
          </a:p>
          <a:p>
            <a:pPr marL="171450" indent="-171450">
              <a:buFont typeface="Arial" pitchFamily="34" charset="0"/>
              <a:buChar char="•"/>
            </a:pPr>
            <a:endParaRPr lang="en-AU" sz="900" b="0" kern="1200" baseline="0" dirty="0" smtClean="0">
              <a:solidFill>
                <a:schemeClr val="tx1"/>
              </a:solidFill>
              <a:latin typeface="Arial" pitchFamily="34" charset="0"/>
              <a:cs typeface="Arial" pitchFamily="34" charset="0"/>
            </a:endParaRPr>
          </a:p>
          <a:p>
            <a:pPr marL="0" indent="0">
              <a:buFont typeface="Arial" pitchFamily="34" charset="0"/>
              <a:buNone/>
            </a:pPr>
            <a:r>
              <a:rPr lang="en-AU" sz="900" b="1" dirty="0" smtClean="0">
                <a:latin typeface="Arial" pitchFamily="34" charset="0"/>
                <a:cs typeface="Arial" pitchFamily="34" charset="0"/>
              </a:rPr>
              <a:t>R</a:t>
            </a:r>
            <a:r>
              <a:rPr lang="en-AU" sz="900" b="1" kern="1200" baseline="0" dirty="0" smtClean="0">
                <a:solidFill>
                  <a:schemeClr val="tx1"/>
                </a:solidFill>
                <a:latin typeface="Arial" pitchFamily="34" charset="0"/>
                <a:cs typeface="Arial" pitchFamily="34" charset="0"/>
              </a:rPr>
              <a:t>esearch</a:t>
            </a:r>
            <a:endParaRPr lang="en-AU" sz="900" b="0" baseline="0" dirty="0" smtClean="0">
              <a:solidFill>
                <a:schemeClr val="tx1"/>
              </a:solidFill>
              <a:latin typeface="Arial" pitchFamily="34" charset="0"/>
              <a:cs typeface="Arial" pitchFamily="34" charset="0"/>
            </a:endParaRPr>
          </a:p>
          <a:p>
            <a:pPr marL="171450" indent="-171450">
              <a:buFont typeface="Arial" pitchFamily="34" charset="0"/>
              <a:buChar char="•"/>
            </a:pPr>
            <a:r>
              <a:rPr lang="en-AU" sz="900" b="0" dirty="0" smtClean="0">
                <a:solidFill>
                  <a:schemeClr val="tx1"/>
                </a:solidFill>
                <a:latin typeface="Arial" pitchFamily="34" charset="0"/>
                <a:cs typeface="Arial" pitchFamily="34" charset="0"/>
              </a:rPr>
              <a:t>‘To introduce and sustain an effective school-based performance and development system, a culture must exist among school leaders and teachers that is open to feedback and serious about performance and development — that is, a culture that sees performance management as much more than ticking boxes and development as much more than gaining credentials’</a:t>
            </a:r>
            <a:r>
              <a:rPr lang="en-AU" sz="900" dirty="0" smtClean="0">
                <a:latin typeface="Arial" pitchFamily="34" charset="0"/>
                <a:cs typeface="Arial" pitchFamily="34" charset="0"/>
              </a:rPr>
              <a:t> </a:t>
            </a:r>
            <a:r>
              <a:rPr lang="en-AU" sz="900" dirty="0">
                <a:latin typeface="Arial" pitchFamily="34" charset="0"/>
                <a:cs typeface="Arial" pitchFamily="34" charset="0"/>
              </a:rPr>
              <a:t>(</a:t>
            </a:r>
            <a:r>
              <a:rPr lang="en-AU" sz="900" dirty="0" err="1">
                <a:latin typeface="Arial" pitchFamily="34" charset="0"/>
                <a:cs typeface="Arial" pitchFamily="34" charset="0"/>
              </a:rPr>
              <a:t>Kamener</a:t>
            </a:r>
            <a:r>
              <a:rPr lang="en-AU" sz="900" dirty="0">
                <a:latin typeface="Arial" pitchFamily="34" charset="0"/>
                <a:cs typeface="Arial" pitchFamily="34" charset="0"/>
              </a:rPr>
              <a:t>, L </a:t>
            </a:r>
            <a:r>
              <a:rPr lang="en-AU" sz="900" dirty="0" smtClean="0">
                <a:latin typeface="Arial" pitchFamily="34" charset="0"/>
                <a:cs typeface="Arial" pitchFamily="34" charset="0"/>
              </a:rPr>
              <a:t>2012, </a:t>
            </a:r>
            <a:r>
              <a:rPr lang="en-AU" sz="900" dirty="0">
                <a:latin typeface="Arial" pitchFamily="34" charset="0"/>
                <a:cs typeface="Arial" pitchFamily="34" charset="0"/>
              </a:rPr>
              <a:t>p. 5</a:t>
            </a:r>
            <a:r>
              <a:rPr lang="en-AU" sz="900" dirty="0" smtClean="0">
                <a:latin typeface="Arial" pitchFamily="34" charset="0"/>
                <a:cs typeface="Arial" pitchFamily="34" charset="0"/>
              </a:rPr>
              <a:t>).</a:t>
            </a:r>
            <a:r>
              <a:rPr lang="en-AU" sz="900" b="0" dirty="0" smtClean="0">
                <a:solidFill>
                  <a:schemeClr val="tx1"/>
                </a:solidFill>
                <a:latin typeface="Arial" pitchFamily="34" charset="0"/>
                <a:cs typeface="Arial" pitchFamily="34" charset="0"/>
              </a:rPr>
              <a:t> </a:t>
            </a:r>
          </a:p>
          <a:p>
            <a:pPr marL="171450" indent="-171450">
              <a:buFont typeface="Arial" pitchFamily="34" charset="0"/>
              <a:buChar char="•"/>
            </a:pPr>
            <a:r>
              <a:rPr lang="en-AU" sz="900" b="0" dirty="0" smtClean="0">
                <a:solidFill>
                  <a:schemeClr val="tx1"/>
                </a:solidFill>
                <a:latin typeface="Arial" pitchFamily="34" charset="0"/>
                <a:cs typeface="Arial" pitchFamily="34" charset="0"/>
              </a:rPr>
              <a:t>‘The need for such a culture to exist makes it very difficult simply to impose a performance and development system from the centre, however close such a system might be to best practice</a:t>
            </a:r>
            <a:r>
              <a:rPr lang="en-AU" sz="900" dirty="0" smtClean="0">
                <a:latin typeface="Arial" pitchFamily="34" charset="0"/>
                <a:cs typeface="Arial" pitchFamily="34" charset="0"/>
              </a:rPr>
              <a:t>’ (</a:t>
            </a:r>
            <a:r>
              <a:rPr lang="en-AU" sz="900" dirty="0" err="1" smtClean="0">
                <a:latin typeface="Arial" pitchFamily="34" charset="0"/>
                <a:cs typeface="Arial" pitchFamily="34" charset="0"/>
              </a:rPr>
              <a:t>Kamener</a:t>
            </a:r>
            <a:r>
              <a:rPr lang="en-AU" sz="900" dirty="0">
                <a:latin typeface="Arial" pitchFamily="34" charset="0"/>
                <a:cs typeface="Arial" pitchFamily="34" charset="0"/>
              </a:rPr>
              <a:t>, </a:t>
            </a:r>
            <a:r>
              <a:rPr lang="en-AU" sz="900" dirty="0" smtClean="0">
                <a:latin typeface="Arial" pitchFamily="34" charset="0"/>
                <a:cs typeface="Arial" pitchFamily="34" charset="0"/>
              </a:rPr>
              <a:t>L 2012, p. 5). </a:t>
            </a:r>
            <a:endParaRPr lang="en-AU" sz="900" kern="1200" baseline="0" dirty="0" smtClean="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4</a:t>
            </a:fld>
            <a:endParaRPr lang="en-AU"/>
          </a:p>
        </p:txBody>
      </p:sp>
    </p:spTree>
    <p:extLst>
      <p:ext uri="{BB962C8B-B14F-4D97-AF65-F5344CB8AC3E}">
        <p14:creationId xmlns:p14="http://schemas.microsoft.com/office/powerpoint/2010/main" val="385311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500063"/>
            <a:ext cx="4964112" cy="3724275"/>
          </a:xfrm>
        </p:spPr>
      </p:sp>
      <p:sp>
        <p:nvSpPr>
          <p:cNvPr id="3" name="Notes Placeholder 2"/>
          <p:cNvSpPr>
            <a:spLocks noGrp="1"/>
          </p:cNvSpPr>
          <p:nvPr>
            <p:ph type="body" idx="1"/>
          </p:nvPr>
        </p:nvSpPr>
        <p:spPr>
          <a:xfrm>
            <a:off x="0" y="4244825"/>
            <a:ext cx="6789738" cy="5684987"/>
          </a:xfrm>
        </p:spPr>
        <p:txBody>
          <a:bodyPr/>
          <a:lstStyle/>
          <a:p>
            <a:pPr indent="0">
              <a:lnSpc>
                <a:spcPct val="100000"/>
              </a:lnSpc>
              <a:spcBef>
                <a:spcPts val="0"/>
              </a:spcBef>
              <a:spcAft>
                <a:spcPts val="0"/>
              </a:spcAft>
            </a:pPr>
            <a:r>
              <a:rPr lang="en-AU" sz="900" b="1" dirty="0" smtClean="0">
                <a:latin typeface="Arial" pitchFamily="34" charset="0"/>
                <a:cs typeface="Arial" pitchFamily="34" charset="0"/>
              </a:rPr>
              <a:t>Purpose</a:t>
            </a:r>
          </a:p>
          <a:p>
            <a:pPr marL="171450" indent="-171450">
              <a:lnSpc>
                <a:spcPct val="100000"/>
              </a:lnSpc>
              <a:spcBef>
                <a:spcPts val="0"/>
              </a:spcBef>
              <a:spcAft>
                <a:spcPts val="0"/>
              </a:spcAft>
              <a:buFont typeface="Arial" pitchFamily="34" charset="0"/>
              <a:buChar char="•"/>
            </a:pPr>
            <a:r>
              <a:rPr lang="en-AU" sz="900" b="0" dirty="0" smtClean="0">
                <a:latin typeface="Arial" pitchFamily="34" charset="0"/>
                <a:cs typeface="Arial" pitchFamily="34" charset="0"/>
              </a:rPr>
              <a:t>To illustrate</a:t>
            </a:r>
            <a:r>
              <a:rPr lang="en-AU" sz="900" b="0" baseline="0" dirty="0" smtClean="0">
                <a:latin typeface="Arial" pitchFamily="34" charset="0"/>
                <a:cs typeface="Arial" pitchFamily="34" charset="0"/>
              </a:rPr>
              <a:t> the elements of an effective p</a:t>
            </a:r>
            <a:r>
              <a:rPr lang="en-AU" sz="900" b="0" dirty="0" smtClean="0">
                <a:latin typeface="Arial" pitchFamily="34" charset="0"/>
                <a:cs typeface="Arial" pitchFamily="34" charset="0"/>
              </a:rPr>
              <a:t>erformance &amp; development cycle that operate within </a:t>
            </a:r>
            <a:r>
              <a:rPr lang="en-AU" sz="900" dirty="0" smtClean="0">
                <a:latin typeface="Arial" pitchFamily="34" charset="0"/>
                <a:cs typeface="Arial" pitchFamily="34" charset="0"/>
              </a:rPr>
              <a:t>the</a:t>
            </a:r>
            <a:r>
              <a:rPr lang="en-AU" sz="900" b="0" dirty="0" smtClean="0">
                <a:latin typeface="Arial" pitchFamily="34" charset="0"/>
                <a:cs typeface="Arial" pitchFamily="34" charset="0"/>
              </a:rPr>
              <a:t> </a:t>
            </a:r>
            <a:r>
              <a:rPr lang="en-AU" sz="900" b="0" baseline="0" dirty="0" smtClean="0">
                <a:latin typeface="Arial" pitchFamily="34" charset="0"/>
                <a:cs typeface="Arial" pitchFamily="34" charset="0"/>
              </a:rPr>
              <a:t>culture.</a:t>
            </a:r>
            <a:endParaRPr lang="en-AU" sz="900" b="0" dirty="0" smtClean="0">
              <a:latin typeface="Arial" pitchFamily="34" charset="0"/>
              <a:cs typeface="Arial" pitchFamily="34" charset="0"/>
            </a:endParaRPr>
          </a:p>
          <a:p>
            <a:pPr indent="0">
              <a:lnSpc>
                <a:spcPct val="100000"/>
              </a:lnSpc>
              <a:spcBef>
                <a:spcPts val="0"/>
              </a:spcBef>
              <a:spcAft>
                <a:spcPts val="0"/>
              </a:spcAft>
            </a:pPr>
            <a:endParaRPr lang="en-AU" sz="900" b="1" dirty="0" smtClean="0">
              <a:latin typeface="Arial" pitchFamily="34" charset="0"/>
              <a:cs typeface="Arial" pitchFamily="34" charset="0"/>
            </a:endParaRPr>
          </a:p>
          <a:p>
            <a:pPr indent="0">
              <a:lnSpc>
                <a:spcPct val="100000"/>
              </a:lnSpc>
              <a:spcBef>
                <a:spcPts val="0"/>
              </a:spcBef>
              <a:spcAft>
                <a:spcPts val="0"/>
              </a:spcAft>
            </a:pPr>
            <a:r>
              <a:rPr lang="en-AU" sz="900" b="1" dirty="0" smtClean="0">
                <a:latin typeface="Arial" pitchFamily="34" charset="0"/>
                <a:cs typeface="Arial" pitchFamily="34" charset="0"/>
              </a:rPr>
              <a:t>Key points to share</a:t>
            </a:r>
          </a:p>
          <a:p>
            <a:pPr marL="171450" indent="-171450">
              <a:lnSpc>
                <a:spcPct val="100000"/>
              </a:lnSpc>
              <a:spcBef>
                <a:spcPts val="0"/>
              </a:spcBef>
              <a:spcAft>
                <a:spcPts val="0"/>
              </a:spcAft>
              <a:buFont typeface="Arial" pitchFamily="34" charset="0"/>
              <a:buChar char="•"/>
            </a:pPr>
            <a:r>
              <a:rPr lang="en-AU" sz="900" b="0" dirty="0" smtClean="0">
                <a:latin typeface="Arial" pitchFamily="34" charset="0"/>
                <a:cs typeface="Arial" pitchFamily="34" charset="0"/>
              </a:rPr>
              <a:t>Elements of the cycle are interwoven, will not necessarily occur in order and may take more or less time depending on circumstances. However, the cycle provides a useful way of thinking about the process, and assists in identifying its important elements.</a:t>
            </a:r>
          </a:p>
          <a:p>
            <a:pPr marL="171423" indent="-171423">
              <a:buFont typeface="Arial" pitchFamily="34" charset="0"/>
              <a:buChar char="•"/>
            </a:pPr>
            <a:r>
              <a:rPr lang="en-AU" sz="900" b="1" i="1" dirty="0" smtClean="0">
                <a:latin typeface="Arial" pitchFamily="34" charset="0"/>
                <a:cs typeface="Arial" pitchFamily="34" charset="0"/>
              </a:rPr>
              <a:t>Reflection and goal setting</a:t>
            </a:r>
            <a:r>
              <a:rPr lang="en-AU" sz="900" dirty="0" smtClean="0">
                <a:latin typeface="Arial" pitchFamily="34" charset="0"/>
                <a:cs typeface="Arial" pitchFamily="34" charset="0"/>
              </a:rPr>
              <a:t> – To engage purposefully in performance appraisal and development all teachers, with the support of the principal or delegate, must clearly articulate agreed goals based on the school’s shared view of effective teaching derived from the </a:t>
            </a:r>
            <a:r>
              <a:rPr lang="en-AU" sz="900" i="1" dirty="0" smtClean="0">
                <a:latin typeface="Arial" pitchFamily="34" charset="0"/>
                <a:cs typeface="Arial" pitchFamily="34" charset="0"/>
              </a:rPr>
              <a:t>Australian Professional Standards for Teachers</a:t>
            </a:r>
            <a:r>
              <a:rPr lang="en-AU" sz="900" dirty="0" smtClean="0">
                <a:latin typeface="Arial" pitchFamily="34" charset="0"/>
                <a:cs typeface="Arial" pitchFamily="34" charset="0"/>
              </a:rPr>
              <a:t>.  Goals should take into account the teacher’s own reflection on their teaching practice informed by evidence and feedback, and the school and system priorities. Goals should be measurable and reviewed regularly. Goals should address both teacher performance and teacher development.</a:t>
            </a:r>
          </a:p>
          <a:p>
            <a:pPr marL="171423" indent="-171423">
              <a:buFont typeface="Arial" pitchFamily="34" charset="0"/>
              <a:buChar char="•"/>
            </a:pPr>
            <a:r>
              <a:rPr lang="en-AU" sz="900" b="1" i="1" dirty="0" smtClean="0">
                <a:latin typeface="Arial" pitchFamily="34" charset="0"/>
                <a:cs typeface="Arial" pitchFamily="34" charset="0"/>
              </a:rPr>
              <a:t>Professional practice and learning</a:t>
            </a:r>
            <a:r>
              <a:rPr lang="en-AU" sz="900" dirty="0" smtClean="0">
                <a:latin typeface="Arial" pitchFamily="34" charset="0"/>
                <a:cs typeface="Arial" pitchFamily="34" charset="0"/>
              </a:rPr>
              <a:t> – An effective approach to improving practice will include a conscious effort to collect and reflect on evidence that provides insight into the effectiveness of teacher practice, and informs growth and access to high quality professional learning. This should occur in a context of frequent formal and informal feedback. Engaging in high quality professional learning is a major strategy for improving teacher practice.</a:t>
            </a:r>
          </a:p>
          <a:p>
            <a:pPr marL="171423" indent="-171423">
              <a:buFont typeface="Arial" pitchFamily="34" charset="0"/>
              <a:buChar char="•"/>
            </a:pPr>
            <a:r>
              <a:rPr lang="en-AU" sz="900" b="1" i="1" dirty="0" smtClean="0">
                <a:latin typeface="Arial" pitchFamily="34" charset="0"/>
                <a:cs typeface="Arial" pitchFamily="34" charset="0"/>
              </a:rPr>
              <a:t>Feedback and review</a:t>
            </a:r>
            <a:r>
              <a:rPr lang="en-AU" sz="900" dirty="0" smtClean="0">
                <a:latin typeface="Arial" pitchFamily="34" charset="0"/>
                <a:cs typeface="Arial" pitchFamily="34" charset="0"/>
              </a:rPr>
              <a:t> – Timely, frequent and improvement focused feedback supports teachers’ efforts to improve their practice, guides choices about professional learning, and informs reflection on and revision of performance and development goals. It is important that in the context of frequent informal feedback there is also a formal annual performance and development review including a full reflection on a teacher’s performance against all of their goals using multiple sources of evidence gathered.</a:t>
            </a:r>
            <a:endParaRPr lang="en-AU" sz="900" b="1" i="1" dirty="0" smtClean="0">
              <a:latin typeface="Arial" pitchFamily="34" charset="0"/>
              <a:cs typeface="Arial" pitchFamily="34" charset="0"/>
            </a:endParaRPr>
          </a:p>
          <a:p>
            <a:pPr>
              <a:lnSpc>
                <a:spcPct val="100000"/>
              </a:lnSpc>
              <a:spcBef>
                <a:spcPts val="0"/>
              </a:spcBef>
              <a:spcAft>
                <a:spcPts val="0"/>
              </a:spcAft>
            </a:pPr>
            <a:endParaRPr lang="en-AU" sz="900" b="0" dirty="0" smtClean="0">
              <a:latin typeface="Arial" pitchFamily="34" charset="0"/>
              <a:cs typeface="Arial" pitchFamily="34" charset="0"/>
            </a:endParaRPr>
          </a:p>
          <a:p>
            <a:pPr indent="0">
              <a:lnSpc>
                <a:spcPct val="100000"/>
              </a:lnSpc>
              <a:spcBef>
                <a:spcPts val="0"/>
              </a:spcBef>
              <a:spcAft>
                <a:spcPts val="0"/>
              </a:spcAft>
            </a:pPr>
            <a:r>
              <a:rPr lang="en-AU" sz="900" b="1" dirty="0" smtClean="0">
                <a:latin typeface="Arial" pitchFamily="34" charset="0"/>
                <a:cs typeface="Arial" pitchFamily="34" charset="0"/>
              </a:rPr>
              <a:t>Materials required</a:t>
            </a:r>
          </a:p>
          <a:p>
            <a:pPr marL="171450" marR="0" indent="-171450" algn="l" defTabSz="914400" rtl="0" eaLnBrk="1" fontAlgn="auto" latinLnBrk="0" hangingPunct="1">
              <a:lnSpc>
                <a:spcPct val="100000"/>
              </a:lnSpc>
              <a:spcBef>
                <a:spcPts val="0"/>
              </a:spcBef>
              <a:spcAft>
                <a:spcPts val="0"/>
              </a:spcAft>
              <a:buSzTx/>
              <a:buFont typeface="Arial" pitchFamily="34" charset="0"/>
              <a:buChar char="•"/>
              <a:tabLst/>
              <a:defRPr/>
            </a:pPr>
            <a:r>
              <a:rPr lang="en-AU" sz="900" b="0" dirty="0" smtClean="0">
                <a:solidFill>
                  <a:schemeClr val="tx1"/>
                </a:solidFill>
                <a:latin typeface="Arial" pitchFamily="34" charset="0"/>
                <a:cs typeface="Arial" pitchFamily="34" charset="0"/>
              </a:rPr>
              <a:t>Read pages</a:t>
            </a:r>
            <a:r>
              <a:rPr lang="en-AU" sz="900" b="0" baseline="0" dirty="0" smtClean="0">
                <a:solidFill>
                  <a:schemeClr val="tx1"/>
                </a:solidFill>
                <a:latin typeface="Arial" pitchFamily="34" charset="0"/>
                <a:cs typeface="Arial" pitchFamily="34" charset="0"/>
              </a:rPr>
              <a:t> </a:t>
            </a:r>
            <a:r>
              <a:rPr lang="en-AU" sz="900" b="0" dirty="0" smtClean="0">
                <a:solidFill>
                  <a:schemeClr val="tx1"/>
                </a:solidFill>
                <a:latin typeface="Arial" pitchFamily="34" charset="0"/>
                <a:cs typeface="Arial" pitchFamily="34" charset="0"/>
              </a:rPr>
              <a:t>5</a:t>
            </a:r>
            <a:r>
              <a:rPr lang="en-AU" sz="900" b="0" baseline="0" dirty="0" smtClean="0">
                <a:solidFill>
                  <a:schemeClr val="tx1"/>
                </a:solidFill>
                <a:latin typeface="Arial" pitchFamily="34" charset="0"/>
                <a:cs typeface="Arial" pitchFamily="34" charset="0"/>
              </a:rPr>
              <a:t> - 7</a:t>
            </a:r>
            <a:r>
              <a:rPr lang="en-AU" sz="900" b="0" dirty="0" smtClean="0">
                <a:solidFill>
                  <a:schemeClr val="tx1"/>
                </a:solidFill>
                <a:latin typeface="Arial" pitchFamily="34" charset="0"/>
                <a:cs typeface="Arial" pitchFamily="34" charset="0"/>
              </a:rPr>
              <a:t> of the Framework.</a:t>
            </a:r>
          </a:p>
          <a:p>
            <a:pPr marL="0" marR="0" indent="0" algn="l" defTabSz="914400" rtl="0" eaLnBrk="1" fontAlgn="auto" latinLnBrk="0" hangingPunct="1">
              <a:lnSpc>
                <a:spcPct val="100000"/>
              </a:lnSpc>
              <a:spcBef>
                <a:spcPts val="0"/>
              </a:spcBef>
              <a:spcAft>
                <a:spcPts val="0"/>
              </a:spcAft>
              <a:buClr>
                <a:srgbClr val="007583"/>
              </a:buClr>
              <a:buSzTx/>
              <a:buFont typeface="Arial" pitchFamily="34" charset="0"/>
              <a:buNone/>
              <a:tabLst/>
              <a:defRPr/>
            </a:pPr>
            <a:endParaRPr lang="en-AU" sz="900" kern="1200" baseline="0" dirty="0" smtClean="0">
              <a:solidFill>
                <a:schemeClr val="tx1"/>
              </a:solidFill>
              <a:latin typeface="Arial" pitchFamily="34" charset="0"/>
              <a:cs typeface="Arial" pitchFamily="34" charset="0"/>
            </a:endParaRPr>
          </a:p>
          <a:p>
            <a:pPr marL="0" lvl="0" indent="0">
              <a:buFont typeface="Arial" pitchFamily="34" charset="0"/>
              <a:buNone/>
            </a:pPr>
            <a:r>
              <a:rPr lang="en-AU" sz="900" b="1" dirty="0">
                <a:latin typeface="Arial" pitchFamily="34" charset="0"/>
                <a:cs typeface="Arial" pitchFamily="34" charset="0"/>
              </a:rPr>
              <a:t>R</a:t>
            </a:r>
            <a:r>
              <a:rPr lang="en-AU" sz="900" b="1" kern="1200" baseline="0" dirty="0" smtClean="0">
                <a:solidFill>
                  <a:schemeClr val="tx1"/>
                </a:solidFill>
                <a:latin typeface="Arial" pitchFamily="34" charset="0"/>
                <a:cs typeface="Arial" pitchFamily="34" charset="0"/>
              </a:rPr>
              <a:t>esearch</a:t>
            </a:r>
          </a:p>
          <a:p>
            <a:pPr marL="171423" indent="-171423">
              <a:buFont typeface="Arial" pitchFamily="34" charset="0"/>
              <a:buChar char="•"/>
            </a:pPr>
            <a:r>
              <a:rPr lang="en-AU" sz="900" dirty="0">
                <a:latin typeface="Arial" pitchFamily="34" charset="0"/>
                <a:cs typeface="Arial" pitchFamily="34" charset="0"/>
              </a:rPr>
              <a:t>Despite the importance of teacher appraisal and feedback, the majority of teachers report that they are not receiving it. An OECD survey of lower secondary teachers showed that, in Australia, current systems of teacher evaluation are largely seen as bureaucratic exercises, not linked to teacher development or improved classroom teaching</a:t>
            </a:r>
          </a:p>
          <a:p>
            <a:pPr marL="628553" lvl="1" indent="-171423">
              <a:buFont typeface="Arial" pitchFamily="34" charset="0"/>
              <a:buChar char="–"/>
            </a:pPr>
            <a:r>
              <a:rPr lang="en-AU" sz="900" dirty="0">
                <a:latin typeface="Arial" pitchFamily="34" charset="0"/>
                <a:cs typeface="Arial" pitchFamily="34" charset="0"/>
              </a:rPr>
              <a:t>63% of Australian teachers report that appraisal of their work is largely done simply to fulfil administrative requirements</a:t>
            </a:r>
          </a:p>
          <a:p>
            <a:pPr marL="628553" lvl="1" indent="-171423">
              <a:buFont typeface="Arial" pitchFamily="34" charset="0"/>
              <a:buChar char="–"/>
            </a:pPr>
            <a:r>
              <a:rPr lang="en-AU" sz="900" dirty="0">
                <a:latin typeface="Arial" pitchFamily="34" charset="0"/>
                <a:cs typeface="Arial" pitchFamily="34" charset="0"/>
              </a:rPr>
              <a:t>61% report that appraisal of their work has little impact on the way they teach in the classroom. The current systems of teacher appraisal and feedback do not identify nor recognise effective or innovative teaching in schools</a:t>
            </a:r>
          </a:p>
          <a:p>
            <a:pPr marL="628553" lvl="1" indent="-171423">
              <a:buFont typeface="Arial" pitchFamily="34" charset="0"/>
              <a:buChar char="–"/>
            </a:pPr>
            <a:r>
              <a:rPr lang="en-AU" sz="900" dirty="0">
                <a:latin typeface="Arial" pitchFamily="34" charset="0"/>
                <a:cs typeface="Arial" pitchFamily="34" charset="0"/>
              </a:rPr>
              <a:t>91% of teachers report that in their school, the most effective teachers do not receive the greatest recognition</a:t>
            </a:r>
          </a:p>
          <a:p>
            <a:pPr marL="628553" lvl="1" indent="-171423">
              <a:buFont typeface="Arial" pitchFamily="34" charset="0"/>
              <a:buChar char="–"/>
            </a:pPr>
            <a:r>
              <a:rPr lang="en-AU" sz="900" dirty="0">
                <a:latin typeface="Arial" pitchFamily="34" charset="0"/>
                <a:cs typeface="Arial" pitchFamily="34" charset="0"/>
              </a:rPr>
              <a:t>92% report that if they improved the quality of their teaching they would not receive any recognition in their school</a:t>
            </a:r>
          </a:p>
          <a:p>
            <a:pPr marL="628553" lvl="1" indent="-171423">
              <a:buFont typeface="Arial" pitchFamily="34" charset="0"/>
              <a:buChar char="–"/>
            </a:pPr>
            <a:r>
              <a:rPr lang="en-AU" sz="900" dirty="0">
                <a:latin typeface="Arial" pitchFamily="34" charset="0"/>
                <a:cs typeface="Arial" pitchFamily="34" charset="0"/>
              </a:rPr>
              <a:t>91% report that if they were more innovative in their teaching they would not receive any recognition in their school (OECD 2009; Jensen, B </a:t>
            </a:r>
            <a:r>
              <a:rPr lang="en-AU" sz="900" dirty="0" smtClean="0">
                <a:latin typeface="Arial" pitchFamily="34" charset="0"/>
                <a:cs typeface="Arial" pitchFamily="34" charset="0"/>
              </a:rPr>
              <a:t>2010, </a:t>
            </a:r>
            <a:r>
              <a:rPr lang="en-AU" sz="900" dirty="0" err="1" smtClean="0">
                <a:latin typeface="Arial" pitchFamily="34" charset="0"/>
                <a:cs typeface="Arial" pitchFamily="34" charset="0"/>
              </a:rPr>
              <a:t>p.4</a:t>
            </a:r>
            <a:r>
              <a:rPr lang="en-AU" sz="900" dirty="0" smtClean="0">
                <a:latin typeface="Arial" pitchFamily="34" charset="0"/>
                <a:cs typeface="Arial" pitchFamily="34" charset="0"/>
              </a:rPr>
              <a:t>).</a:t>
            </a:r>
            <a:endParaRPr lang="en-AU" sz="900" dirty="0">
              <a:latin typeface="Arial" pitchFamily="34" charset="0"/>
              <a:cs typeface="Arial" pitchFamily="34" charset="0"/>
            </a:endParaRPr>
          </a:p>
          <a:p>
            <a:pPr marL="628650" lvl="1" indent="-171450">
              <a:buFont typeface="Arial" pitchFamily="34" charset="0"/>
              <a:buChar char="–"/>
            </a:pPr>
            <a:r>
              <a:rPr lang="en-AU" sz="900" dirty="0" err="1" smtClean="0">
                <a:latin typeface="Arial" pitchFamily="34" charset="0"/>
                <a:cs typeface="Arial" pitchFamily="34" charset="0"/>
              </a:rPr>
              <a:t>TALIS</a:t>
            </a:r>
            <a:r>
              <a:rPr lang="en-AU" sz="900" dirty="0" smtClean="0">
                <a:latin typeface="Arial" pitchFamily="34" charset="0"/>
                <a:cs typeface="Arial" pitchFamily="34" charset="0"/>
              </a:rPr>
              <a:t> is the OECD’s </a:t>
            </a:r>
            <a:r>
              <a:rPr lang="en-AU" sz="900" i="1" dirty="0" smtClean="0">
                <a:latin typeface="Arial" pitchFamily="34" charset="0"/>
                <a:cs typeface="Arial" pitchFamily="34" charset="0"/>
              </a:rPr>
              <a:t>Teaching and Learning International Survey</a:t>
            </a:r>
            <a:r>
              <a:rPr lang="en-AU" sz="900" dirty="0">
                <a:latin typeface="Arial" pitchFamily="34" charset="0"/>
                <a:cs typeface="Arial" pitchFamily="34" charset="0"/>
              </a:rPr>
              <a:t> </a:t>
            </a:r>
            <a:r>
              <a:rPr lang="en-AU" sz="900" dirty="0" smtClean="0">
                <a:latin typeface="Arial" pitchFamily="34" charset="0"/>
                <a:cs typeface="Arial" pitchFamily="34" charset="0"/>
              </a:rPr>
              <a:t>(Jensen</a:t>
            </a:r>
            <a:r>
              <a:rPr lang="en-AU" sz="900" dirty="0">
                <a:latin typeface="Arial" pitchFamily="34" charset="0"/>
                <a:cs typeface="Arial" pitchFamily="34" charset="0"/>
              </a:rPr>
              <a:t>, </a:t>
            </a:r>
            <a:r>
              <a:rPr lang="en-AU" sz="900" dirty="0" smtClean="0">
                <a:latin typeface="Arial" pitchFamily="34" charset="0"/>
                <a:cs typeface="Arial" pitchFamily="34" charset="0"/>
              </a:rPr>
              <a:t>B 2010). </a:t>
            </a:r>
            <a:endParaRPr lang="en-AU" sz="900" dirty="0">
              <a:latin typeface="Arial" pitchFamily="34" charset="0"/>
              <a:cs typeface="Arial" pitchFamily="34" charset="0"/>
            </a:endParaRPr>
          </a:p>
          <a:p>
            <a:pPr marL="0" lvl="0" indent="0">
              <a:buFont typeface="Arial" pitchFamily="34" charset="0"/>
              <a:buNone/>
            </a:pPr>
            <a:endParaRPr lang="en-AU" sz="900" b="1" kern="1200" baseline="0" dirty="0" smtClean="0">
              <a:solidFill>
                <a:schemeClr val="tx1"/>
              </a:solidFill>
              <a:latin typeface="Arial" pitchFamily="34" charset="0"/>
              <a:cs typeface="Arial" pitchFamily="34" charset="0"/>
            </a:endParaRPr>
          </a:p>
          <a:p>
            <a:endParaRPr lang="en-AU" sz="9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129201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04866"/>
            <a:ext cx="6789738" cy="5040559"/>
          </a:xfrm>
        </p:spPr>
        <p:txBody>
          <a:bodyPr/>
          <a:lstStyle/>
          <a:p>
            <a:pPr indent="0">
              <a:lnSpc>
                <a:spcPct val="100000"/>
              </a:lnSpc>
              <a:spcBef>
                <a:spcPts val="0"/>
              </a:spcBef>
              <a:spcAft>
                <a:spcPts val="0"/>
              </a:spcAft>
            </a:pPr>
            <a:r>
              <a:rPr lang="en-AU" sz="900" b="1" dirty="0">
                <a:latin typeface="Arial" pitchFamily="34" charset="0"/>
                <a:cs typeface="Arial" pitchFamily="34" charset="0"/>
              </a:rPr>
              <a:t>Purpose</a:t>
            </a:r>
          </a:p>
          <a:p>
            <a:pPr marL="171450" indent="-171450">
              <a:lnSpc>
                <a:spcPct val="100000"/>
              </a:lnSpc>
              <a:spcBef>
                <a:spcPts val="0"/>
              </a:spcBef>
              <a:spcAft>
                <a:spcPts val="0"/>
              </a:spcAft>
              <a:buFont typeface="Arial" pitchFamily="34" charset="0"/>
              <a:buChar char="•"/>
            </a:pPr>
            <a:r>
              <a:rPr lang="en-AU" sz="900" dirty="0">
                <a:latin typeface="Arial" pitchFamily="34" charset="0"/>
                <a:cs typeface="Arial" pitchFamily="34" charset="0"/>
              </a:rPr>
              <a:t>To highlight that culture is the key to enable performance and development to flourish in </a:t>
            </a:r>
            <a:r>
              <a:rPr lang="en-AU" sz="900" dirty="0" smtClean="0">
                <a:latin typeface="Arial" pitchFamily="34" charset="0"/>
                <a:cs typeface="Arial" pitchFamily="34" charset="0"/>
              </a:rPr>
              <a:t>schools.</a:t>
            </a:r>
            <a:endParaRPr lang="en-AU" sz="900" dirty="0">
              <a:latin typeface="Arial" pitchFamily="34" charset="0"/>
              <a:cs typeface="Arial" pitchFamily="34" charset="0"/>
            </a:endParaRPr>
          </a:p>
          <a:p>
            <a:pPr indent="0">
              <a:lnSpc>
                <a:spcPct val="100000"/>
              </a:lnSpc>
              <a:spcBef>
                <a:spcPts val="0"/>
              </a:spcBef>
              <a:spcAft>
                <a:spcPts val="0"/>
              </a:spcAft>
              <a:buFont typeface="Arial" pitchFamily="34" charset="0"/>
              <a:buChar char="•"/>
            </a:pPr>
            <a:endParaRPr lang="en-AU" sz="900" dirty="0">
              <a:latin typeface="Arial" pitchFamily="34" charset="0"/>
              <a:cs typeface="Arial" pitchFamily="34" charset="0"/>
            </a:endParaRPr>
          </a:p>
          <a:p>
            <a:pPr>
              <a:defRPr/>
            </a:pPr>
            <a:r>
              <a:rPr lang="en-AU" sz="900" b="1" dirty="0">
                <a:latin typeface="Arial" pitchFamily="34" charset="0"/>
                <a:cs typeface="Arial" pitchFamily="34" charset="0"/>
              </a:rPr>
              <a:t>Key points to share</a:t>
            </a:r>
          </a:p>
          <a:p>
            <a:pPr marL="171450" indent="-171450">
              <a:buFont typeface="Arial" pitchFamily="34" charset="0"/>
              <a:buChar char="•"/>
            </a:pPr>
            <a:r>
              <a:rPr lang="en-AU" sz="900" dirty="0">
                <a:latin typeface="Arial" pitchFamily="34" charset="0"/>
                <a:cs typeface="Arial" pitchFamily="34" charset="0"/>
              </a:rPr>
              <a:t>The Framework highlights what is required to build a comprehensive and effective approach to high performance and development.  </a:t>
            </a:r>
          </a:p>
          <a:p>
            <a:pPr marL="171450" indent="-171450">
              <a:buFont typeface="Arial" pitchFamily="34" charset="0"/>
              <a:buChar char="•"/>
            </a:pPr>
            <a:r>
              <a:rPr lang="en-AU" sz="900" dirty="0">
                <a:latin typeface="Arial" pitchFamily="34" charset="0"/>
                <a:cs typeface="Arial" pitchFamily="34" charset="0"/>
              </a:rPr>
              <a:t>It outlines the characteristics of a successful system and the culture that needs to be in place for sustained improvements to occur in schools. </a:t>
            </a:r>
          </a:p>
          <a:p>
            <a:pPr marL="171450" indent="-171450">
              <a:buFont typeface="Arial" pitchFamily="34" charset="0"/>
              <a:buChar char="•"/>
            </a:pPr>
            <a:r>
              <a:rPr lang="en-AU" sz="900" dirty="0">
                <a:latin typeface="Arial" pitchFamily="34" charset="0"/>
                <a:cs typeface="Arial" pitchFamily="34" charset="0"/>
              </a:rPr>
              <a:t>Research</a:t>
            </a:r>
            <a:r>
              <a:rPr lang="en-AU" sz="900" b="1" dirty="0">
                <a:latin typeface="Arial" pitchFamily="34" charset="0"/>
                <a:cs typeface="Arial" pitchFamily="34" charset="0"/>
              </a:rPr>
              <a:t> </a:t>
            </a:r>
            <a:r>
              <a:rPr lang="en-AU" sz="900" dirty="0">
                <a:latin typeface="Arial" pitchFamily="34" charset="0"/>
                <a:cs typeface="Arial" pitchFamily="34" charset="0"/>
              </a:rPr>
              <a:t>is unambiguous in showing that a successful approach to effective performance and development relies on creating a strong and supportive culture in a school.  </a:t>
            </a:r>
          </a:p>
          <a:p>
            <a:pPr marL="171450" indent="-171450">
              <a:buFont typeface="Arial" pitchFamily="34" charset="0"/>
              <a:buChar char="•"/>
            </a:pPr>
            <a:r>
              <a:rPr lang="en-AU" sz="900" dirty="0">
                <a:latin typeface="Arial" pitchFamily="34" charset="0"/>
                <a:cs typeface="Arial" pitchFamily="34" charset="0"/>
              </a:rPr>
              <a:t>Formal performance and development procedures are important but excessive attention to process is a common feature of less successful approaches.  It is therefore important to focus on the factors that need to be in place for a performance and development culture to </a:t>
            </a:r>
            <a:r>
              <a:rPr lang="en-AU" sz="900" dirty="0" smtClean="0">
                <a:latin typeface="Arial" pitchFamily="34" charset="0"/>
                <a:cs typeface="Arial" pitchFamily="34" charset="0"/>
              </a:rPr>
              <a:t>flourish</a:t>
            </a:r>
            <a:r>
              <a:rPr lang="en-AU" sz="900" dirty="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FE918C3E-D773-41AE-B3E4-79E2DCC1FD41}" type="slidenum">
              <a:rPr lang="en-AU" smtClean="0"/>
              <a:pPr/>
              <a:t>6</a:t>
            </a:fld>
            <a:endParaRPr lang="en-AU"/>
          </a:p>
        </p:txBody>
      </p:sp>
    </p:spTree>
    <p:extLst>
      <p:ext uri="{BB962C8B-B14F-4D97-AF65-F5344CB8AC3E}">
        <p14:creationId xmlns:p14="http://schemas.microsoft.com/office/powerpoint/2010/main" val="25252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04866"/>
            <a:ext cx="6789738" cy="4824536"/>
          </a:xfrm>
        </p:spPr>
        <p:txBody>
          <a:bodyPr/>
          <a:lstStyle/>
          <a:p>
            <a:pPr marL="0"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To gain an understanding of what is meant by a focus on student outcomes in creating a culture of effective teacher performance and development culture.</a:t>
            </a:r>
          </a:p>
          <a:p>
            <a:pPr marL="0"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marL="0"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1" kern="1200" baseline="0" dirty="0" smtClean="0">
                <a:solidFill>
                  <a:schemeClr val="tx1"/>
                </a:solidFill>
                <a:latin typeface="Arial" pitchFamily="34" charset="0"/>
                <a:cs typeface="Arial" pitchFamily="34" charset="0"/>
              </a:rPr>
              <a:t>A focus on student outcomes -</a:t>
            </a:r>
            <a:r>
              <a:rPr lang="en-AU" sz="900" b="0" kern="1200" baseline="0" dirty="0" smtClean="0">
                <a:solidFill>
                  <a:schemeClr val="tx1"/>
                </a:solidFill>
                <a:latin typeface="Arial" pitchFamily="34" charset="0"/>
                <a:cs typeface="Arial" pitchFamily="34" charset="0"/>
              </a:rPr>
              <a:t> </a:t>
            </a:r>
            <a:r>
              <a:rPr lang="en-US" sz="900" kern="1200" baseline="0" dirty="0" smtClean="0">
                <a:solidFill>
                  <a:schemeClr val="tx1"/>
                </a:solidFill>
                <a:effectLst/>
                <a:latin typeface="Arial" pitchFamily="34" charset="0"/>
                <a:cs typeface="Arial" pitchFamily="34" charset="0"/>
              </a:rPr>
              <a:t>Improving teaching is not an end in itself. It is directed  at improving outcomes for students. It</a:t>
            </a:r>
            <a:r>
              <a:rPr lang="en-AU" sz="900" kern="1200" baseline="0" dirty="0" smtClean="0">
                <a:solidFill>
                  <a:schemeClr val="tx1"/>
                </a:solidFill>
                <a:effectLst/>
                <a:latin typeface="Arial" pitchFamily="34" charset="0"/>
                <a:cs typeface="Arial" pitchFamily="34" charset="0"/>
              </a:rPr>
              <a:t> </a:t>
            </a:r>
            <a:r>
              <a:rPr lang="en-US" sz="900" kern="1200" baseline="0" dirty="0" smtClean="0">
                <a:solidFill>
                  <a:schemeClr val="tx1"/>
                </a:solidFill>
                <a:effectLst/>
                <a:latin typeface="Arial" pitchFamily="34" charset="0"/>
                <a:cs typeface="Arial" pitchFamily="34" charset="0"/>
              </a:rPr>
              <a:t>is important that this focus infuses any approach to teacher performance and development. This is not an argument for simplistic approaches that tie evaluation of teaching directly to single outcome measures. It is, however, a call for everything that</a:t>
            </a:r>
            <a:r>
              <a:rPr lang="en-AU" sz="900" kern="1200" baseline="0" dirty="0" smtClean="0">
                <a:solidFill>
                  <a:schemeClr val="tx1"/>
                </a:solidFill>
                <a:effectLst/>
                <a:latin typeface="Arial" pitchFamily="34" charset="0"/>
                <a:cs typeface="Arial" pitchFamily="34" charset="0"/>
              </a:rPr>
              <a:t> </a:t>
            </a:r>
            <a:r>
              <a:rPr lang="en-US" sz="900" kern="1200" baseline="0" dirty="0" smtClean="0">
                <a:solidFill>
                  <a:schemeClr val="tx1"/>
                </a:solidFill>
                <a:effectLst/>
                <a:latin typeface="Arial" pitchFamily="34" charset="0"/>
                <a:cs typeface="Arial" pitchFamily="34" charset="0"/>
              </a:rPr>
              <a:t>teachers do, and that is done  to support  them, to be linked to increasing the positive impact of teaching on students.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baseline="0" dirty="0" smtClean="0">
                <a:solidFill>
                  <a:schemeClr val="tx1"/>
                </a:solidFill>
                <a:effectLst/>
                <a:latin typeface="Arial" pitchFamily="34" charset="0"/>
                <a:cs typeface="Arial" pitchFamily="34" charset="0"/>
              </a:rPr>
              <a:t>This Framework defines student outcomes broadly and acknowledges that these can be measured in a variety of ways.</a:t>
            </a:r>
            <a:endParaRPr lang="en-AU" sz="900" kern="1200" baseline="0" dirty="0" smtClean="0">
              <a:solidFill>
                <a:schemeClr val="tx1"/>
              </a:solidFill>
              <a:effectLst/>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Arial" pitchFamily="34" charset="0"/>
                <a:cs typeface="Arial" pitchFamily="34" charset="0"/>
              </a:rPr>
              <a:t>Student o</a:t>
            </a:r>
            <a:r>
              <a:rPr lang="en-AU" sz="900" b="0" baseline="0" dirty="0" smtClean="0">
                <a:solidFill>
                  <a:schemeClr val="tx1"/>
                </a:solidFill>
                <a:latin typeface="Arial" pitchFamily="34" charset="0"/>
                <a:cs typeface="Arial" pitchFamily="34" charset="0"/>
              </a:rPr>
              <a:t>utcomes include:</a:t>
            </a:r>
          </a:p>
          <a:p>
            <a:pPr marL="628650" lvl="2" indent="-171450">
              <a:lnSpc>
                <a:spcPct val="100000"/>
              </a:lnSpc>
              <a:spcBef>
                <a:spcPts val="0"/>
              </a:spcBef>
              <a:spcAft>
                <a:spcPts val="0"/>
              </a:spcAft>
              <a:buClrTx/>
              <a:buFont typeface="Arial" pitchFamily="34" charset="0"/>
              <a:buChar char="–"/>
            </a:pPr>
            <a:r>
              <a:rPr lang="en-AU" sz="900" b="0" baseline="0" dirty="0" smtClean="0">
                <a:solidFill>
                  <a:schemeClr val="tx1"/>
                </a:solidFill>
                <a:latin typeface="Arial" pitchFamily="34" charset="0"/>
                <a:cs typeface="Arial" pitchFamily="34" charset="0"/>
              </a:rPr>
              <a:t>student learning</a:t>
            </a:r>
          </a:p>
          <a:p>
            <a:pPr marL="628650" lvl="2" indent="-171450">
              <a:lnSpc>
                <a:spcPct val="100000"/>
              </a:lnSpc>
              <a:spcBef>
                <a:spcPts val="0"/>
              </a:spcBef>
              <a:spcAft>
                <a:spcPts val="0"/>
              </a:spcAft>
              <a:buClrTx/>
              <a:buFont typeface="Arial" pitchFamily="34" charset="0"/>
              <a:buChar char="–"/>
            </a:pPr>
            <a:r>
              <a:rPr lang="en-AU" sz="900" b="0" baseline="0" dirty="0" smtClean="0">
                <a:solidFill>
                  <a:schemeClr val="tx1"/>
                </a:solidFill>
                <a:latin typeface="Arial" pitchFamily="34" charset="0"/>
                <a:cs typeface="Arial" pitchFamily="34" charset="0"/>
              </a:rPr>
              <a:t>student engagement in learning</a:t>
            </a:r>
          </a:p>
          <a:p>
            <a:pPr marL="628650" lvl="2" indent="-171450">
              <a:lnSpc>
                <a:spcPct val="100000"/>
              </a:lnSpc>
              <a:spcBef>
                <a:spcPts val="0"/>
              </a:spcBef>
              <a:spcAft>
                <a:spcPts val="0"/>
              </a:spcAft>
              <a:buClrTx/>
              <a:buFont typeface="Arial" pitchFamily="34" charset="0"/>
              <a:buChar char="–"/>
            </a:pPr>
            <a:r>
              <a:rPr lang="en-AU" sz="900" b="0" baseline="0" dirty="0" smtClean="0">
                <a:solidFill>
                  <a:schemeClr val="tx1"/>
                </a:solidFill>
                <a:latin typeface="Arial" pitchFamily="34" charset="0"/>
                <a:cs typeface="Arial" pitchFamily="34" charset="0"/>
              </a:rPr>
              <a:t>student wellbeing.</a:t>
            </a:r>
          </a:p>
          <a:p>
            <a:pPr marL="171450" indent="-171450">
              <a:buFont typeface="Arial" pitchFamily="34" charset="0"/>
              <a:buChar char="•"/>
            </a:pPr>
            <a:r>
              <a:rPr lang="en-US" sz="900" dirty="0" smtClean="0">
                <a:latin typeface="Arial" pitchFamily="34" charset="0"/>
                <a:cs typeface="Arial" pitchFamily="34" charset="0"/>
              </a:rPr>
              <a:t>As </a:t>
            </a:r>
            <a:r>
              <a:rPr lang="en-US" sz="900" dirty="0">
                <a:latin typeface="Arial" pitchFamily="34" charset="0"/>
                <a:cs typeface="Arial" pitchFamily="34" charset="0"/>
              </a:rPr>
              <a:t>students are the future of our nation, it is the responsibility of all Australians to ensure that all young people receive the best education they can access, and that means having the best teachers in all classrooms in our schools. </a:t>
            </a:r>
            <a:endParaRPr lang="en-AU" sz="900" b="0" baseline="0" dirty="0" smtClean="0">
              <a:solidFill>
                <a:schemeClr val="tx1"/>
              </a:solidFill>
              <a:latin typeface="Arial" pitchFamily="34" charset="0"/>
              <a:cs typeface="Arial" pitchFamily="34" charset="0"/>
            </a:endParaRPr>
          </a:p>
          <a:p>
            <a:pPr marL="0" lvl="0" indent="0">
              <a:lnSpc>
                <a:spcPct val="100000"/>
              </a:lnSpc>
              <a:spcBef>
                <a:spcPts val="0"/>
              </a:spcBef>
              <a:spcAft>
                <a:spcPts val="0"/>
              </a:spcAft>
              <a:buClrTx/>
              <a:buFont typeface="Arial" pitchFamily="34" charset="0"/>
              <a:buChar char="•"/>
            </a:pPr>
            <a:endParaRPr lang="en-AU" sz="900" b="0" baseline="0" dirty="0" smtClean="0">
              <a:solidFill>
                <a:schemeClr val="tx1"/>
              </a:solidFill>
              <a:latin typeface="Arial" pitchFamily="34" charset="0"/>
              <a:cs typeface="Arial" pitchFamily="34" charset="0"/>
            </a:endParaRPr>
          </a:p>
          <a:p>
            <a:pPr marL="0" lvl="0" indent="0">
              <a:lnSpc>
                <a:spcPct val="100000"/>
              </a:lnSpc>
              <a:spcBef>
                <a:spcPts val="0"/>
              </a:spcBef>
              <a:spcAft>
                <a:spcPts val="0"/>
              </a:spcAft>
              <a:buClrTx/>
              <a:buFont typeface="Arial" pitchFamily="34" charset="0"/>
              <a:buNone/>
            </a:pPr>
            <a:r>
              <a:rPr lang="en-AU" sz="900" b="1" dirty="0" smtClean="0">
                <a:latin typeface="Arial" pitchFamily="34" charset="0"/>
                <a:cs typeface="Arial" pitchFamily="34" charset="0"/>
              </a:rPr>
              <a:t>R</a:t>
            </a:r>
            <a:r>
              <a:rPr lang="en-AU" sz="900" b="1" baseline="0" dirty="0" smtClean="0">
                <a:solidFill>
                  <a:schemeClr val="tx1"/>
                </a:solidFill>
                <a:latin typeface="Arial" pitchFamily="34" charset="0"/>
                <a:cs typeface="Arial" pitchFamily="34" charset="0"/>
              </a:rPr>
              <a:t>esearch</a:t>
            </a:r>
          </a:p>
          <a:p>
            <a:pPr marL="171450" indent="-171450">
              <a:buFont typeface="Arial" pitchFamily="34" charset="0"/>
              <a:buChar char="•"/>
              <a:defRPr/>
            </a:pPr>
            <a:r>
              <a:rPr lang="en-AU" sz="900" kern="1200" dirty="0" smtClean="0">
                <a:solidFill>
                  <a:schemeClr val="tx1"/>
                </a:solidFill>
                <a:effectLst/>
                <a:latin typeface="Arial" pitchFamily="34" charset="0"/>
                <a:cs typeface="Arial" pitchFamily="34" charset="0"/>
              </a:rPr>
              <a:t>‘The greatest resource in Australian schools is our teachers. They account for the vast majority of expenditure in school education and have the greatest impact on student learning’</a:t>
            </a:r>
            <a:r>
              <a:rPr lang="en-AU" sz="900" dirty="0">
                <a:latin typeface="Arial" pitchFamily="34" charset="0"/>
                <a:cs typeface="Arial" pitchFamily="34" charset="0"/>
              </a:rPr>
              <a:t> </a:t>
            </a:r>
            <a:r>
              <a:rPr lang="en-AU" sz="900" dirty="0" smtClean="0">
                <a:latin typeface="Arial" pitchFamily="34" charset="0"/>
                <a:cs typeface="Arial" pitchFamily="34" charset="0"/>
              </a:rPr>
              <a:t>(Jensen</a:t>
            </a:r>
            <a:r>
              <a:rPr lang="en-AU" sz="900" dirty="0">
                <a:latin typeface="Arial" pitchFamily="34" charset="0"/>
                <a:cs typeface="Arial" pitchFamily="34" charset="0"/>
              </a:rPr>
              <a:t>, B </a:t>
            </a:r>
            <a:r>
              <a:rPr lang="en-AU" sz="900" dirty="0" smtClean="0">
                <a:latin typeface="Arial" pitchFamily="34" charset="0"/>
                <a:cs typeface="Arial" pitchFamily="34" charset="0"/>
              </a:rPr>
              <a:t>2010, </a:t>
            </a:r>
            <a:r>
              <a:rPr lang="en-AU" sz="900" dirty="0">
                <a:latin typeface="Arial" pitchFamily="34" charset="0"/>
                <a:cs typeface="Arial" pitchFamily="34" charset="0"/>
              </a:rPr>
              <a:t>p. </a:t>
            </a:r>
            <a:r>
              <a:rPr lang="en-AU" sz="900" dirty="0" smtClean="0">
                <a:latin typeface="Arial" pitchFamily="34" charset="0"/>
                <a:cs typeface="Arial" pitchFamily="34" charset="0"/>
              </a:rPr>
              <a:t>5).</a:t>
            </a:r>
            <a:endParaRPr lang="en-AU" sz="900" kern="1200" dirty="0" smtClean="0">
              <a:solidFill>
                <a:schemeClr val="tx1"/>
              </a:solidFill>
              <a:effectLst/>
              <a:latin typeface="Arial" pitchFamily="34" charset="0"/>
              <a:cs typeface="Arial" pitchFamily="34" charset="0"/>
            </a:endParaRPr>
          </a:p>
          <a:p>
            <a:pPr marL="171450" lvl="0" indent="-171450">
              <a:lnSpc>
                <a:spcPct val="100000"/>
              </a:lnSpc>
              <a:spcBef>
                <a:spcPts val="0"/>
              </a:spcBef>
              <a:spcAft>
                <a:spcPts val="0"/>
              </a:spcAft>
              <a:buClrTx/>
              <a:buFont typeface="Arial" pitchFamily="34" charset="0"/>
              <a:buChar char="•"/>
            </a:pPr>
            <a:r>
              <a:rPr lang="en-AU" sz="900" b="0" baseline="0" dirty="0" smtClean="0">
                <a:solidFill>
                  <a:schemeClr val="tx1"/>
                </a:solidFill>
                <a:latin typeface="Arial" pitchFamily="34" charset="0"/>
                <a:cs typeface="Arial" pitchFamily="34" charset="0"/>
              </a:rPr>
              <a:t>‘Improving teacher quality has been shown to have the greatest impact on students most in need of help’</a:t>
            </a:r>
            <a:r>
              <a:rPr lang="en-AU" sz="900" dirty="0" smtClean="0">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a:t>
            </a:r>
            <a:r>
              <a:rPr lang="en-AU" sz="900" dirty="0" smtClean="0">
                <a:latin typeface="Arial" pitchFamily="34" charset="0"/>
                <a:cs typeface="Arial" pitchFamily="34" charset="0"/>
              </a:rPr>
              <a:t>Aaronson</a:t>
            </a:r>
            <a:r>
              <a:rPr lang="en-AU" sz="900" dirty="0">
                <a:latin typeface="Arial" pitchFamily="34" charset="0"/>
                <a:cs typeface="Arial" pitchFamily="34" charset="0"/>
              </a:rPr>
              <a:t>, et </a:t>
            </a:r>
            <a:r>
              <a:rPr lang="en-AU" sz="900" dirty="0" smtClean="0">
                <a:latin typeface="Arial" pitchFamily="34" charset="0"/>
                <a:cs typeface="Arial" pitchFamily="34" charset="0"/>
              </a:rPr>
              <a:t>al </a:t>
            </a:r>
            <a:r>
              <a:rPr lang="en-AU" sz="900" dirty="0">
                <a:latin typeface="Arial" pitchFamily="34" charset="0"/>
                <a:cs typeface="Arial" pitchFamily="34" charset="0"/>
              </a:rPr>
              <a:t>2007 </a:t>
            </a:r>
            <a:r>
              <a:rPr lang="en-AU" sz="900" dirty="0" smtClean="0">
                <a:latin typeface="Arial" pitchFamily="34" charset="0"/>
                <a:cs typeface="Arial" pitchFamily="34" charset="0"/>
              </a:rPr>
              <a:t>cited in </a:t>
            </a:r>
            <a:r>
              <a:rPr lang="en-AU" sz="900" b="0" baseline="0" dirty="0" smtClean="0">
                <a:solidFill>
                  <a:schemeClr val="tx1"/>
                </a:solidFill>
                <a:latin typeface="Arial" pitchFamily="34" charset="0"/>
                <a:cs typeface="Arial" pitchFamily="34" charset="0"/>
              </a:rPr>
              <a:t>Jensen, B 2010 p.</a:t>
            </a:r>
            <a:r>
              <a:rPr lang="en-AU" sz="900" b="0" dirty="0" smtClean="0">
                <a:solidFill>
                  <a:schemeClr val="tx1"/>
                </a:solidFill>
                <a:latin typeface="Arial" pitchFamily="34" charset="0"/>
                <a:cs typeface="Arial" pitchFamily="34" charset="0"/>
              </a:rPr>
              <a:t> 6</a:t>
            </a:r>
            <a:r>
              <a:rPr lang="en-AU" sz="900" b="0" baseline="0" dirty="0" smtClean="0">
                <a:solidFill>
                  <a:schemeClr val="tx1"/>
                </a:solidFill>
                <a:latin typeface="Arial" pitchFamily="34" charset="0"/>
                <a:cs typeface="Arial" pitchFamily="34" charset="0"/>
              </a:rPr>
              <a:t>).</a:t>
            </a:r>
          </a:p>
          <a:p>
            <a:pPr marL="171450" indent="-171450">
              <a:buFont typeface="Arial" pitchFamily="34" charset="0"/>
              <a:buChar char="•"/>
            </a:pPr>
            <a:r>
              <a:rPr lang="en-AU" sz="900" kern="1200" dirty="0" smtClean="0">
                <a:solidFill>
                  <a:schemeClr val="tx1"/>
                </a:solidFill>
                <a:effectLst/>
                <a:latin typeface="Arial" pitchFamily="34" charset="0"/>
                <a:cs typeface="Arial" pitchFamily="34" charset="0"/>
              </a:rPr>
              <a:t>‘Teachers are the most important resource in Australian schools. Differences in teacher effectiveness account for a large proportion of differences in student outcomes – far larger than differences between schools. In fact, outside of family background, teacher effectiveness is the largest factor influencing student outcomes</a:t>
            </a:r>
            <a:r>
              <a:rPr lang="en-AU" sz="900" dirty="0" smtClean="0">
                <a:latin typeface="Arial" pitchFamily="34" charset="0"/>
                <a:cs typeface="Arial" pitchFamily="34" charset="0"/>
              </a:rPr>
              <a:t>’ (</a:t>
            </a:r>
            <a:r>
              <a:rPr lang="en-AU" sz="900" dirty="0">
                <a:latin typeface="Arial" pitchFamily="34" charset="0"/>
                <a:cs typeface="Arial" pitchFamily="34" charset="0"/>
              </a:rPr>
              <a:t>Jensen, B &amp; </a:t>
            </a:r>
            <a:r>
              <a:rPr lang="en-AU" sz="900" dirty="0" err="1">
                <a:latin typeface="Arial" pitchFamily="34" charset="0"/>
                <a:cs typeface="Arial" pitchFamily="34" charset="0"/>
              </a:rPr>
              <a:t>Reichl</a:t>
            </a:r>
            <a:r>
              <a:rPr lang="en-AU" sz="900" dirty="0">
                <a:latin typeface="Arial" pitchFamily="34" charset="0"/>
                <a:cs typeface="Arial" pitchFamily="34" charset="0"/>
              </a:rPr>
              <a:t>, J </a:t>
            </a:r>
            <a:r>
              <a:rPr lang="en-AU" sz="900" dirty="0" smtClean="0">
                <a:latin typeface="Arial" pitchFamily="34" charset="0"/>
                <a:cs typeface="Arial" pitchFamily="34" charset="0"/>
              </a:rPr>
              <a:t>2011, p. 6).</a:t>
            </a:r>
            <a:endParaRPr lang="en-AU" sz="900" dirty="0">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dirty="0">
              <a:latin typeface="Arial" pitchFamily="34" charset="0"/>
              <a:cs typeface="Arial" pitchFamily="34" charset="0"/>
            </a:endParaRPr>
          </a:p>
          <a:p>
            <a:r>
              <a:rPr lang="en-AU" sz="900" b="1" dirty="0">
                <a:latin typeface="Arial" pitchFamily="34" charset="0"/>
                <a:cs typeface="Arial" pitchFamily="34" charset="0"/>
              </a:rPr>
              <a:t>Activity Cards</a:t>
            </a:r>
          </a:p>
          <a:p>
            <a:pPr marL="171450" indent="-171450">
              <a:buFont typeface="Arial" pitchFamily="34" charset="0"/>
              <a:buChar char="•"/>
            </a:pPr>
            <a:r>
              <a:rPr lang="en-AU" sz="900" dirty="0" smtClean="0">
                <a:latin typeface="Arial" pitchFamily="34" charset="0"/>
                <a:cs typeface="Arial" pitchFamily="34" charset="0"/>
              </a:rPr>
              <a:t>There are related Activity Cards for the topics in this slide available at aitsl.edu.au</a:t>
            </a:r>
            <a:endParaRPr lang="en-AU" sz="900" dirty="0">
              <a:latin typeface="Arial" pitchFamily="34" charset="0"/>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AU" sz="900" b="0" baseline="0" dirty="0" smtClean="0">
              <a:solidFill>
                <a:schemeClr val="tx1"/>
              </a:solidFill>
              <a:latin typeface="Arial" pitchFamily="34" charset="0"/>
              <a:cs typeface="Arial" pitchFamily="34" charset="0"/>
            </a:endParaRPr>
          </a:p>
          <a:p>
            <a:pPr marL="0" lvl="0" indent="0">
              <a:lnSpc>
                <a:spcPct val="100000"/>
              </a:lnSpc>
              <a:spcBef>
                <a:spcPts val="0"/>
              </a:spcBef>
              <a:spcAft>
                <a:spcPts val="0"/>
              </a:spcAft>
              <a:buClrTx/>
              <a:buFont typeface="Arial" pitchFamily="34" charset="0"/>
              <a:buNone/>
            </a:pPr>
            <a:endParaRPr lang="en-AU" sz="1200" b="0" baseline="0" dirty="0">
              <a:solidFill>
                <a:schemeClr val="tx1"/>
              </a:solidFill>
              <a:latin typeface="+mn-lt"/>
              <a:cs typeface="+mn-cs"/>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7</a:t>
            </a:fld>
            <a:endParaRPr lang="en-AU"/>
          </a:p>
        </p:txBody>
      </p:sp>
    </p:spTree>
    <p:extLst>
      <p:ext uri="{BB962C8B-B14F-4D97-AF65-F5344CB8AC3E}">
        <p14:creationId xmlns:p14="http://schemas.microsoft.com/office/powerpoint/2010/main" val="287872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4784749"/>
          </a:xfrm>
        </p:spPr>
        <p:txBody>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baseline="0" dirty="0" smtClean="0">
                <a:solidFill>
                  <a:schemeClr val="tx1"/>
                </a:solidFill>
                <a:latin typeface="Arial" pitchFamily="34" charset="0"/>
                <a:cs typeface="Arial" pitchFamily="34" charset="0"/>
              </a:rPr>
              <a:t>To focus attention to the reason why this work is being undertaken – to improve outcomes for all students.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b="0" baseline="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900" b="1" baseline="0" dirty="0" smtClean="0">
                <a:solidFill>
                  <a:schemeClr val="tx1"/>
                </a:solidFill>
                <a:latin typeface="Arial" pitchFamily="34" charset="0"/>
                <a:cs typeface="Arial" pitchFamily="34" charset="0"/>
              </a:rPr>
              <a:t>Key point to share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aseline="0" dirty="0" smtClean="0">
                <a:latin typeface="Arial" pitchFamily="34" charset="0"/>
                <a:cs typeface="Arial" pitchFamily="34" charset="0"/>
              </a:rPr>
              <a:t>As students are the future of our nation, it is the responsibility of all Australians to ensure that all young people receive the best education they can access, and that means having the best teachers in all classrooms in our schools.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aseline="0" dirty="0" smtClean="0">
                <a:latin typeface="Arial" pitchFamily="34" charset="0"/>
                <a:cs typeface="Arial" pitchFamily="34" charset="0"/>
              </a:rPr>
              <a:t>Student outcomes can be defined and measured in a variety of ways.  </a:t>
            </a:r>
          </a:p>
          <a:p>
            <a:pPr marL="171450" marR="0" indent="-171450" algn="l" defTabSz="914400" rtl="0" eaLnBrk="1" fontAlgn="auto" latinLnBrk="0" hangingPunct="1">
              <a:lnSpc>
                <a:spcPct val="100000"/>
              </a:lnSpc>
              <a:spcBef>
                <a:spcPts val="0"/>
              </a:spcBef>
              <a:spcAft>
                <a:spcPts val="0"/>
              </a:spcAft>
              <a:buClrTx/>
              <a:buSzTx/>
              <a:tabLst/>
              <a:defRPr/>
            </a:pPr>
            <a:endParaRPr lang="en-US" sz="900" baseline="0" dirty="0" smtClean="0">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Expected outcomes</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Participants will gain a greater understanding of </a:t>
            </a:r>
            <a:r>
              <a:rPr lang="en-AU" sz="900" b="0" i="0" kern="1200" baseline="0" dirty="0" smtClean="0">
                <a:solidFill>
                  <a:schemeClr val="tx1"/>
                </a:solidFill>
                <a:latin typeface="Arial" pitchFamily="34" charset="0"/>
                <a:cs typeface="Arial" pitchFamily="34" charset="0"/>
              </a:rPr>
              <a:t>the many ways in the many and varied ways that student outcomes can be defined and measured.</a:t>
            </a:r>
            <a:endParaRPr lang="en-AU" sz="900" b="0" baseline="0" dirty="0" smtClean="0">
              <a:solidFill>
                <a:schemeClr val="tx1"/>
              </a:solidFill>
              <a:latin typeface="Arial" pitchFamily="34" charset="0"/>
              <a:cs typeface="Arial" pitchFamily="34" charset="0"/>
            </a:endParaRPr>
          </a:p>
          <a:p>
            <a:pPr>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Duration</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15 minutes.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b="0" baseline="0" dirty="0" smtClean="0">
                <a:solidFill>
                  <a:schemeClr val="tx1"/>
                </a:solidFill>
                <a:latin typeface="Arial" pitchFamily="34" charset="0"/>
                <a:cs typeface="Arial" pitchFamily="34" charset="0"/>
              </a:rPr>
              <a:t>Activity</a:t>
            </a:r>
            <a:r>
              <a:rPr lang="en-AU" sz="900" b="0" dirty="0" smtClean="0">
                <a:solidFill>
                  <a:schemeClr val="tx1"/>
                </a:solidFill>
                <a:latin typeface="Arial" pitchFamily="34" charset="0"/>
                <a:cs typeface="Arial" pitchFamily="34" charset="0"/>
              </a:rPr>
              <a:t> – </a:t>
            </a:r>
            <a:r>
              <a:rPr lang="en-AU" sz="900" b="0" baseline="0" dirty="0" smtClean="0">
                <a:solidFill>
                  <a:schemeClr val="tx1"/>
                </a:solidFill>
                <a:latin typeface="Arial" pitchFamily="34" charset="0"/>
                <a:cs typeface="Arial" pitchFamily="34" charset="0"/>
              </a:rPr>
              <a:t>Defining student outcomes.</a:t>
            </a:r>
          </a:p>
          <a:p>
            <a:pPr marL="171450" indent="-171450">
              <a:lnSpc>
                <a:spcPct val="100000"/>
              </a:lnSpc>
              <a:spcBef>
                <a:spcPts val="0"/>
              </a:spcBef>
              <a:spcAft>
                <a:spcPts val="0"/>
              </a:spcAft>
            </a:pPr>
            <a:r>
              <a:rPr lang="en-AU" sz="900" dirty="0" smtClean="0">
                <a:latin typeface="Arial" pitchFamily="34" charset="0"/>
                <a:cs typeface="Arial" pitchFamily="34" charset="0"/>
              </a:rPr>
              <a:t>	</a:t>
            </a:r>
            <a:r>
              <a:rPr lang="en-AU" sz="900" b="0" baseline="0" dirty="0" smtClean="0">
                <a:solidFill>
                  <a:schemeClr val="tx1"/>
                </a:solidFill>
                <a:latin typeface="Arial" pitchFamily="34" charset="0"/>
                <a:cs typeface="Arial" pitchFamily="34" charset="0"/>
              </a:rPr>
              <a:t>(The best size is A3 to allow the facilitator to collate and display ideas from the groups).</a:t>
            </a:r>
          </a:p>
          <a:p>
            <a:pPr marL="171450" indent="-171450">
              <a:lnSpc>
                <a:spcPct val="100000"/>
              </a:lnSpc>
              <a:spcBef>
                <a:spcPts val="0"/>
              </a:spcBef>
              <a:spcAft>
                <a:spcPts val="0"/>
              </a:spcAft>
              <a:buFont typeface="Arial" pitchFamily="34" charset="0"/>
              <a:buChar char="•"/>
            </a:pPr>
            <a:endParaRPr lang="en-AU" sz="900" dirty="0" smtClean="0">
              <a:latin typeface="Arial" pitchFamily="34" charset="0"/>
              <a:cs typeface="Arial" pitchFamily="34" charset="0"/>
            </a:endParaRPr>
          </a:p>
          <a:p>
            <a:pPr>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Instructions</a:t>
            </a:r>
            <a:endParaRPr lang="en-AU" sz="900" b="1" dirty="0" smtClean="0">
              <a:latin typeface="Arial" pitchFamily="34" charset="0"/>
              <a:cs typeface="Arial" pitchFamily="34" charset="0"/>
            </a:endParaRP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Think, Group, Share.</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Work in groups.</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With your own school context,</a:t>
            </a:r>
            <a:r>
              <a:rPr lang="en-AU" sz="900" baseline="0" dirty="0" smtClean="0">
                <a:latin typeface="Arial" pitchFamily="34" charset="0"/>
                <a:cs typeface="Arial" pitchFamily="34" charset="0"/>
              </a:rPr>
              <a:t> </a:t>
            </a:r>
            <a:r>
              <a:rPr lang="en-AU" sz="900" dirty="0" smtClean="0">
                <a:latin typeface="Arial" pitchFamily="34" charset="0"/>
                <a:cs typeface="Arial" pitchFamily="34" charset="0"/>
              </a:rPr>
              <a:t>priorities and</a:t>
            </a:r>
            <a:r>
              <a:rPr lang="en-AU" sz="900" baseline="0" dirty="0" smtClean="0">
                <a:latin typeface="Arial" pitchFamily="34" charset="0"/>
                <a:cs typeface="Arial" pitchFamily="34" charset="0"/>
              </a:rPr>
              <a:t> students </a:t>
            </a:r>
            <a:r>
              <a:rPr lang="en-AU" sz="900" dirty="0" smtClean="0">
                <a:latin typeface="Arial" pitchFamily="34" charset="0"/>
                <a:cs typeface="Arial" pitchFamily="34" charset="0"/>
              </a:rPr>
              <a:t>in mind discuss the questions, record your responses on the worksheet provided.</a:t>
            </a:r>
          </a:p>
          <a:p>
            <a:pPr marL="171450" indent="-171450">
              <a:buFont typeface="Arial" pitchFamily="34" charset="0"/>
              <a:buChar char="•"/>
              <a:defRPr/>
            </a:pPr>
            <a:r>
              <a:rPr lang="en-AU" sz="900" dirty="0" smtClean="0">
                <a:latin typeface="Arial" pitchFamily="34" charset="0"/>
                <a:cs typeface="Arial" pitchFamily="34" charset="0"/>
              </a:rPr>
              <a:t>After 10 minutes, each group to report back with 3 key points to the whole workshop.</a:t>
            </a: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8</a:t>
            </a:fld>
            <a:endParaRPr lang="en-AU"/>
          </a:p>
        </p:txBody>
      </p:sp>
    </p:spTree>
    <p:extLst>
      <p:ext uri="{BB962C8B-B14F-4D97-AF65-F5344CB8AC3E}">
        <p14:creationId xmlns:p14="http://schemas.microsoft.com/office/powerpoint/2010/main" val="181224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1"/>
            <a:ext cx="6789738" cy="4468416"/>
          </a:xfrm>
        </p:spPr>
        <p:txBody>
          <a:bodyPr/>
          <a:lstStyle/>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Purpose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Arial" pitchFamily="34" charset="0"/>
                <a:cs typeface="Arial" pitchFamily="34" charset="0"/>
              </a:rPr>
              <a:t>T</a:t>
            </a:r>
            <a:r>
              <a:rPr lang="en-AU" sz="900" b="0" baseline="0" dirty="0" smtClean="0">
                <a:solidFill>
                  <a:schemeClr val="tx1"/>
                </a:solidFill>
                <a:latin typeface="Arial" pitchFamily="34" charset="0"/>
                <a:cs typeface="Arial" pitchFamily="34" charset="0"/>
              </a:rPr>
              <a:t>o focus on the importance</a:t>
            </a:r>
            <a:r>
              <a:rPr lang="en-AU" sz="900" b="0" dirty="0" smtClean="0">
                <a:solidFill>
                  <a:schemeClr val="tx1"/>
                </a:solidFill>
                <a:latin typeface="Arial" pitchFamily="34" charset="0"/>
                <a:cs typeface="Arial" pitchFamily="34" charset="0"/>
              </a:rPr>
              <a:t> of a clear understanding of effective teaching </a:t>
            </a:r>
            <a:r>
              <a:rPr lang="en-AU" sz="900" dirty="0" smtClean="0">
                <a:latin typeface="Arial" pitchFamily="34" charset="0"/>
                <a:cs typeface="Arial" pitchFamily="34" charset="0"/>
              </a:rPr>
              <a:t>in the creation of an effective </a:t>
            </a:r>
            <a:r>
              <a:rPr lang="en-AU" sz="900" b="0" baseline="0" dirty="0" smtClean="0">
                <a:solidFill>
                  <a:schemeClr val="tx1"/>
                </a:solidFill>
                <a:latin typeface="Arial" pitchFamily="34" charset="0"/>
                <a:cs typeface="Arial" pitchFamily="34" charset="0"/>
              </a:rPr>
              <a:t>performance and development culture in schools.</a:t>
            </a:r>
          </a:p>
          <a:p>
            <a:pPr indent="0">
              <a:lnSpc>
                <a:spcPct val="100000"/>
              </a:lnSpc>
              <a:spcBef>
                <a:spcPts val="0"/>
              </a:spcBef>
              <a:spcAft>
                <a:spcPts val="0"/>
              </a:spcAft>
            </a:pPr>
            <a:endParaRPr lang="en-AU" sz="900" b="1" baseline="0" dirty="0" smtClean="0">
              <a:solidFill>
                <a:schemeClr val="tx1"/>
              </a:solidFill>
              <a:latin typeface="Arial" pitchFamily="34" charset="0"/>
              <a:cs typeface="Arial" pitchFamily="34" charset="0"/>
            </a:endParaRPr>
          </a:p>
          <a:p>
            <a:pPr indent="0">
              <a:lnSpc>
                <a:spcPct val="100000"/>
              </a:lnSpc>
              <a:spcBef>
                <a:spcPts val="0"/>
              </a:spcBef>
              <a:spcAft>
                <a:spcPts val="0"/>
              </a:spcAft>
            </a:pPr>
            <a:r>
              <a:rPr lang="en-AU" sz="900" b="1" baseline="0" dirty="0" smtClean="0">
                <a:solidFill>
                  <a:schemeClr val="tx1"/>
                </a:solidFill>
                <a:latin typeface="Arial" pitchFamily="34" charset="0"/>
                <a:cs typeface="Arial" pitchFamily="34" charset="0"/>
              </a:rPr>
              <a:t>Key points to share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1" kern="1200" baseline="0" dirty="0" smtClean="0">
                <a:solidFill>
                  <a:schemeClr val="tx1"/>
                </a:solidFill>
                <a:latin typeface="Arial" pitchFamily="34" charset="0"/>
                <a:cs typeface="Arial" pitchFamily="34" charset="0"/>
              </a:rPr>
              <a:t>A clear understanding of effective teaching – </a:t>
            </a:r>
            <a:r>
              <a:rPr lang="en-AU" sz="900" b="0" kern="1200" baseline="0" dirty="0" smtClean="0">
                <a:solidFill>
                  <a:schemeClr val="tx1"/>
                </a:solidFill>
                <a:latin typeface="Arial" pitchFamily="34" charset="0"/>
                <a:cs typeface="Arial" pitchFamily="34" charset="0"/>
              </a:rPr>
              <a:t>to focus on improving teaching, it is necessary to have a clear vision of what effective teaching looks like.  The</a:t>
            </a:r>
            <a:r>
              <a:rPr lang="en-AU" sz="900" b="1" kern="1200" baseline="0" dirty="0" smtClean="0">
                <a:solidFill>
                  <a:schemeClr val="tx1"/>
                </a:solidFill>
                <a:latin typeface="Arial" pitchFamily="34" charset="0"/>
                <a:cs typeface="Arial" pitchFamily="34" charset="0"/>
              </a:rPr>
              <a:t> </a:t>
            </a:r>
            <a:r>
              <a:rPr lang="en-AU" sz="900" i="1" kern="1200" baseline="0" dirty="0" smtClean="0">
                <a:solidFill>
                  <a:schemeClr val="tx1"/>
                </a:solidFill>
                <a:latin typeface="Arial" pitchFamily="34" charset="0"/>
                <a:cs typeface="Arial" pitchFamily="34" charset="0"/>
              </a:rPr>
              <a:t>Australian</a:t>
            </a:r>
            <a:r>
              <a:rPr lang="en-AU" sz="900" i="1" kern="1200" dirty="0" smtClean="0">
                <a:solidFill>
                  <a:schemeClr val="tx1"/>
                </a:solidFill>
                <a:latin typeface="Arial" pitchFamily="34" charset="0"/>
                <a:cs typeface="Arial" pitchFamily="34" charset="0"/>
              </a:rPr>
              <a:t> </a:t>
            </a:r>
            <a:r>
              <a:rPr lang="en-AU" sz="900" i="1" kern="1200" baseline="0" dirty="0" smtClean="0">
                <a:solidFill>
                  <a:schemeClr val="tx1"/>
                </a:solidFill>
                <a:latin typeface="Arial" pitchFamily="34" charset="0"/>
                <a:cs typeface="Arial" pitchFamily="34" charset="0"/>
              </a:rPr>
              <a:t>Professional Standards for Teachers </a:t>
            </a:r>
            <a:r>
              <a:rPr lang="en-AU" sz="900" i="0" kern="1200" baseline="0" dirty="0" smtClean="0">
                <a:solidFill>
                  <a:schemeClr val="tx1"/>
                </a:solidFill>
                <a:latin typeface="Arial" pitchFamily="34" charset="0"/>
                <a:cs typeface="Arial" pitchFamily="34" charset="0"/>
              </a:rPr>
              <a:t>outline what teachers should know and be able to do at four career stages.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i="0" kern="1200" baseline="0" dirty="0" smtClean="0">
                <a:solidFill>
                  <a:schemeClr val="tx1"/>
                </a:solidFill>
                <a:latin typeface="Arial" pitchFamily="34" charset="0"/>
                <a:cs typeface="Arial" pitchFamily="34" charset="0"/>
              </a:rPr>
              <a:t>These Standards present a comprehensive picture of the elements of effective teaching covering the three domains of Professional </a:t>
            </a:r>
            <a:r>
              <a:rPr lang="en-AU" sz="900" dirty="0" smtClean="0">
                <a:latin typeface="Arial" pitchFamily="34" charset="0"/>
                <a:cs typeface="Arial" pitchFamily="34" charset="0"/>
              </a:rPr>
              <a:t>K</a:t>
            </a:r>
            <a:r>
              <a:rPr lang="en-AU" sz="900" i="0" kern="1200" baseline="0" dirty="0" smtClean="0">
                <a:solidFill>
                  <a:schemeClr val="tx1"/>
                </a:solidFill>
                <a:latin typeface="Arial" pitchFamily="34" charset="0"/>
                <a:cs typeface="Arial" pitchFamily="34" charset="0"/>
              </a:rPr>
              <a:t>nowledge, Professional </a:t>
            </a:r>
            <a:r>
              <a:rPr lang="en-AU" sz="900" dirty="0" smtClean="0">
                <a:latin typeface="Arial" pitchFamily="34" charset="0"/>
                <a:cs typeface="Arial" pitchFamily="34" charset="0"/>
              </a:rPr>
              <a:t>P</a:t>
            </a:r>
            <a:r>
              <a:rPr lang="en-AU" sz="900" i="0" kern="1200" baseline="0" dirty="0" smtClean="0">
                <a:solidFill>
                  <a:schemeClr val="tx1"/>
                </a:solidFill>
                <a:latin typeface="Arial" pitchFamily="34" charset="0"/>
                <a:cs typeface="Arial" pitchFamily="34" charset="0"/>
              </a:rPr>
              <a:t>ractice and Professional </a:t>
            </a:r>
            <a:r>
              <a:rPr lang="en-AU" sz="900" dirty="0" smtClean="0">
                <a:latin typeface="Arial" pitchFamily="34" charset="0"/>
                <a:cs typeface="Arial" pitchFamily="34" charset="0"/>
              </a:rPr>
              <a:t>E</a:t>
            </a:r>
            <a:r>
              <a:rPr lang="en-AU" sz="900" i="0" kern="1200" baseline="0" dirty="0" smtClean="0">
                <a:solidFill>
                  <a:schemeClr val="tx1"/>
                </a:solidFill>
                <a:latin typeface="Arial" pitchFamily="34" charset="0"/>
                <a:cs typeface="Arial" pitchFamily="34" charset="0"/>
              </a:rPr>
              <a:t>ngagement.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i="0" kern="1200" baseline="0" dirty="0" smtClean="0">
                <a:solidFill>
                  <a:schemeClr val="tx1"/>
                </a:solidFill>
                <a:latin typeface="Arial" pitchFamily="34" charset="0"/>
                <a:cs typeface="Arial" pitchFamily="34" charset="0"/>
              </a:rPr>
              <a:t>The Standards provide a broad picture of the work of teachers. Schools, and individual teachers within them, are unlikely to be focusing on all areas of the Standards at once. Rather, the Standards should be seen as providing the basis and a common language for coming to a shared understanding of what effective teaching looks like in the context of a particular school at a particular time. This understanding of effective teaching will be shaped by the school’s context and priorities.</a:t>
            </a:r>
          </a:p>
          <a:p>
            <a:pPr marL="171450" marR="0" indent="-171450" algn="l" defTabSz="914400" rtl="0" eaLnBrk="1" fontAlgn="auto" latinLnBrk="0" hangingPunct="1">
              <a:lnSpc>
                <a:spcPct val="100000"/>
              </a:lnSpc>
              <a:spcBef>
                <a:spcPts val="0"/>
              </a:spcBef>
              <a:spcAft>
                <a:spcPts val="0"/>
              </a:spcAft>
              <a:buClrTx/>
              <a:buSzTx/>
              <a:tabLst/>
              <a:defRPr/>
            </a:pPr>
            <a:endParaRPr lang="en-AU" sz="900"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r>
              <a:rPr lang="en-AU" sz="900" b="1" i="0" kern="1200" baseline="0" dirty="0" smtClean="0">
                <a:solidFill>
                  <a:schemeClr val="tx1"/>
                </a:solidFill>
                <a:latin typeface="Arial" pitchFamily="34" charset="0"/>
                <a:cs typeface="Arial" pitchFamily="34" charset="0"/>
              </a:rPr>
              <a:t>Research</a:t>
            </a:r>
          </a:p>
          <a:p>
            <a:pPr marL="171450" indent="-171450">
              <a:buFont typeface="Arial" pitchFamily="34" charset="0"/>
              <a:buChar char="•"/>
            </a:pPr>
            <a:r>
              <a:rPr lang="en-AU" sz="900" dirty="0" smtClean="0">
                <a:latin typeface="Arial" pitchFamily="34" charset="0"/>
                <a:cs typeface="Arial" pitchFamily="34" charset="0"/>
              </a:rPr>
              <a:t>‘Teachers </a:t>
            </a:r>
            <a:r>
              <a:rPr lang="en-AU" sz="900" dirty="0">
                <a:latin typeface="Arial" pitchFamily="34" charset="0"/>
                <a:cs typeface="Arial" pitchFamily="34" charset="0"/>
              </a:rPr>
              <a:t>report that the greater the emphasis on an aspect of their teaching in the evaluation of their work, the greater the change in what they do in the </a:t>
            </a:r>
            <a:r>
              <a:rPr lang="en-AU" sz="900" dirty="0" smtClean="0">
                <a:latin typeface="Arial" pitchFamily="34" charset="0"/>
                <a:cs typeface="Arial" pitchFamily="34" charset="0"/>
              </a:rPr>
              <a:t>classroom’ (Jensen</a:t>
            </a:r>
            <a:r>
              <a:rPr lang="en-AU" sz="900" dirty="0">
                <a:latin typeface="Arial" pitchFamily="34" charset="0"/>
                <a:cs typeface="Arial" pitchFamily="34" charset="0"/>
              </a:rPr>
              <a:t>, B </a:t>
            </a:r>
            <a:r>
              <a:rPr lang="en-AU" sz="900" dirty="0" smtClean="0">
                <a:latin typeface="Arial" pitchFamily="34" charset="0"/>
                <a:cs typeface="Arial" pitchFamily="34" charset="0"/>
              </a:rPr>
              <a:t>2010, p. 24)</a:t>
            </a:r>
            <a:endParaRPr lang="en-AU" sz="900" dirty="0">
              <a:latin typeface="Arial" pitchFamily="34" charset="0"/>
              <a:cs typeface="Arial" pitchFamily="34" charset="0"/>
            </a:endParaRPr>
          </a:p>
          <a:p>
            <a:pPr marL="171450" indent="-171450">
              <a:buFont typeface="Arial" pitchFamily="34" charset="0"/>
              <a:buChar char="•"/>
              <a:defRPr/>
            </a:pPr>
            <a:endParaRPr lang="en-AU" sz="900" dirty="0" smtClean="0">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lnSpc>
                <a:spcPct val="100000"/>
              </a:lnSpc>
              <a:spcBef>
                <a:spcPts val="0"/>
              </a:spcBef>
              <a:spcAft>
                <a:spcPts val="0"/>
              </a:spcAft>
              <a:buFont typeface="Arial" pitchFamily="34" charset="0"/>
              <a:buChar char="•"/>
            </a:pPr>
            <a:r>
              <a:rPr lang="en-AU" sz="900" dirty="0" smtClean="0">
                <a:latin typeface="Arial" pitchFamily="34" charset="0"/>
                <a:cs typeface="Arial" pitchFamily="34" charset="0"/>
              </a:rPr>
              <a:t>The </a:t>
            </a:r>
            <a:r>
              <a:rPr lang="en-AU" sz="900" i="1" dirty="0" smtClean="0">
                <a:latin typeface="Arial" pitchFamily="34" charset="0"/>
                <a:cs typeface="Arial" pitchFamily="34" charset="0"/>
              </a:rPr>
              <a:t>Australian Professional Standards for Teachers.</a:t>
            </a:r>
            <a:endParaRPr lang="en-AU" sz="900" dirty="0" smtClean="0">
              <a:latin typeface="Arial" pitchFamily="34" charset="0"/>
              <a:cs typeface="Arial" pitchFamily="34" charset="0"/>
            </a:endParaRPr>
          </a:p>
          <a:p>
            <a:pPr marL="171450" indent="-171450">
              <a:defRPr/>
            </a:pPr>
            <a:endParaRPr lang="en-AU" sz="9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tabLst/>
              <a:defRPr/>
            </a:pPr>
            <a:endParaRPr lang="en-AU" sz="900" i="0"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03A82D-0FFE-42EE-97A1-658F6D99F71F}" type="slidenum">
              <a:rPr lang="en-AU" smtClean="0"/>
              <a:pPr/>
              <a:t>9</a:t>
            </a:fld>
            <a:endParaRPr lang="en-AU"/>
          </a:p>
        </p:txBody>
      </p:sp>
    </p:spTree>
    <p:extLst>
      <p:ext uri="{BB962C8B-B14F-4D97-AF65-F5344CB8AC3E}">
        <p14:creationId xmlns:p14="http://schemas.microsoft.com/office/powerpoint/2010/main" val="135895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0" i="0">
                <a:solidFill>
                  <a:schemeClr val="bg1"/>
                </a:solidFill>
                <a:latin typeface="Aria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6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47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1580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962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1503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2329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0207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1231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84106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1722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1482"/>
            <a:ext cx="8229600" cy="1143000"/>
          </a:xfrm>
        </p:spPr>
        <p:txBody>
          <a:bodyPr>
            <a:normAutofit/>
          </a:bodyPr>
          <a:lstStyle>
            <a:lvl1pPr>
              <a:defRPr sz="2800">
                <a:ln>
                  <a:solidFill>
                    <a:srgbClr val="007481"/>
                  </a:solidFill>
                </a:ln>
                <a:solidFill>
                  <a:srgbClr val="007481"/>
                </a:solidFill>
                <a:latin typeface="Arial"/>
                <a:cs typeface="Aria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2308578"/>
            <a:ext cx="8229600" cy="3817585"/>
          </a:xfrm>
        </p:spPr>
        <p:txBody>
          <a:bodyPr/>
          <a:lstStyle>
            <a:lvl1pPr>
              <a:defRPr sz="2400" b="0" i="0">
                <a:solidFill>
                  <a:schemeClr val="tx1">
                    <a:lumMod val="75000"/>
                    <a:lumOff val="25000"/>
                  </a:schemeClr>
                </a:solidFill>
                <a:latin typeface="Arial"/>
                <a:cs typeface="Arial"/>
              </a:defRPr>
            </a:lvl1pPr>
            <a:lvl2pPr>
              <a:defRPr sz="2200" b="0" i="0">
                <a:solidFill>
                  <a:schemeClr val="tx1">
                    <a:lumMod val="75000"/>
                    <a:lumOff val="25000"/>
                  </a:schemeClr>
                </a:solidFill>
                <a:latin typeface="Arial"/>
                <a:cs typeface="Arial"/>
              </a:defRPr>
            </a:lvl2pPr>
            <a:lvl3pPr>
              <a:defRPr sz="2000" b="0" i="0">
                <a:solidFill>
                  <a:schemeClr val="tx1">
                    <a:lumMod val="75000"/>
                    <a:lumOff val="25000"/>
                  </a:schemeClr>
                </a:solidFill>
                <a:latin typeface="Arial"/>
                <a:cs typeface="Arial"/>
              </a:defRPr>
            </a:lvl3pPr>
            <a:lvl4pPr>
              <a:defRPr sz="2000" b="0" i="0">
                <a:solidFill>
                  <a:schemeClr val="tx1">
                    <a:lumMod val="75000"/>
                    <a:lumOff val="25000"/>
                  </a:schemeClr>
                </a:solidFill>
                <a:latin typeface="Arial"/>
                <a:cs typeface="Arial"/>
              </a:defRPr>
            </a:lvl4pPr>
            <a:lvl5pPr>
              <a:defRPr sz="2000" b="0" i="0">
                <a:solidFill>
                  <a:schemeClr val="tx1">
                    <a:lumMod val="75000"/>
                    <a:lumOff val="25000"/>
                  </a:schemeClr>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22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58645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04218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45417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0" i="0">
                <a:solidFill>
                  <a:schemeClr val="bg1"/>
                </a:solidFill>
                <a:latin typeface="Aria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20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02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23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10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00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98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78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7/10/2015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38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AEDB97-A13E-7447-89A5-EC6AC6D583DD}" type="datetimeFigureOut">
              <a:rPr lang="en-US" smtClean="0">
                <a:solidFill>
                  <a:prstClr val="black">
                    <a:tint val="75000"/>
                  </a:prstClr>
                </a:solidFill>
              </a:rPr>
              <a:pPr defTabSz="457200"/>
              <a:t>7/10/2015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2E2813E-13D4-9D4A-AC66-CA76820FDC6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51251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g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CBB56-7606-405B-814D-580AF3E19F71}" type="datetimeFigureOut">
              <a:rPr lang="en-AU" smtClean="0">
                <a:solidFill>
                  <a:prstClr val="black">
                    <a:tint val="75000"/>
                  </a:prstClr>
                </a:solidFill>
              </a:rPr>
              <a:pPr/>
              <a:t>10/07/2015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52672-3A4D-438C-8684-F40D75C9AA9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1730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hBd8jPprOE4&amp;feature=player_embedd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m_GZuUe4DbU&amp;feature=relmf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K0CEgHbkZ7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EjMBxxNabo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youtube.com/aitsleduau" TargetMode="External"/><Relationship Id="rId13" Type="http://schemas.openxmlformats.org/officeDocument/2006/relationships/image" Target="../media/image20.png"/><Relationship Id="rId3" Type="http://schemas.openxmlformats.org/officeDocument/2006/relationships/hyperlink" Target="aitsl.edu.au" TargetMode="External"/><Relationship Id="rId7" Type="http://schemas.openxmlformats.org/officeDocument/2006/relationships/hyperlink" Target="teacherfeature.aitsl.edu.au" TargetMode="External"/><Relationship Id="rId12"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witter.com/search?q=aitsl&amp;src=typd" TargetMode="External"/><Relationship Id="rId11" Type="http://schemas.openxmlformats.org/officeDocument/2006/relationships/image" Target="../media/image18.png"/><Relationship Id="rId5" Type="http://schemas.openxmlformats.org/officeDocument/2006/relationships/hyperlink" Target="mailto:performance@aitsl.edu.au" TargetMode="External"/><Relationship Id="rId10" Type="http://schemas.openxmlformats.org/officeDocument/2006/relationships/image" Target="../media/image17.png"/><Relationship Id="rId4" Type="http://schemas.openxmlformats.org/officeDocument/2006/relationships/hyperlink" Target="http://www.newsroom.aitsl.edu.au/" TargetMode="External"/><Relationship Id="rId9" Type="http://schemas.openxmlformats.org/officeDocument/2006/relationships/image" Target="../media/image16.png"/><Relationship Id="rId14" Type="http://schemas.openxmlformats.org/officeDocument/2006/relationships/hyperlink" Target="http://www.facebook.com/aits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1470025"/>
          </a:xfrm>
        </p:spPr>
        <p:txBody>
          <a:bodyPr>
            <a:noAutofit/>
          </a:bodyPr>
          <a:lstStyle/>
          <a:p>
            <a:r>
              <a:rPr lang="en-US" b="1" dirty="0" smtClean="0">
                <a:solidFill>
                  <a:srgbClr val="007583"/>
                </a:solidFill>
                <a:latin typeface="Arial" pitchFamily="34" charset="0"/>
                <a:cs typeface="Arial" pitchFamily="34" charset="0"/>
              </a:rPr>
              <a:t>Australian Teacher Performance and Development Framework</a:t>
            </a:r>
            <a:endParaRPr lang="en-US" b="1" dirty="0">
              <a:solidFill>
                <a:srgbClr val="007583"/>
              </a:solidFill>
              <a:latin typeface="Arial" pitchFamily="34" charset="0"/>
              <a:cs typeface="Arial" pitchFamily="34" charset="0"/>
            </a:endParaRPr>
          </a:p>
        </p:txBody>
      </p:sp>
      <p:sp>
        <p:nvSpPr>
          <p:cNvPr id="6" name="Subtitle 5"/>
          <p:cNvSpPr txBox="1">
            <a:spLocks noGrp="1"/>
          </p:cNvSpPr>
          <p:nvPr>
            <p:ph type="subTitle" idx="4294967295"/>
          </p:nvPr>
        </p:nvSpPr>
        <p:spPr>
          <a:xfrm>
            <a:off x="0" y="4005064"/>
            <a:ext cx="9144000" cy="2123658"/>
          </a:xfrm>
          <a:prstGeom prst="rect">
            <a:avLst/>
          </a:prstGeom>
          <a:noFill/>
        </p:spPr>
        <p:txBody>
          <a:bodyPr wrap="square" rtlCol="0">
            <a:spAutoFit/>
          </a:bodyPr>
          <a:lstStyle/>
          <a:p>
            <a:pPr algn="ctr">
              <a:buNone/>
            </a:pPr>
            <a:r>
              <a:rPr lang="en-AU" sz="4400" b="1" dirty="0" smtClean="0">
                <a:solidFill>
                  <a:srgbClr val="007583"/>
                </a:solidFill>
                <a:latin typeface="Arial" pitchFamily="34" charset="0"/>
                <a:ea typeface="+mj-ea"/>
                <a:cs typeface="Arial" pitchFamily="34" charset="0"/>
              </a:rPr>
              <a:t>Building an effective performance and development culture</a:t>
            </a:r>
          </a:p>
        </p:txBody>
      </p:sp>
    </p:spTree>
    <p:extLst>
      <p:ext uri="{BB962C8B-B14F-4D97-AF65-F5344CB8AC3E}">
        <p14:creationId xmlns:p14="http://schemas.microsoft.com/office/powerpoint/2010/main" val="399184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991482"/>
            <a:ext cx="8507288" cy="1143000"/>
          </a:xfrm>
        </p:spPr>
        <p:txBody>
          <a:bodyPr>
            <a:noAutofit/>
          </a:bodyPr>
          <a:lstStyle/>
          <a:p>
            <a:pPr algn="l"/>
            <a:r>
              <a:rPr lang="en-AU" sz="3600" dirty="0" smtClean="0"/>
              <a:t>Australian Professional Standards for Teachers </a:t>
            </a:r>
            <a:endParaRPr lang="en-AU" sz="3600" dirty="0"/>
          </a:p>
        </p:txBody>
      </p:sp>
      <p:sp>
        <p:nvSpPr>
          <p:cNvPr id="6" name="Content Placeholder 5"/>
          <p:cNvSpPr>
            <a:spLocks noGrp="1"/>
          </p:cNvSpPr>
          <p:nvPr>
            <p:ph idx="1"/>
          </p:nvPr>
        </p:nvSpPr>
        <p:spPr>
          <a:xfrm>
            <a:off x="179512" y="2308578"/>
            <a:ext cx="8640960" cy="3817585"/>
          </a:xfrm>
        </p:spPr>
        <p:txBody>
          <a:bodyPr>
            <a:normAutofit/>
          </a:bodyPr>
          <a:lstStyle/>
          <a:p>
            <a:pPr marL="342900" lvl="2" indent="-342900" defTabSz="914400">
              <a:spcBef>
                <a:spcPts val="1000"/>
              </a:spcBef>
              <a:buClr>
                <a:srgbClr val="007583"/>
              </a:buClr>
              <a:buFont typeface="Arial" pitchFamily="34" charset="0"/>
              <a:buChar char="&gt;"/>
            </a:pPr>
            <a:endParaRPr lang="en-US" dirty="0" smtClean="0">
              <a:solidFill>
                <a:prstClr val="black"/>
              </a:solidFill>
              <a:latin typeface="Arial" pitchFamily="34" charset="0"/>
              <a:cs typeface="Arial" pitchFamily="34" charset="0"/>
            </a:endParaRPr>
          </a:p>
          <a:p>
            <a:pPr marL="0" lvl="2" indent="0" defTabSz="914400">
              <a:spcBef>
                <a:spcPts val="0"/>
              </a:spcBef>
              <a:buClr>
                <a:srgbClr val="007583"/>
              </a:buClr>
              <a:buNone/>
            </a:pPr>
            <a:r>
              <a:rPr lang="en-US" sz="2800" dirty="0" smtClean="0">
                <a:solidFill>
                  <a:prstClr val="black"/>
                </a:solidFill>
                <a:latin typeface="Arial" pitchFamily="34" charset="0"/>
                <a:cs typeface="Arial" pitchFamily="34" charset="0"/>
              </a:rPr>
              <a:t>Dual purpose:</a:t>
            </a:r>
            <a:endParaRPr lang="en-US" sz="2800" dirty="0">
              <a:solidFill>
                <a:prstClr val="black"/>
              </a:solidFill>
              <a:latin typeface="Arial" pitchFamily="34" charset="0"/>
              <a:cs typeface="Arial" pitchFamily="34" charset="0"/>
            </a:endParaRPr>
          </a:p>
          <a:p>
            <a:pPr marL="457200" lvl="2" indent="-457200" defTabSz="914400">
              <a:spcBef>
                <a:spcPts val="0"/>
              </a:spcBef>
              <a:buClr>
                <a:srgbClr val="007583"/>
              </a:buClr>
              <a:buFont typeface="Arial" pitchFamily="34" charset="0"/>
              <a:buChar char="–"/>
            </a:pPr>
            <a:r>
              <a:rPr lang="en-US" sz="2800" dirty="0" smtClean="0">
                <a:solidFill>
                  <a:prstClr val="black"/>
                </a:solidFill>
                <a:latin typeface="Arial" pitchFamily="34" charset="0"/>
                <a:cs typeface="Arial" pitchFamily="34" charset="0"/>
              </a:rPr>
              <a:t>Improvement</a:t>
            </a:r>
            <a:endParaRPr lang="en-US" sz="2800" dirty="0">
              <a:solidFill>
                <a:prstClr val="black"/>
              </a:solidFill>
              <a:latin typeface="Arial" pitchFamily="34" charset="0"/>
              <a:cs typeface="Arial" pitchFamily="34" charset="0"/>
            </a:endParaRPr>
          </a:p>
          <a:p>
            <a:pPr marL="457200" lvl="2" indent="-457200" defTabSz="914400">
              <a:spcBef>
                <a:spcPts val="0"/>
              </a:spcBef>
              <a:buClr>
                <a:srgbClr val="007583"/>
              </a:buClr>
              <a:buFont typeface="Arial" pitchFamily="34" charset="0"/>
              <a:buChar char="–"/>
            </a:pPr>
            <a:r>
              <a:rPr lang="en-US" sz="2800" dirty="0" smtClean="0">
                <a:solidFill>
                  <a:prstClr val="black"/>
                </a:solidFill>
                <a:latin typeface="Arial" pitchFamily="34" charset="0"/>
                <a:cs typeface="Arial" pitchFamily="34" charset="0"/>
              </a:rPr>
              <a:t>Career </a:t>
            </a:r>
            <a:r>
              <a:rPr lang="en-US" sz="2800" dirty="0" smtClean="0">
                <a:solidFill>
                  <a:schemeClr val="tx1"/>
                </a:solidFill>
                <a:latin typeface="Arial" pitchFamily="34" charset="0"/>
                <a:cs typeface="Arial" pitchFamily="34" charset="0"/>
              </a:rPr>
              <a:t>progression</a:t>
            </a:r>
            <a:endParaRPr lang="en-US" sz="2800" dirty="0">
              <a:solidFill>
                <a:schemeClr val="tx1"/>
              </a:solidFill>
              <a:latin typeface="Arial" pitchFamily="34" charset="0"/>
              <a:cs typeface="Arial" pitchFamily="34" charset="0"/>
            </a:endParaRPr>
          </a:p>
          <a:p>
            <a:endParaRPr lang="en-AU" dirty="0"/>
          </a:p>
        </p:txBody>
      </p:sp>
      <p:pic>
        <p:nvPicPr>
          <p:cNvPr id="8" name="Picture 7" descr="C:\Users\bgazzara\AppData\Local\Microsoft\Windows\Temporary Internet Files\Content.Word\steps_11_01.png"/>
          <p:cNvPicPr/>
          <p:nvPr/>
        </p:nvPicPr>
        <p:blipFill rotWithShape="1">
          <a:blip r:embed="rId3" cstate="print">
            <a:extLst>
              <a:ext uri="{28A0092B-C50C-407E-A947-70E740481C1C}">
                <a14:useLocalDpi xmlns:a14="http://schemas.microsoft.com/office/drawing/2010/main" val="0"/>
              </a:ext>
            </a:extLst>
          </a:blip>
          <a:srcRect t="4986" r="17894" b="7756"/>
          <a:stretch/>
        </p:blipFill>
        <p:spPr bwMode="auto">
          <a:xfrm>
            <a:off x="4139952" y="2780928"/>
            <a:ext cx="4705350" cy="3000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414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noChangeArrowheads="1"/>
          </p:cNvPicPr>
          <p:nvPr>
            <p:ph idx="1"/>
          </p:nvPr>
        </p:nvPicPr>
        <p:blipFill>
          <a:blip r:embed="rId4" cstate="print"/>
          <a:srcRect/>
          <a:stretch>
            <a:fillRect/>
          </a:stretch>
        </p:blipFill>
        <p:spPr bwMode="auto">
          <a:xfrm>
            <a:off x="1475656" y="1844824"/>
            <a:ext cx="6108700" cy="3817938"/>
          </a:xfrm>
          <a:prstGeom prst="rect">
            <a:avLst/>
          </a:prstGeom>
          <a:noFill/>
          <a:ln w="9525">
            <a:noFill/>
            <a:miter lim="800000"/>
            <a:headEnd/>
            <a:tailEnd/>
          </a:ln>
        </p:spPr>
      </p:pic>
      <p:sp>
        <p:nvSpPr>
          <p:cNvPr id="3" name="Rectangle 2"/>
          <p:cNvSpPr/>
          <p:nvPr/>
        </p:nvSpPr>
        <p:spPr>
          <a:xfrm>
            <a:off x="3851920"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sp>
        <p:nvSpPr>
          <p:cNvPr id="4" name="Title 1"/>
          <p:cNvSpPr>
            <a:spLocks noGrp="1"/>
          </p:cNvSpPr>
          <p:nvPr>
            <p:ph type="title"/>
          </p:nvPr>
        </p:nvSpPr>
        <p:spPr>
          <a:xfrm>
            <a:off x="1382960" y="692696"/>
            <a:ext cx="8229600" cy="1143000"/>
          </a:xfrm>
        </p:spPr>
        <p:txBody>
          <a:bodyPr>
            <a:normAutofit/>
          </a:bodyPr>
          <a:lstStyle/>
          <a:p>
            <a:pPr algn="l"/>
            <a:r>
              <a:rPr lang="en-AU" sz="3600" dirty="0" smtClean="0"/>
              <a:t>Teacher Standards animation</a:t>
            </a:r>
            <a:endParaRPr lang="en-AU" sz="3600" dirty="0"/>
          </a:p>
        </p:txBody>
      </p:sp>
    </p:spTree>
    <p:extLst>
      <p:ext uri="{BB962C8B-B14F-4D97-AF65-F5344CB8AC3E}">
        <p14:creationId xmlns:p14="http://schemas.microsoft.com/office/powerpoint/2010/main" val="143784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solidFill>
                  <a:srgbClr val="007583"/>
                </a:solidFill>
                <a:latin typeface="Arial" pitchFamily="34" charset="0"/>
                <a:cs typeface="Arial" pitchFamily="34" charset="0"/>
              </a:rPr>
              <a:t>Activity: What is effective teaching?</a:t>
            </a:r>
            <a:endParaRPr lang="en-AU" sz="3600" dirty="0">
              <a:solidFill>
                <a:srgbClr val="007583"/>
              </a:solidFill>
            </a:endParaRPr>
          </a:p>
        </p:txBody>
      </p:sp>
      <p:sp>
        <p:nvSpPr>
          <p:cNvPr id="3" name="Content Placeholder 2"/>
          <p:cNvSpPr>
            <a:spLocks noGrp="1"/>
          </p:cNvSpPr>
          <p:nvPr>
            <p:ph idx="1"/>
          </p:nvPr>
        </p:nvSpPr>
        <p:spPr/>
        <p:txBody>
          <a:bodyPr>
            <a:normAutofit/>
          </a:bodyPr>
          <a:lstStyle/>
          <a:p>
            <a:pPr>
              <a:spcBef>
                <a:spcPts val="1000"/>
              </a:spcBef>
              <a:spcAft>
                <a:spcPts val="1200"/>
              </a:spcAft>
              <a:buClr>
                <a:srgbClr val="007583"/>
              </a:buClr>
            </a:pPr>
            <a:r>
              <a:rPr lang="en-AU" dirty="0" smtClean="0">
                <a:solidFill>
                  <a:schemeClr val="tx1"/>
                </a:solidFill>
                <a:latin typeface="Arial" pitchFamily="34" charset="0"/>
                <a:cs typeface="Arial" pitchFamily="34" charset="0"/>
              </a:rPr>
              <a:t>Based on the Standards, what are the priorities and fundamental components for effective teaching in your school’s unique context? </a:t>
            </a:r>
          </a:p>
          <a:p>
            <a:pPr>
              <a:spcBef>
                <a:spcPts val="1000"/>
              </a:spcBef>
              <a:spcAft>
                <a:spcPts val="1200"/>
              </a:spcAft>
              <a:buClr>
                <a:srgbClr val="007583"/>
              </a:buClr>
            </a:pPr>
            <a:r>
              <a:rPr lang="en-AU" dirty="0" smtClean="0">
                <a:solidFill>
                  <a:schemeClr val="tx1"/>
                </a:solidFill>
                <a:latin typeface="Arial" pitchFamily="34" charset="0"/>
                <a:cs typeface="Arial" pitchFamily="34" charset="0"/>
              </a:rPr>
              <a:t>How do you share your understanding of effective teaching?</a:t>
            </a:r>
          </a:p>
          <a:p>
            <a:pPr>
              <a:spcBef>
                <a:spcPts val="1000"/>
              </a:spcBef>
              <a:spcAft>
                <a:spcPts val="1200"/>
              </a:spcAft>
              <a:buClr>
                <a:srgbClr val="007583"/>
              </a:buClr>
            </a:pPr>
            <a:r>
              <a:rPr lang="en-AU" dirty="0" smtClean="0">
                <a:solidFill>
                  <a:schemeClr val="tx1"/>
                </a:solidFill>
                <a:latin typeface="Arial" pitchFamily="34" charset="0"/>
                <a:cs typeface="Arial" pitchFamily="34" charset="0"/>
              </a:rPr>
              <a:t>As a teacher, how do you know if your teaching is effective?</a:t>
            </a:r>
          </a:p>
          <a:p>
            <a:pPr marL="457200" indent="-457200">
              <a:spcBef>
                <a:spcPts val="1000"/>
              </a:spcBef>
              <a:buFont typeface="+mj-lt"/>
              <a:buAutoNum type="alphaLcParenR"/>
            </a:pPr>
            <a:endParaRPr lang="en-AU" sz="2000" dirty="0"/>
          </a:p>
        </p:txBody>
      </p:sp>
      <p:grpSp>
        <p:nvGrpSpPr>
          <p:cNvPr id="4" name="Group 3"/>
          <p:cNvGrpSpPr>
            <a:grpSpLocks/>
          </p:cNvGrpSpPr>
          <p:nvPr/>
        </p:nvGrpSpPr>
        <p:grpSpPr bwMode="auto">
          <a:xfrm>
            <a:off x="7917177" y="5589240"/>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29600" cy="1143000"/>
          </a:xfrm>
        </p:spPr>
        <p:txBody>
          <a:bodyPr>
            <a:normAutofit/>
          </a:bodyPr>
          <a:lstStyle/>
          <a:p>
            <a:pPr algn="l"/>
            <a:r>
              <a:rPr lang="en-AU" sz="3600" dirty="0" smtClean="0"/>
              <a:t>Leadership</a:t>
            </a:r>
            <a:endParaRPr lang="en-AU" sz="3600" dirty="0"/>
          </a:p>
        </p:txBody>
      </p:sp>
      <p:pic>
        <p:nvPicPr>
          <p:cNvPr id="6" name="Content Placeholder 5" descr="M:\14.0 Performance and development\14.10 Framework\Diagrams\Section diagrams\Framework-diagram-3lead.png"/>
          <p:cNvPicPr>
            <a:picLocks noGrp="1"/>
          </p:cNvPicPr>
          <p:nvPr>
            <p:ph idx="1"/>
          </p:nvPr>
        </p:nvPicPr>
        <p:blipFill rotWithShape="1">
          <a:blip r:embed="rId3" cstate="print"/>
          <a:srcRect l="16868" t="6041" r="16567" b="8877"/>
          <a:stretch/>
        </p:blipFill>
        <p:spPr bwMode="auto">
          <a:xfrm>
            <a:off x="3995936" y="2636911"/>
            <a:ext cx="4860032" cy="3528393"/>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251520" y="2276872"/>
            <a:ext cx="4464496" cy="2308324"/>
          </a:xfrm>
          <a:prstGeom prst="rect">
            <a:avLst/>
          </a:prstGeom>
          <a:noFill/>
        </p:spPr>
        <p:txBody>
          <a:bodyPr wrap="square" rtlCol="0">
            <a:spAutoFit/>
          </a:bodyPr>
          <a:lstStyle/>
          <a:p>
            <a:r>
              <a:rPr lang="en-AU" sz="2400" b="1" i="1" dirty="0" smtClean="0">
                <a:latin typeface="Arial" pitchFamily="34" charset="0"/>
                <a:cs typeface="Arial" pitchFamily="34" charset="0"/>
              </a:rPr>
              <a:t>Leadership </a:t>
            </a:r>
            <a:r>
              <a:rPr lang="en-AU" sz="2400" b="1" i="1" dirty="0">
                <a:latin typeface="Arial" pitchFamily="34" charset="0"/>
                <a:cs typeface="Arial" pitchFamily="34" charset="0"/>
              </a:rPr>
              <a:t>must come from all levels, from those with and without formal leadership positions. </a:t>
            </a:r>
            <a:r>
              <a:rPr lang="en-AU" sz="2400" b="1" i="1" dirty="0" smtClean="0">
                <a:latin typeface="Arial" pitchFamily="34" charset="0"/>
                <a:cs typeface="Arial" pitchFamily="34" charset="0"/>
              </a:rPr>
              <a:t>Enacting change is a </a:t>
            </a:r>
          </a:p>
          <a:p>
            <a:r>
              <a:rPr lang="en-AU" sz="2400" b="1" i="1" dirty="0" smtClean="0">
                <a:latin typeface="Arial" pitchFamily="34" charset="0"/>
                <a:cs typeface="Arial" pitchFamily="34" charset="0"/>
              </a:rPr>
              <a:t>shared commitment.</a:t>
            </a:r>
            <a:endParaRPr lang="en-AU" sz="2400" b="1" i="1" dirty="0"/>
          </a:p>
        </p:txBody>
      </p:sp>
    </p:spTree>
    <p:extLst>
      <p:ext uri="{BB962C8B-B14F-4D97-AF65-F5344CB8AC3E}">
        <p14:creationId xmlns:p14="http://schemas.microsoft.com/office/powerpoint/2010/main" val="5934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1482"/>
            <a:ext cx="8229600" cy="1143000"/>
          </a:xfrm>
        </p:spPr>
        <p:txBody>
          <a:bodyPr>
            <a:noAutofit/>
          </a:bodyPr>
          <a:lstStyle/>
          <a:p>
            <a:pPr algn="l"/>
            <a:r>
              <a:rPr lang="en-AU" sz="3600" dirty="0" smtClean="0">
                <a:solidFill>
                  <a:srgbClr val="007583"/>
                </a:solidFill>
                <a:latin typeface="Arial" pitchFamily="34" charset="0"/>
                <a:cs typeface="Arial" pitchFamily="34" charset="0"/>
              </a:rPr>
              <a:t>Australian Professional </a:t>
            </a:r>
            <a:r>
              <a:rPr lang="en-AU" sz="3600" dirty="0">
                <a:solidFill>
                  <a:srgbClr val="007583"/>
                </a:solidFill>
                <a:latin typeface="Arial" pitchFamily="34" charset="0"/>
                <a:cs typeface="Arial" pitchFamily="34" charset="0"/>
              </a:rPr>
              <a:t>Standard for Principals</a:t>
            </a:r>
            <a:endParaRPr lang="en-AU" sz="3600" dirty="0"/>
          </a:p>
        </p:txBody>
      </p:sp>
      <p:pic>
        <p:nvPicPr>
          <p:cNvPr id="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6942" y="2276872"/>
            <a:ext cx="486703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2420888"/>
            <a:ext cx="4032448" cy="3477875"/>
          </a:xfrm>
          <a:prstGeom prst="rect">
            <a:avLst/>
          </a:prstGeom>
          <a:noFill/>
        </p:spPr>
        <p:txBody>
          <a:bodyPr wrap="square" rtlCol="0">
            <a:spAutoFit/>
          </a:bodyPr>
          <a:lstStyle/>
          <a:p>
            <a:r>
              <a:rPr lang="en-AU" sz="2000" b="1" i="1" dirty="0" smtClean="0">
                <a:latin typeface="Arial" pitchFamily="34" charset="0"/>
                <a:cs typeface="Arial" pitchFamily="34" charset="0"/>
              </a:rPr>
              <a:t>The Standard takes </a:t>
            </a:r>
            <a:r>
              <a:rPr lang="en-AU" sz="2000" b="1" i="1" dirty="0">
                <a:latin typeface="Arial" pitchFamily="34" charset="0"/>
                <a:cs typeface="Arial" pitchFamily="34" charset="0"/>
              </a:rPr>
              <a:t>into account the crucial contribution made by </a:t>
            </a:r>
            <a:r>
              <a:rPr lang="en-AU" sz="2000" b="1" i="1" dirty="0" smtClean="0">
                <a:latin typeface="Arial" pitchFamily="34" charset="0"/>
                <a:cs typeface="Arial" pitchFamily="34" charset="0"/>
              </a:rPr>
              <a:t>principals. The role of the leader is critical in creating a culture of performance and development. However, leadership is required from all levels and is a shared commitment.</a:t>
            </a:r>
          </a:p>
          <a:p>
            <a:endParaRPr lang="en-AU" sz="2000" b="1" i="1" dirty="0"/>
          </a:p>
        </p:txBody>
      </p:sp>
    </p:spTree>
    <p:extLst>
      <p:ext uri="{BB962C8B-B14F-4D97-AF65-F5344CB8AC3E}">
        <p14:creationId xmlns:p14="http://schemas.microsoft.com/office/powerpoint/2010/main" val="370827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772816"/>
            <a:ext cx="8229600" cy="4352925"/>
          </a:xfrm>
        </p:spPr>
        <p:txBody>
          <a:bodyPr>
            <a:normAutofit/>
          </a:bodyPr>
          <a:lstStyle/>
          <a:p>
            <a:pPr marL="0" indent="0">
              <a:buNone/>
            </a:pPr>
            <a:r>
              <a:rPr lang="en-AU" dirty="0" smtClean="0">
                <a:latin typeface="Arial" pitchFamily="34" charset="0"/>
                <a:cs typeface="Arial" pitchFamily="34" charset="0"/>
              </a:rPr>
              <a:t>“School leadership supports performance and development within the school. But I see a performance and development culture in the school really </a:t>
            </a:r>
            <a:r>
              <a:rPr lang="en-AU" b="1" dirty="0" smtClean="0">
                <a:latin typeface="Arial" pitchFamily="34" charset="0"/>
                <a:cs typeface="Arial" pitchFamily="34" charset="0"/>
              </a:rPr>
              <a:t>supporting teachers to become leaders</a:t>
            </a:r>
            <a:r>
              <a:rPr lang="en-AU" dirty="0" smtClean="0">
                <a:latin typeface="Arial" pitchFamily="34" charset="0"/>
                <a:cs typeface="Arial" pitchFamily="34" charset="0"/>
              </a:rPr>
              <a:t>…”</a:t>
            </a:r>
          </a:p>
          <a:p>
            <a:pPr marL="0" indent="0" algn="r">
              <a:buNone/>
            </a:pPr>
            <a:endParaRPr lang="en-AU" sz="1400" dirty="0" smtClean="0">
              <a:latin typeface="Arial" pitchFamily="34" charset="0"/>
              <a:cs typeface="Arial" pitchFamily="34" charset="0"/>
            </a:endParaRPr>
          </a:p>
          <a:p>
            <a:pPr marL="0" indent="0" algn="r">
              <a:buNone/>
            </a:pPr>
            <a:endParaRPr lang="en-AU" sz="1400" dirty="0" smtClean="0">
              <a:latin typeface="Arial" pitchFamily="34" charset="0"/>
              <a:cs typeface="Arial" pitchFamily="34" charset="0"/>
            </a:endParaRPr>
          </a:p>
          <a:p>
            <a:pPr marL="0" indent="0" algn="r">
              <a:buNone/>
            </a:pPr>
            <a:r>
              <a:rPr lang="en-AU" sz="1400" dirty="0" smtClean="0">
                <a:latin typeface="Arial" pitchFamily="34" charset="0"/>
                <a:cs typeface="Arial" pitchFamily="34" charset="0"/>
              </a:rPr>
              <a:t>Kathryn Hudson, Principal</a:t>
            </a:r>
          </a:p>
          <a:p>
            <a:pPr marL="0" indent="0" algn="r">
              <a:buNone/>
            </a:pPr>
            <a:r>
              <a:rPr lang="en-AU" sz="1400" dirty="0" smtClean="0">
                <a:latin typeface="Arial" pitchFamily="34" charset="0"/>
                <a:cs typeface="Arial" pitchFamily="34" charset="0"/>
              </a:rPr>
              <a:t>St Peter’s Catholic Parish Primary School, VIC</a:t>
            </a:r>
          </a:p>
          <a:p>
            <a:pPr marL="0" indent="0">
              <a:buNone/>
            </a:pPr>
            <a:endParaRPr lang="en-AU" dirty="0">
              <a:latin typeface="Arial" pitchFamily="34" charset="0"/>
              <a:cs typeface="Arial" pitchFamily="34" charset="0"/>
            </a:endParaRPr>
          </a:p>
        </p:txBody>
      </p:sp>
      <p:grpSp>
        <p:nvGrpSpPr>
          <p:cNvPr id="2" name="Group 25"/>
          <p:cNvGrpSpPr>
            <a:grpSpLocks/>
          </p:cNvGrpSpPr>
          <p:nvPr/>
        </p:nvGrpSpPr>
        <p:grpSpPr bwMode="auto">
          <a:xfrm>
            <a:off x="8028384" y="5834176"/>
            <a:ext cx="914402" cy="979200"/>
            <a:chOff x="8" y="30"/>
            <a:chExt cx="1437" cy="1439"/>
          </a:xfrm>
        </p:grpSpPr>
        <p:sp>
          <p:nvSpPr>
            <p:cNvPr id="27" name="Freeform 26"/>
            <p:cNvSpPr>
              <a:spLocks/>
            </p:cNvSpPr>
            <p:nvPr/>
          </p:nvSpPr>
          <p:spPr bwMode="auto">
            <a:xfrm>
              <a:off x="990" y="354"/>
              <a:ext cx="208" cy="366"/>
            </a:xfrm>
            <a:custGeom>
              <a:avLst/>
              <a:gdLst>
                <a:gd name="T0" fmla="*/ 207 w 208"/>
                <a:gd name="T1" fmla="*/ 0 h 366"/>
                <a:gd name="T2" fmla="*/ 0 w 208"/>
                <a:gd name="T3" fmla="*/ 0 h 366"/>
                <a:gd name="T4" fmla="*/ 10 w 208"/>
                <a:gd name="T5" fmla="*/ 365 h 366"/>
                <a:gd name="T6" fmla="*/ 196 w 208"/>
                <a:gd name="T7" fmla="*/ 365 h 366"/>
                <a:gd name="T8" fmla="*/ 207 w 208"/>
                <a:gd name="T9" fmla="*/ 0 h 366"/>
              </a:gdLst>
              <a:ahLst/>
              <a:cxnLst>
                <a:cxn ang="0">
                  <a:pos x="T0" y="T1"/>
                </a:cxn>
                <a:cxn ang="0">
                  <a:pos x="T2" y="T3"/>
                </a:cxn>
                <a:cxn ang="0">
                  <a:pos x="T4" y="T5"/>
                </a:cxn>
                <a:cxn ang="0">
                  <a:pos x="T6" y="T7"/>
                </a:cxn>
                <a:cxn ang="0">
                  <a:pos x="T8" y="T9"/>
                </a:cxn>
              </a:cxnLst>
              <a:rect l="0" t="0" r="r" b="b"/>
              <a:pathLst>
                <a:path w="208" h="366">
                  <a:moveTo>
                    <a:pt x="207" y="0"/>
                  </a:moveTo>
                  <a:lnTo>
                    <a:pt x="0" y="0"/>
                  </a:lnTo>
                  <a:lnTo>
                    <a:pt x="10" y="365"/>
                  </a:lnTo>
                  <a:lnTo>
                    <a:pt x="196" y="365"/>
                  </a:lnTo>
                  <a:lnTo>
                    <a:pt x="207"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nvGrpSpPr>
            <p:cNvPr id="4" name="Group 27"/>
            <p:cNvGrpSpPr>
              <a:grpSpLocks/>
            </p:cNvGrpSpPr>
            <p:nvPr/>
          </p:nvGrpSpPr>
          <p:grpSpPr bwMode="auto">
            <a:xfrm>
              <a:off x="1009" y="395"/>
              <a:ext cx="154" cy="986"/>
              <a:chOff x="1009" y="395"/>
              <a:chExt cx="154" cy="986"/>
            </a:xfrm>
          </p:grpSpPr>
          <p:sp>
            <p:nvSpPr>
              <p:cNvPr id="34" name="Freeform 33"/>
              <p:cNvSpPr>
                <a:spLocks/>
              </p:cNvSpPr>
              <p:nvPr/>
            </p:nvSpPr>
            <p:spPr bwMode="auto">
              <a:xfrm>
                <a:off x="1009" y="395"/>
                <a:ext cx="154" cy="986"/>
              </a:xfrm>
              <a:custGeom>
                <a:avLst/>
                <a:gdLst>
                  <a:gd name="T0" fmla="*/ 154 w 154"/>
                  <a:gd name="T1" fmla="*/ 0 h 986"/>
                  <a:gd name="T2" fmla="*/ 15 w 154"/>
                  <a:gd name="T3" fmla="*/ 0 h 986"/>
                  <a:gd name="T4" fmla="*/ 35 w 154"/>
                  <a:gd name="T5" fmla="*/ 691 h 986"/>
                  <a:gd name="T6" fmla="*/ 133 w 154"/>
                  <a:gd name="T7" fmla="*/ 691 h 986"/>
                  <a:gd name="T8" fmla="*/ 154 w 154"/>
                  <a:gd name="T9" fmla="*/ 0 h 986"/>
                </a:gdLst>
                <a:ahLst/>
                <a:cxnLst>
                  <a:cxn ang="0">
                    <a:pos x="T0" y="T1"/>
                  </a:cxn>
                  <a:cxn ang="0">
                    <a:pos x="T2" y="T3"/>
                  </a:cxn>
                  <a:cxn ang="0">
                    <a:pos x="T4" y="T5"/>
                  </a:cxn>
                  <a:cxn ang="0">
                    <a:pos x="T6" y="T7"/>
                  </a:cxn>
                  <a:cxn ang="0">
                    <a:pos x="T8" y="T9"/>
                  </a:cxn>
                </a:cxnLst>
                <a:rect l="0" t="0" r="r" b="b"/>
                <a:pathLst>
                  <a:path w="154" h="986">
                    <a:moveTo>
                      <a:pt x="154" y="0"/>
                    </a:moveTo>
                    <a:lnTo>
                      <a:pt x="15" y="0"/>
                    </a:lnTo>
                    <a:lnTo>
                      <a:pt x="35" y="691"/>
                    </a:lnTo>
                    <a:lnTo>
                      <a:pt x="133" y="691"/>
                    </a:lnTo>
                    <a:lnTo>
                      <a:pt x="154"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5" name="Freeform 34"/>
              <p:cNvSpPr>
                <a:spLocks/>
              </p:cNvSpPr>
              <p:nvPr/>
            </p:nvSpPr>
            <p:spPr bwMode="auto">
              <a:xfrm>
                <a:off x="1009" y="395"/>
                <a:ext cx="154" cy="986"/>
              </a:xfrm>
              <a:custGeom>
                <a:avLst/>
                <a:gdLst>
                  <a:gd name="T0" fmla="*/ 78 w 154"/>
                  <a:gd name="T1" fmla="*/ 808 h 986"/>
                  <a:gd name="T2" fmla="*/ 57 w 154"/>
                  <a:gd name="T3" fmla="*/ 812 h 986"/>
                  <a:gd name="T4" fmla="*/ 38 w 154"/>
                  <a:gd name="T5" fmla="*/ 821 h 986"/>
                  <a:gd name="T6" fmla="*/ 22 w 154"/>
                  <a:gd name="T7" fmla="*/ 835 h 986"/>
                  <a:gd name="T8" fmla="*/ 10 w 154"/>
                  <a:gd name="T9" fmla="*/ 853 h 986"/>
                  <a:gd name="T10" fmla="*/ 2 w 154"/>
                  <a:gd name="T11" fmla="*/ 875 h 986"/>
                  <a:gd name="T12" fmla="*/ 0 w 154"/>
                  <a:gd name="T13" fmla="*/ 899 h 986"/>
                  <a:gd name="T14" fmla="*/ 3 w 154"/>
                  <a:gd name="T15" fmla="*/ 923 h 986"/>
                  <a:gd name="T16" fmla="*/ 11 w 154"/>
                  <a:gd name="T17" fmla="*/ 944 h 986"/>
                  <a:gd name="T18" fmla="*/ 24 w 154"/>
                  <a:gd name="T19" fmla="*/ 961 h 986"/>
                  <a:gd name="T20" fmla="*/ 40 w 154"/>
                  <a:gd name="T21" fmla="*/ 974 h 986"/>
                  <a:gd name="T22" fmla="*/ 60 w 154"/>
                  <a:gd name="T23" fmla="*/ 983 h 986"/>
                  <a:gd name="T24" fmla="*/ 83 w 154"/>
                  <a:gd name="T25" fmla="*/ 986 h 986"/>
                  <a:gd name="T26" fmla="*/ 96 w 154"/>
                  <a:gd name="T27" fmla="*/ 985 h 986"/>
                  <a:gd name="T28" fmla="*/ 117 w 154"/>
                  <a:gd name="T29" fmla="*/ 980 h 986"/>
                  <a:gd name="T30" fmla="*/ 135 w 154"/>
                  <a:gd name="T31" fmla="*/ 970 h 986"/>
                  <a:gd name="T32" fmla="*/ 150 w 154"/>
                  <a:gd name="T33" fmla="*/ 955 h 986"/>
                  <a:gd name="T34" fmla="*/ 160 w 154"/>
                  <a:gd name="T35" fmla="*/ 936 h 986"/>
                  <a:gd name="T36" fmla="*/ 167 w 154"/>
                  <a:gd name="T37" fmla="*/ 913 h 986"/>
                  <a:gd name="T38" fmla="*/ 169 w 154"/>
                  <a:gd name="T39" fmla="*/ 887 h 986"/>
                  <a:gd name="T40" fmla="*/ 165 w 154"/>
                  <a:gd name="T41" fmla="*/ 865 h 986"/>
                  <a:gd name="T42" fmla="*/ 156 w 154"/>
                  <a:gd name="T43" fmla="*/ 846 h 986"/>
                  <a:gd name="T44" fmla="*/ 143 w 154"/>
                  <a:gd name="T45" fmla="*/ 830 h 986"/>
                  <a:gd name="T46" fmla="*/ 125 w 154"/>
                  <a:gd name="T47" fmla="*/ 818 h 986"/>
                  <a:gd name="T48" fmla="*/ 104 w 154"/>
                  <a:gd name="T49" fmla="*/ 810 h 986"/>
                  <a:gd name="T50" fmla="*/ 78 w 154"/>
                  <a:gd name="T51" fmla="*/ 80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986">
                    <a:moveTo>
                      <a:pt x="78" y="808"/>
                    </a:moveTo>
                    <a:lnTo>
                      <a:pt x="57" y="812"/>
                    </a:lnTo>
                    <a:lnTo>
                      <a:pt x="38" y="821"/>
                    </a:lnTo>
                    <a:lnTo>
                      <a:pt x="22" y="835"/>
                    </a:lnTo>
                    <a:lnTo>
                      <a:pt x="10" y="853"/>
                    </a:lnTo>
                    <a:lnTo>
                      <a:pt x="2" y="875"/>
                    </a:lnTo>
                    <a:lnTo>
                      <a:pt x="0" y="899"/>
                    </a:lnTo>
                    <a:lnTo>
                      <a:pt x="3" y="923"/>
                    </a:lnTo>
                    <a:lnTo>
                      <a:pt x="11" y="944"/>
                    </a:lnTo>
                    <a:lnTo>
                      <a:pt x="24" y="961"/>
                    </a:lnTo>
                    <a:lnTo>
                      <a:pt x="40" y="974"/>
                    </a:lnTo>
                    <a:lnTo>
                      <a:pt x="60" y="983"/>
                    </a:lnTo>
                    <a:lnTo>
                      <a:pt x="83" y="986"/>
                    </a:lnTo>
                    <a:lnTo>
                      <a:pt x="96" y="985"/>
                    </a:lnTo>
                    <a:lnTo>
                      <a:pt x="117" y="980"/>
                    </a:lnTo>
                    <a:lnTo>
                      <a:pt x="135" y="970"/>
                    </a:lnTo>
                    <a:lnTo>
                      <a:pt x="150" y="955"/>
                    </a:lnTo>
                    <a:lnTo>
                      <a:pt x="160" y="936"/>
                    </a:lnTo>
                    <a:lnTo>
                      <a:pt x="167" y="913"/>
                    </a:lnTo>
                    <a:lnTo>
                      <a:pt x="169" y="887"/>
                    </a:lnTo>
                    <a:lnTo>
                      <a:pt x="165" y="865"/>
                    </a:lnTo>
                    <a:lnTo>
                      <a:pt x="156" y="846"/>
                    </a:lnTo>
                    <a:lnTo>
                      <a:pt x="143" y="830"/>
                    </a:lnTo>
                    <a:lnTo>
                      <a:pt x="125" y="818"/>
                    </a:lnTo>
                    <a:lnTo>
                      <a:pt x="104" y="810"/>
                    </a:lnTo>
                    <a:lnTo>
                      <a:pt x="78" y="808"/>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
          <p:nvSpPr>
            <p:cNvPr id="29" name="Freeform 28"/>
            <p:cNvSpPr>
              <a:spLocks/>
            </p:cNvSpPr>
            <p:nvPr/>
          </p:nvSpPr>
          <p:spPr bwMode="auto">
            <a:xfrm>
              <a:off x="8" y="675"/>
              <a:ext cx="791" cy="794"/>
            </a:xfrm>
            <a:custGeom>
              <a:avLst/>
              <a:gdLst>
                <a:gd name="T0" fmla="*/ 725 w 791"/>
                <a:gd name="T1" fmla="*/ 0 h 794"/>
                <a:gd name="T2" fmla="*/ 706 w 791"/>
                <a:gd name="T3" fmla="*/ 1 h 794"/>
                <a:gd name="T4" fmla="*/ 688 w 791"/>
                <a:gd name="T5" fmla="*/ 8 h 794"/>
                <a:gd name="T6" fmla="*/ 672 w 791"/>
                <a:gd name="T7" fmla="*/ 20 h 794"/>
                <a:gd name="T8" fmla="*/ 15 w 791"/>
                <a:gd name="T9" fmla="*/ 678 h 794"/>
                <a:gd name="T10" fmla="*/ 5 w 791"/>
                <a:gd name="T11" fmla="*/ 693 h 794"/>
                <a:gd name="T12" fmla="*/ 0 w 791"/>
                <a:gd name="T13" fmla="*/ 709 h 794"/>
                <a:gd name="T14" fmla="*/ 0 w 791"/>
                <a:gd name="T15" fmla="*/ 727 h 794"/>
                <a:gd name="T16" fmla="*/ 4 w 791"/>
                <a:gd name="T17" fmla="*/ 746 h 794"/>
                <a:gd name="T18" fmla="*/ 14 w 791"/>
                <a:gd name="T19" fmla="*/ 764 h 794"/>
                <a:gd name="T20" fmla="*/ 29 w 791"/>
                <a:gd name="T21" fmla="*/ 782 h 794"/>
                <a:gd name="T22" fmla="*/ 46 w 791"/>
                <a:gd name="T23" fmla="*/ 790 h 794"/>
                <a:gd name="T24" fmla="*/ 65 w 791"/>
                <a:gd name="T25" fmla="*/ 794 h 794"/>
                <a:gd name="T26" fmla="*/ 84 w 791"/>
                <a:gd name="T27" fmla="*/ 792 h 794"/>
                <a:gd name="T28" fmla="*/ 102 w 791"/>
                <a:gd name="T29" fmla="*/ 785 h 794"/>
                <a:gd name="T30" fmla="*/ 118 w 791"/>
                <a:gd name="T31" fmla="*/ 773 h 794"/>
                <a:gd name="T32" fmla="*/ 775 w 791"/>
                <a:gd name="T33" fmla="*/ 115 h 794"/>
                <a:gd name="T34" fmla="*/ 785 w 791"/>
                <a:gd name="T35" fmla="*/ 100 h 794"/>
                <a:gd name="T36" fmla="*/ 790 w 791"/>
                <a:gd name="T37" fmla="*/ 84 h 794"/>
                <a:gd name="T38" fmla="*/ 791 w 791"/>
                <a:gd name="T39" fmla="*/ 66 h 794"/>
                <a:gd name="T40" fmla="*/ 786 w 791"/>
                <a:gd name="T41" fmla="*/ 47 h 794"/>
                <a:gd name="T42" fmla="*/ 776 w 791"/>
                <a:gd name="T43" fmla="*/ 29 h 794"/>
                <a:gd name="T44" fmla="*/ 761 w 791"/>
                <a:gd name="T45" fmla="*/ 11 h 794"/>
                <a:gd name="T46" fmla="*/ 744 w 791"/>
                <a:gd name="T47" fmla="*/ 3 h 794"/>
                <a:gd name="T48" fmla="*/ 725 w 791"/>
                <a:gd name="T4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1" h="794">
                  <a:moveTo>
                    <a:pt x="725" y="0"/>
                  </a:moveTo>
                  <a:lnTo>
                    <a:pt x="706" y="1"/>
                  </a:lnTo>
                  <a:lnTo>
                    <a:pt x="688" y="8"/>
                  </a:lnTo>
                  <a:lnTo>
                    <a:pt x="672" y="20"/>
                  </a:lnTo>
                  <a:lnTo>
                    <a:pt x="15" y="678"/>
                  </a:lnTo>
                  <a:lnTo>
                    <a:pt x="5" y="693"/>
                  </a:lnTo>
                  <a:lnTo>
                    <a:pt x="0" y="709"/>
                  </a:lnTo>
                  <a:lnTo>
                    <a:pt x="0" y="727"/>
                  </a:lnTo>
                  <a:lnTo>
                    <a:pt x="4" y="746"/>
                  </a:lnTo>
                  <a:lnTo>
                    <a:pt x="14" y="764"/>
                  </a:lnTo>
                  <a:lnTo>
                    <a:pt x="29" y="782"/>
                  </a:lnTo>
                  <a:lnTo>
                    <a:pt x="46" y="790"/>
                  </a:lnTo>
                  <a:lnTo>
                    <a:pt x="65" y="794"/>
                  </a:lnTo>
                  <a:lnTo>
                    <a:pt x="84" y="792"/>
                  </a:lnTo>
                  <a:lnTo>
                    <a:pt x="102" y="785"/>
                  </a:lnTo>
                  <a:lnTo>
                    <a:pt x="118" y="773"/>
                  </a:lnTo>
                  <a:lnTo>
                    <a:pt x="775" y="115"/>
                  </a:lnTo>
                  <a:lnTo>
                    <a:pt x="785" y="100"/>
                  </a:lnTo>
                  <a:lnTo>
                    <a:pt x="790" y="84"/>
                  </a:lnTo>
                  <a:lnTo>
                    <a:pt x="791" y="66"/>
                  </a:lnTo>
                  <a:lnTo>
                    <a:pt x="786" y="47"/>
                  </a:lnTo>
                  <a:lnTo>
                    <a:pt x="776" y="29"/>
                  </a:lnTo>
                  <a:lnTo>
                    <a:pt x="761" y="11"/>
                  </a:lnTo>
                  <a:lnTo>
                    <a:pt x="744" y="3"/>
                  </a:lnTo>
                  <a:lnTo>
                    <a:pt x="725" y="0"/>
                  </a:lnTo>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nvGrpSpPr>
            <p:cNvPr id="5" name="Group 29"/>
            <p:cNvGrpSpPr>
              <a:grpSpLocks/>
            </p:cNvGrpSpPr>
            <p:nvPr/>
          </p:nvGrpSpPr>
          <p:grpSpPr bwMode="auto">
            <a:xfrm>
              <a:off x="767" y="510"/>
              <a:ext cx="651" cy="222"/>
              <a:chOff x="767" y="510"/>
              <a:chExt cx="651" cy="222"/>
            </a:xfrm>
          </p:grpSpPr>
          <p:sp>
            <p:nvSpPr>
              <p:cNvPr id="32" name="Freeform 31"/>
              <p:cNvSpPr>
                <a:spLocks/>
              </p:cNvSpPr>
              <p:nvPr/>
            </p:nvSpPr>
            <p:spPr bwMode="auto">
              <a:xfrm>
                <a:off x="767" y="510"/>
                <a:ext cx="651" cy="222"/>
              </a:xfrm>
              <a:custGeom>
                <a:avLst/>
                <a:gdLst>
                  <a:gd name="T0" fmla="*/ 0 w 651"/>
                  <a:gd name="T1" fmla="*/ 0 h 222"/>
                  <a:gd name="T2" fmla="*/ 8 w 651"/>
                  <a:gd name="T3" fmla="*/ 15 h 222"/>
                  <a:gd name="T4" fmla="*/ 18 w 651"/>
                  <a:gd name="T5" fmla="*/ 31 h 222"/>
                  <a:gd name="T6" fmla="*/ 28 w 651"/>
                  <a:gd name="T7" fmla="*/ 47 h 222"/>
                  <a:gd name="T8" fmla="*/ 39 w 651"/>
                  <a:gd name="T9" fmla="*/ 62 h 222"/>
                  <a:gd name="T10" fmla="*/ 51 w 651"/>
                  <a:gd name="T11" fmla="*/ 78 h 222"/>
                  <a:gd name="T12" fmla="*/ 63 w 651"/>
                  <a:gd name="T13" fmla="*/ 93 h 222"/>
                  <a:gd name="T14" fmla="*/ 77 w 651"/>
                  <a:gd name="T15" fmla="*/ 108 h 222"/>
                  <a:gd name="T16" fmla="*/ 91 w 651"/>
                  <a:gd name="T17" fmla="*/ 123 h 222"/>
                  <a:gd name="T18" fmla="*/ 107 w 651"/>
                  <a:gd name="T19" fmla="*/ 136 h 222"/>
                  <a:gd name="T20" fmla="*/ 123 w 651"/>
                  <a:gd name="T21" fmla="*/ 150 h 222"/>
                  <a:gd name="T22" fmla="*/ 140 w 651"/>
                  <a:gd name="T23" fmla="*/ 162 h 222"/>
                  <a:gd name="T24" fmla="*/ 158 w 651"/>
                  <a:gd name="T25" fmla="*/ 173 h 222"/>
                  <a:gd name="T26" fmla="*/ 177 w 651"/>
                  <a:gd name="T27" fmla="*/ 184 h 222"/>
                  <a:gd name="T28" fmla="*/ 198 w 651"/>
                  <a:gd name="T29" fmla="*/ 193 h 222"/>
                  <a:gd name="T30" fmla="*/ 219 w 651"/>
                  <a:gd name="T31" fmla="*/ 202 h 222"/>
                  <a:gd name="T32" fmla="*/ 241 w 651"/>
                  <a:gd name="T33" fmla="*/ 209 h 222"/>
                  <a:gd name="T34" fmla="*/ 264 w 651"/>
                  <a:gd name="T35" fmla="*/ 214 h 222"/>
                  <a:gd name="T36" fmla="*/ 289 w 651"/>
                  <a:gd name="T37" fmla="*/ 218 h 222"/>
                  <a:gd name="T38" fmla="*/ 314 w 651"/>
                  <a:gd name="T39" fmla="*/ 221 h 222"/>
                  <a:gd name="T40" fmla="*/ 341 w 651"/>
                  <a:gd name="T41" fmla="*/ 222 h 222"/>
                  <a:gd name="T42" fmla="*/ 365 w 651"/>
                  <a:gd name="T43" fmla="*/ 220 h 222"/>
                  <a:gd name="T44" fmla="*/ 388 w 651"/>
                  <a:gd name="T45" fmla="*/ 217 h 222"/>
                  <a:gd name="T46" fmla="*/ 410 w 651"/>
                  <a:gd name="T47" fmla="*/ 212 h 222"/>
                  <a:gd name="T48" fmla="*/ 430 w 651"/>
                  <a:gd name="T49" fmla="*/ 206 h 222"/>
                  <a:gd name="T50" fmla="*/ 450 w 651"/>
                  <a:gd name="T51" fmla="*/ 199 h 222"/>
                  <a:gd name="T52" fmla="*/ 469 w 651"/>
                  <a:gd name="T53" fmla="*/ 191 h 222"/>
                  <a:gd name="T54" fmla="*/ 486 w 651"/>
                  <a:gd name="T55" fmla="*/ 181 h 222"/>
                  <a:gd name="T56" fmla="*/ 503 w 651"/>
                  <a:gd name="T57" fmla="*/ 170 h 222"/>
                  <a:gd name="T58" fmla="*/ 519 w 651"/>
                  <a:gd name="T59" fmla="*/ 159 h 222"/>
                  <a:gd name="T60" fmla="*/ 521 w 651"/>
                  <a:gd name="T61" fmla="*/ 157 h 222"/>
                  <a:gd name="T62" fmla="*/ 323 w 651"/>
                  <a:gd name="T63" fmla="*/ 157 h 222"/>
                  <a:gd name="T64" fmla="*/ 301 w 651"/>
                  <a:gd name="T65" fmla="*/ 156 h 222"/>
                  <a:gd name="T66" fmla="*/ 279 w 651"/>
                  <a:gd name="T67" fmla="*/ 153 h 222"/>
                  <a:gd name="T68" fmla="*/ 257 w 651"/>
                  <a:gd name="T69" fmla="*/ 149 h 222"/>
                  <a:gd name="T70" fmla="*/ 236 w 651"/>
                  <a:gd name="T71" fmla="*/ 144 h 222"/>
                  <a:gd name="T72" fmla="*/ 215 w 651"/>
                  <a:gd name="T73" fmla="*/ 137 h 222"/>
                  <a:gd name="T74" fmla="*/ 195 w 651"/>
                  <a:gd name="T75" fmla="*/ 129 h 222"/>
                  <a:gd name="T76" fmla="*/ 176 w 651"/>
                  <a:gd name="T77" fmla="*/ 120 h 222"/>
                  <a:gd name="T78" fmla="*/ 157 w 651"/>
                  <a:gd name="T79" fmla="*/ 111 h 222"/>
                  <a:gd name="T80" fmla="*/ 138 w 651"/>
                  <a:gd name="T81" fmla="*/ 100 h 222"/>
                  <a:gd name="T82" fmla="*/ 120 w 651"/>
                  <a:gd name="T83" fmla="*/ 89 h 222"/>
                  <a:gd name="T84" fmla="*/ 103 w 651"/>
                  <a:gd name="T85" fmla="*/ 78 h 222"/>
                  <a:gd name="T86" fmla="*/ 86 w 651"/>
                  <a:gd name="T87" fmla="*/ 67 h 222"/>
                  <a:gd name="T88" fmla="*/ 70 w 651"/>
                  <a:gd name="T89" fmla="*/ 55 h 222"/>
                  <a:gd name="T90" fmla="*/ 55 w 651"/>
                  <a:gd name="T91" fmla="*/ 43 h 222"/>
                  <a:gd name="T92" fmla="*/ 40 w 651"/>
                  <a:gd name="T93" fmla="*/ 32 h 222"/>
                  <a:gd name="T94" fmla="*/ 26 w 651"/>
                  <a:gd name="T95" fmla="*/ 21 h 222"/>
                  <a:gd name="T96" fmla="*/ 0 w 651"/>
                  <a:gd name="T9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1" h="222">
                    <a:moveTo>
                      <a:pt x="0" y="0"/>
                    </a:moveTo>
                    <a:lnTo>
                      <a:pt x="8" y="15"/>
                    </a:lnTo>
                    <a:lnTo>
                      <a:pt x="18" y="31"/>
                    </a:lnTo>
                    <a:lnTo>
                      <a:pt x="28" y="47"/>
                    </a:lnTo>
                    <a:lnTo>
                      <a:pt x="39" y="62"/>
                    </a:lnTo>
                    <a:lnTo>
                      <a:pt x="51" y="78"/>
                    </a:lnTo>
                    <a:lnTo>
                      <a:pt x="63" y="93"/>
                    </a:lnTo>
                    <a:lnTo>
                      <a:pt x="77" y="108"/>
                    </a:lnTo>
                    <a:lnTo>
                      <a:pt x="91" y="123"/>
                    </a:lnTo>
                    <a:lnTo>
                      <a:pt x="107" y="136"/>
                    </a:lnTo>
                    <a:lnTo>
                      <a:pt x="123" y="150"/>
                    </a:lnTo>
                    <a:lnTo>
                      <a:pt x="140" y="162"/>
                    </a:lnTo>
                    <a:lnTo>
                      <a:pt x="158" y="173"/>
                    </a:lnTo>
                    <a:lnTo>
                      <a:pt x="177" y="184"/>
                    </a:lnTo>
                    <a:lnTo>
                      <a:pt x="198" y="193"/>
                    </a:lnTo>
                    <a:lnTo>
                      <a:pt x="219" y="202"/>
                    </a:lnTo>
                    <a:lnTo>
                      <a:pt x="241" y="209"/>
                    </a:lnTo>
                    <a:lnTo>
                      <a:pt x="264" y="214"/>
                    </a:lnTo>
                    <a:lnTo>
                      <a:pt x="289" y="218"/>
                    </a:lnTo>
                    <a:lnTo>
                      <a:pt x="314" y="221"/>
                    </a:lnTo>
                    <a:lnTo>
                      <a:pt x="341" y="222"/>
                    </a:lnTo>
                    <a:lnTo>
                      <a:pt x="365" y="220"/>
                    </a:lnTo>
                    <a:lnTo>
                      <a:pt x="388" y="217"/>
                    </a:lnTo>
                    <a:lnTo>
                      <a:pt x="410" y="212"/>
                    </a:lnTo>
                    <a:lnTo>
                      <a:pt x="430" y="206"/>
                    </a:lnTo>
                    <a:lnTo>
                      <a:pt x="450" y="199"/>
                    </a:lnTo>
                    <a:lnTo>
                      <a:pt x="469" y="191"/>
                    </a:lnTo>
                    <a:lnTo>
                      <a:pt x="486" y="181"/>
                    </a:lnTo>
                    <a:lnTo>
                      <a:pt x="503" y="170"/>
                    </a:lnTo>
                    <a:lnTo>
                      <a:pt x="519" y="159"/>
                    </a:lnTo>
                    <a:lnTo>
                      <a:pt x="521" y="157"/>
                    </a:lnTo>
                    <a:lnTo>
                      <a:pt x="323" y="157"/>
                    </a:lnTo>
                    <a:lnTo>
                      <a:pt x="301" y="156"/>
                    </a:lnTo>
                    <a:lnTo>
                      <a:pt x="279" y="153"/>
                    </a:lnTo>
                    <a:lnTo>
                      <a:pt x="257" y="149"/>
                    </a:lnTo>
                    <a:lnTo>
                      <a:pt x="236" y="144"/>
                    </a:lnTo>
                    <a:lnTo>
                      <a:pt x="215" y="137"/>
                    </a:lnTo>
                    <a:lnTo>
                      <a:pt x="195" y="129"/>
                    </a:lnTo>
                    <a:lnTo>
                      <a:pt x="176" y="120"/>
                    </a:lnTo>
                    <a:lnTo>
                      <a:pt x="157" y="111"/>
                    </a:lnTo>
                    <a:lnTo>
                      <a:pt x="138" y="100"/>
                    </a:lnTo>
                    <a:lnTo>
                      <a:pt x="120" y="89"/>
                    </a:lnTo>
                    <a:lnTo>
                      <a:pt x="103" y="78"/>
                    </a:lnTo>
                    <a:lnTo>
                      <a:pt x="86" y="67"/>
                    </a:lnTo>
                    <a:lnTo>
                      <a:pt x="70" y="55"/>
                    </a:lnTo>
                    <a:lnTo>
                      <a:pt x="55" y="43"/>
                    </a:lnTo>
                    <a:lnTo>
                      <a:pt x="40" y="32"/>
                    </a:lnTo>
                    <a:lnTo>
                      <a:pt x="26" y="2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3" name="Freeform 32"/>
              <p:cNvSpPr>
                <a:spLocks/>
              </p:cNvSpPr>
              <p:nvPr/>
            </p:nvSpPr>
            <p:spPr bwMode="auto">
              <a:xfrm>
                <a:off x="767" y="510"/>
                <a:ext cx="651" cy="222"/>
              </a:xfrm>
              <a:custGeom>
                <a:avLst/>
                <a:gdLst>
                  <a:gd name="T0" fmla="*/ 650 w 651"/>
                  <a:gd name="T1" fmla="*/ 2 h 222"/>
                  <a:gd name="T2" fmla="*/ 640 w 651"/>
                  <a:gd name="T3" fmla="*/ 13 h 222"/>
                  <a:gd name="T4" fmla="*/ 628 w 651"/>
                  <a:gd name="T5" fmla="*/ 23 h 222"/>
                  <a:gd name="T6" fmla="*/ 615 w 651"/>
                  <a:gd name="T7" fmla="*/ 34 h 222"/>
                  <a:gd name="T8" fmla="*/ 601 w 651"/>
                  <a:gd name="T9" fmla="*/ 46 h 222"/>
                  <a:gd name="T10" fmla="*/ 586 w 651"/>
                  <a:gd name="T11" fmla="*/ 57 h 222"/>
                  <a:gd name="T12" fmla="*/ 570 w 651"/>
                  <a:gd name="T13" fmla="*/ 69 h 222"/>
                  <a:gd name="T14" fmla="*/ 553 w 651"/>
                  <a:gd name="T15" fmla="*/ 80 h 222"/>
                  <a:gd name="T16" fmla="*/ 535 w 651"/>
                  <a:gd name="T17" fmla="*/ 91 h 222"/>
                  <a:gd name="T18" fmla="*/ 516 w 651"/>
                  <a:gd name="T19" fmla="*/ 102 h 222"/>
                  <a:gd name="T20" fmla="*/ 497 w 651"/>
                  <a:gd name="T21" fmla="*/ 112 h 222"/>
                  <a:gd name="T22" fmla="*/ 477 w 651"/>
                  <a:gd name="T23" fmla="*/ 122 h 222"/>
                  <a:gd name="T24" fmla="*/ 456 w 651"/>
                  <a:gd name="T25" fmla="*/ 130 h 222"/>
                  <a:gd name="T26" fmla="*/ 435 w 651"/>
                  <a:gd name="T27" fmla="*/ 138 h 222"/>
                  <a:gd name="T28" fmla="*/ 413 w 651"/>
                  <a:gd name="T29" fmla="*/ 145 h 222"/>
                  <a:gd name="T30" fmla="*/ 391 w 651"/>
                  <a:gd name="T31" fmla="*/ 150 h 222"/>
                  <a:gd name="T32" fmla="*/ 369 w 651"/>
                  <a:gd name="T33" fmla="*/ 154 h 222"/>
                  <a:gd name="T34" fmla="*/ 346 w 651"/>
                  <a:gd name="T35" fmla="*/ 156 h 222"/>
                  <a:gd name="T36" fmla="*/ 323 w 651"/>
                  <a:gd name="T37" fmla="*/ 157 h 222"/>
                  <a:gd name="T38" fmla="*/ 521 w 651"/>
                  <a:gd name="T39" fmla="*/ 157 h 222"/>
                  <a:gd name="T40" fmla="*/ 535 w 651"/>
                  <a:gd name="T41" fmla="*/ 146 h 222"/>
                  <a:gd name="T42" fmla="*/ 549 w 651"/>
                  <a:gd name="T43" fmla="*/ 133 h 222"/>
                  <a:gd name="T44" fmla="*/ 563 w 651"/>
                  <a:gd name="T45" fmla="*/ 118 h 222"/>
                  <a:gd name="T46" fmla="*/ 577 w 651"/>
                  <a:gd name="T47" fmla="*/ 103 h 222"/>
                  <a:gd name="T48" fmla="*/ 590 w 651"/>
                  <a:gd name="T49" fmla="*/ 88 h 222"/>
                  <a:gd name="T50" fmla="*/ 603 w 651"/>
                  <a:gd name="T51" fmla="*/ 72 h 222"/>
                  <a:gd name="T52" fmla="*/ 615 w 651"/>
                  <a:gd name="T53" fmla="*/ 55 h 222"/>
                  <a:gd name="T54" fmla="*/ 627 w 651"/>
                  <a:gd name="T55" fmla="*/ 38 h 222"/>
                  <a:gd name="T56" fmla="*/ 639 w 651"/>
                  <a:gd name="T57" fmla="*/ 20 h 222"/>
                  <a:gd name="T58" fmla="*/ 650 w 651"/>
                  <a:gd name="T5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1" h="222">
                    <a:moveTo>
                      <a:pt x="650" y="2"/>
                    </a:moveTo>
                    <a:lnTo>
                      <a:pt x="640" y="13"/>
                    </a:lnTo>
                    <a:lnTo>
                      <a:pt x="628" y="23"/>
                    </a:lnTo>
                    <a:lnTo>
                      <a:pt x="615" y="34"/>
                    </a:lnTo>
                    <a:lnTo>
                      <a:pt x="601" y="46"/>
                    </a:lnTo>
                    <a:lnTo>
                      <a:pt x="586" y="57"/>
                    </a:lnTo>
                    <a:lnTo>
                      <a:pt x="570" y="69"/>
                    </a:lnTo>
                    <a:lnTo>
                      <a:pt x="553" y="80"/>
                    </a:lnTo>
                    <a:lnTo>
                      <a:pt x="535" y="91"/>
                    </a:lnTo>
                    <a:lnTo>
                      <a:pt x="516" y="102"/>
                    </a:lnTo>
                    <a:lnTo>
                      <a:pt x="497" y="112"/>
                    </a:lnTo>
                    <a:lnTo>
                      <a:pt x="477" y="122"/>
                    </a:lnTo>
                    <a:lnTo>
                      <a:pt x="456" y="130"/>
                    </a:lnTo>
                    <a:lnTo>
                      <a:pt x="435" y="138"/>
                    </a:lnTo>
                    <a:lnTo>
                      <a:pt x="413" y="145"/>
                    </a:lnTo>
                    <a:lnTo>
                      <a:pt x="391" y="150"/>
                    </a:lnTo>
                    <a:lnTo>
                      <a:pt x="369" y="154"/>
                    </a:lnTo>
                    <a:lnTo>
                      <a:pt x="346" y="156"/>
                    </a:lnTo>
                    <a:lnTo>
                      <a:pt x="323" y="157"/>
                    </a:lnTo>
                    <a:lnTo>
                      <a:pt x="521" y="157"/>
                    </a:lnTo>
                    <a:lnTo>
                      <a:pt x="535" y="146"/>
                    </a:lnTo>
                    <a:lnTo>
                      <a:pt x="549" y="133"/>
                    </a:lnTo>
                    <a:lnTo>
                      <a:pt x="563" y="118"/>
                    </a:lnTo>
                    <a:lnTo>
                      <a:pt x="577" y="103"/>
                    </a:lnTo>
                    <a:lnTo>
                      <a:pt x="590" y="88"/>
                    </a:lnTo>
                    <a:lnTo>
                      <a:pt x="603" y="72"/>
                    </a:lnTo>
                    <a:lnTo>
                      <a:pt x="615" y="55"/>
                    </a:lnTo>
                    <a:lnTo>
                      <a:pt x="627" y="38"/>
                    </a:lnTo>
                    <a:lnTo>
                      <a:pt x="639" y="20"/>
                    </a:lnTo>
                    <a:lnTo>
                      <a:pt x="65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
          <p:nvSpPr>
            <p:cNvPr id="31" name="Freeform 30"/>
            <p:cNvSpPr>
              <a:spLocks/>
            </p:cNvSpPr>
            <p:nvPr/>
          </p:nvSpPr>
          <p:spPr bwMode="auto">
            <a:xfrm>
              <a:off x="743" y="30"/>
              <a:ext cx="702" cy="702"/>
            </a:xfrm>
            <a:custGeom>
              <a:avLst/>
              <a:gdLst>
                <a:gd name="T0" fmla="*/ 578 w 702"/>
                <a:gd name="T1" fmla="*/ 619 h 702"/>
                <a:gd name="T2" fmla="*/ 532 w 702"/>
                <a:gd name="T3" fmla="*/ 652 h 702"/>
                <a:gd name="T4" fmla="*/ 483 w 702"/>
                <a:gd name="T5" fmla="*/ 676 h 702"/>
                <a:gd name="T6" fmla="*/ 431 w 702"/>
                <a:gd name="T7" fmla="*/ 693 h 702"/>
                <a:gd name="T8" fmla="*/ 378 w 702"/>
                <a:gd name="T9" fmla="*/ 701 h 702"/>
                <a:gd name="T10" fmla="*/ 324 w 702"/>
                <a:gd name="T11" fmla="*/ 701 h 702"/>
                <a:gd name="T12" fmla="*/ 271 w 702"/>
                <a:gd name="T13" fmla="*/ 693 h 702"/>
                <a:gd name="T14" fmla="*/ 219 w 702"/>
                <a:gd name="T15" fmla="*/ 676 h 702"/>
                <a:gd name="T16" fmla="*/ 169 w 702"/>
                <a:gd name="T17" fmla="*/ 652 h 702"/>
                <a:gd name="T18" fmla="*/ 124 w 702"/>
                <a:gd name="T19" fmla="*/ 619 h 702"/>
                <a:gd name="T20" fmla="*/ 83 w 702"/>
                <a:gd name="T21" fmla="*/ 578 h 702"/>
                <a:gd name="T22" fmla="*/ 50 w 702"/>
                <a:gd name="T23" fmla="*/ 532 h 702"/>
                <a:gd name="T24" fmla="*/ 25 w 702"/>
                <a:gd name="T25" fmla="*/ 483 h 702"/>
                <a:gd name="T26" fmla="*/ 9 w 702"/>
                <a:gd name="T27" fmla="*/ 431 h 702"/>
                <a:gd name="T28" fmla="*/ 1 w 702"/>
                <a:gd name="T29" fmla="*/ 378 h 702"/>
                <a:gd name="T30" fmla="*/ 1 w 702"/>
                <a:gd name="T31" fmla="*/ 324 h 702"/>
                <a:gd name="T32" fmla="*/ 9 w 702"/>
                <a:gd name="T33" fmla="*/ 270 h 702"/>
                <a:gd name="T34" fmla="*/ 25 w 702"/>
                <a:gd name="T35" fmla="*/ 219 h 702"/>
                <a:gd name="T36" fmla="*/ 50 w 702"/>
                <a:gd name="T37" fmla="*/ 169 h 702"/>
                <a:gd name="T38" fmla="*/ 83 w 702"/>
                <a:gd name="T39" fmla="*/ 124 h 702"/>
                <a:gd name="T40" fmla="*/ 124 w 702"/>
                <a:gd name="T41" fmla="*/ 83 h 702"/>
                <a:gd name="T42" fmla="*/ 169 w 702"/>
                <a:gd name="T43" fmla="*/ 50 h 702"/>
                <a:gd name="T44" fmla="*/ 219 w 702"/>
                <a:gd name="T45" fmla="*/ 25 h 702"/>
                <a:gd name="T46" fmla="*/ 270 w 702"/>
                <a:gd name="T47" fmla="*/ 9 h 702"/>
                <a:gd name="T48" fmla="*/ 324 w 702"/>
                <a:gd name="T49" fmla="*/ 1 h 702"/>
                <a:gd name="T50" fmla="*/ 378 w 702"/>
                <a:gd name="T51" fmla="*/ 1 h 702"/>
                <a:gd name="T52" fmla="*/ 431 w 702"/>
                <a:gd name="T53" fmla="*/ 9 h 702"/>
                <a:gd name="T54" fmla="*/ 483 w 702"/>
                <a:gd name="T55" fmla="*/ 25 h 702"/>
                <a:gd name="T56" fmla="*/ 532 w 702"/>
                <a:gd name="T57" fmla="*/ 50 h 702"/>
                <a:gd name="T58" fmla="*/ 578 w 702"/>
                <a:gd name="T59" fmla="*/ 83 h 702"/>
                <a:gd name="T60" fmla="*/ 619 w 702"/>
                <a:gd name="T61" fmla="*/ 124 h 702"/>
                <a:gd name="T62" fmla="*/ 652 w 702"/>
                <a:gd name="T63" fmla="*/ 169 h 702"/>
                <a:gd name="T64" fmla="*/ 676 w 702"/>
                <a:gd name="T65" fmla="*/ 219 h 702"/>
                <a:gd name="T66" fmla="*/ 693 w 702"/>
                <a:gd name="T67" fmla="*/ 270 h 702"/>
                <a:gd name="T68" fmla="*/ 701 w 702"/>
                <a:gd name="T69" fmla="*/ 324 h 702"/>
                <a:gd name="T70" fmla="*/ 701 w 702"/>
                <a:gd name="T71" fmla="*/ 378 h 702"/>
                <a:gd name="T72" fmla="*/ 693 w 702"/>
                <a:gd name="T73" fmla="*/ 431 h 702"/>
                <a:gd name="T74" fmla="*/ 676 w 702"/>
                <a:gd name="T75" fmla="*/ 483 h 702"/>
                <a:gd name="T76" fmla="*/ 652 w 702"/>
                <a:gd name="T77" fmla="*/ 532 h 702"/>
                <a:gd name="T78" fmla="*/ 619 w 702"/>
                <a:gd name="T79" fmla="*/ 578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2" h="702">
                  <a:moveTo>
                    <a:pt x="599" y="599"/>
                  </a:moveTo>
                  <a:lnTo>
                    <a:pt x="578" y="619"/>
                  </a:lnTo>
                  <a:lnTo>
                    <a:pt x="556" y="636"/>
                  </a:lnTo>
                  <a:lnTo>
                    <a:pt x="532" y="652"/>
                  </a:lnTo>
                  <a:lnTo>
                    <a:pt x="508" y="665"/>
                  </a:lnTo>
                  <a:lnTo>
                    <a:pt x="483" y="676"/>
                  </a:lnTo>
                  <a:lnTo>
                    <a:pt x="457" y="686"/>
                  </a:lnTo>
                  <a:lnTo>
                    <a:pt x="431" y="693"/>
                  </a:lnTo>
                  <a:lnTo>
                    <a:pt x="405" y="698"/>
                  </a:lnTo>
                  <a:lnTo>
                    <a:pt x="378" y="701"/>
                  </a:lnTo>
                  <a:lnTo>
                    <a:pt x="351" y="702"/>
                  </a:lnTo>
                  <a:lnTo>
                    <a:pt x="324" y="701"/>
                  </a:lnTo>
                  <a:lnTo>
                    <a:pt x="297" y="698"/>
                  </a:lnTo>
                  <a:lnTo>
                    <a:pt x="271" y="693"/>
                  </a:lnTo>
                  <a:lnTo>
                    <a:pt x="244" y="686"/>
                  </a:lnTo>
                  <a:lnTo>
                    <a:pt x="219" y="676"/>
                  </a:lnTo>
                  <a:lnTo>
                    <a:pt x="194" y="665"/>
                  </a:lnTo>
                  <a:lnTo>
                    <a:pt x="169" y="652"/>
                  </a:lnTo>
                  <a:lnTo>
                    <a:pt x="146" y="636"/>
                  </a:lnTo>
                  <a:lnTo>
                    <a:pt x="124" y="619"/>
                  </a:lnTo>
                  <a:lnTo>
                    <a:pt x="102" y="599"/>
                  </a:lnTo>
                  <a:lnTo>
                    <a:pt x="83" y="578"/>
                  </a:lnTo>
                  <a:lnTo>
                    <a:pt x="65" y="556"/>
                  </a:lnTo>
                  <a:lnTo>
                    <a:pt x="50" y="532"/>
                  </a:lnTo>
                  <a:lnTo>
                    <a:pt x="37" y="508"/>
                  </a:lnTo>
                  <a:lnTo>
                    <a:pt x="25" y="483"/>
                  </a:lnTo>
                  <a:lnTo>
                    <a:pt x="16" y="457"/>
                  </a:lnTo>
                  <a:lnTo>
                    <a:pt x="9" y="431"/>
                  </a:lnTo>
                  <a:lnTo>
                    <a:pt x="4" y="405"/>
                  </a:lnTo>
                  <a:lnTo>
                    <a:pt x="1" y="378"/>
                  </a:lnTo>
                  <a:lnTo>
                    <a:pt x="0" y="351"/>
                  </a:lnTo>
                  <a:lnTo>
                    <a:pt x="1" y="324"/>
                  </a:lnTo>
                  <a:lnTo>
                    <a:pt x="4" y="297"/>
                  </a:lnTo>
                  <a:lnTo>
                    <a:pt x="9" y="270"/>
                  </a:lnTo>
                  <a:lnTo>
                    <a:pt x="16" y="244"/>
                  </a:lnTo>
                  <a:lnTo>
                    <a:pt x="25" y="219"/>
                  </a:lnTo>
                  <a:lnTo>
                    <a:pt x="37" y="194"/>
                  </a:lnTo>
                  <a:lnTo>
                    <a:pt x="50" y="169"/>
                  </a:lnTo>
                  <a:lnTo>
                    <a:pt x="65" y="146"/>
                  </a:lnTo>
                  <a:lnTo>
                    <a:pt x="83" y="124"/>
                  </a:lnTo>
                  <a:lnTo>
                    <a:pt x="102" y="102"/>
                  </a:lnTo>
                  <a:lnTo>
                    <a:pt x="124" y="83"/>
                  </a:lnTo>
                  <a:lnTo>
                    <a:pt x="146" y="65"/>
                  </a:lnTo>
                  <a:lnTo>
                    <a:pt x="169" y="50"/>
                  </a:lnTo>
                  <a:lnTo>
                    <a:pt x="194" y="37"/>
                  </a:lnTo>
                  <a:lnTo>
                    <a:pt x="219" y="25"/>
                  </a:lnTo>
                  <a:lnTo>
                    <a:pt x="244" y="16"/>
                  </a:lnTo>
                  <a:lnTo>
                    <a:pt x="270" y="9"/>
                  </a:lnTo>
                  <a:lnTo>
                    <a:pt x="297" y="4"/>
                  </a:lnTo>
                  <a:lnTo>
                    <a:pt x="324" y="1"/>
                  </a:lnTo>
                  <a:lnTo>
                    <a:pt x="351" y="0"/>
                  </a:lnTo>
                  <a:lnTo>
                    <a:pt x="378" y="1"/>
                  </a:lnTo>
                  <a:lnTo>
                    <a:pt x="405" y="4"/>
                  </a:lnTo>
                  <a:lnTo>
                    <a:pt x="431" y="9"/>
                  </a:lnTo>
                  <a:lnTo>
                    <a:pt x="457" y="16"/>
                  </a:lnTo>
                  <a:lnTo>
                    <a:pt x="483" y="25"/>
                  </a:lnTo>
                  <a:lnTo>
                    <a:pt x="508" y="37"/>
                  </a:lnTo>
                  <a:lnTo>
                    <a:pt x="532" y="50"/>
                  </a:lnTo>
                  <a:lnTo>
                    <a:pt x="556" y="65"/>
                  </a:lnTo>
                  <a:lnTo>
                    <a:pt x="578" y="83"/>
                  </a:lnTo>
                  <a:lnTo>
                    <a:pt x="599" y="102"/>
                  </a:lnTo>
                  <a:lnTo>
                    <a:pt x="619" y="124"/>
                  </a:lnTo>
                  <a:lnTo>
                    <a:pt x="636" y="146"/>
                  </a:lnTo>
                  <a:lnTo>
                    <a:pt x="652" y="169"/>
                  </a:lnTo>
                  <a:lnTo>
                    <a:pt x="665" y="194"/>
                  </a:lnTo>
                  <a:lnTo>
                    <a:pt x="676" y="219"/>
                  </a:lnTo>
                  <a:lnTo>
                    <a:pt x="686" y="244"/>
                  </a:lnTo>
                  <a:lnTo>
                    <a:pt x="693" y="270"/>
                  </a:lnTo>
                  <a:lnTo>
                    <a:pt x="698" y="297"/>
                  </a:lnTo>
                  <a:lnTo>
                    <a:pt x="701" y="324"/>
                  </a:lnTo>
                  <a:lnTo>
                    <a:pt x="702" y="351"/>
                  </a:lnTo>
                  <a:lnTo>
                    <a:pt x="701" y="378"/>
                  </a:lnTo>
                  <a:lnTo>
                    <a:pt x="698" y="405"/>
                  </a:lnTo>
                  <a:lnTo>
                    <a:pt x="693" y="431"/>
                  </a:lnTo>
                  <a:lnTo>
                    <a:pt x="686" y="457"/>
                  </a:lnTo>
                  <a:lnTo>
                    <a:pt x="676" y="483"/>
                  </a:lnTo>
                  <a:lnTo>
                    <a:pt x="665" y="508"/>
                  </a:lnTo>
                  <a:lnTo>
                    <a:pt x="652" y="532"/>
                  </a:lnTo>
                  <a:lnTo>
                    <a:pt x="636" y="556"/>
                  </a:lnTo>
                  <a:lnTo>
                    <a:pt x="619" y="578"/>
                  </a:lnTo>
                  <a:lnTo>
                    <a:pt x="599" y="599"/>
                  </a:lnTo>
                  <a:close/>
                </a:path>
              </a:pathLst>
            </a:custGeom>
            <a:noFill/>
            <a:ln w="38100">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991482"/>
            <a:ext cx="8507288" cy="1143000"/>
          </a:xfrm>
        </p:spPr>
        <p:txBody>
          <a:bodyPr>
            <a:noAutofit/>
          </a:bodyPr>
          <a:lstStyle/>
          <a:p>
            <a:pPr algn="l"/>
            <a:r>
              <a:rPr lang="en-AU" sz="3600" dirty="0" smtClean="0">
                <a:solidFill>
                  <a:srgbClr val="007583"/>
                </a:solidFill>
                <a:latin typeface="Arial" pitchFamily="34" charset="0"/>
                <a:cs typeface="Arial" pitchFamily="34" charset="0"/>
              </a:rPr>
              <a:t>Activity: Leadership as a shared responsibility </a:t>
            </a:r>
            <a:endParaRPr lang="en-AU" sz="3600" dirty="0">
              <a:solidFill>
                <a:srgbClr val="007583"/>
              </a:solidFill>
            </a:endParaRPr>
          </a:p>
        </p:txBody>
      </p:sp>
      <p:sp>
        <p:nvSpPr>
          <p:cNvPr id="3" name="Content Placeholder 2"/>
          <p:cNvSpPr>
            <a:spLocks noGrp="1"/>
          </p:cNvSpPr>
          <p:nvPr>
            <p:ph idx="1"/>
          </p:nvPr>
        </p:nvSpPr>
        <p:spPr>
          <a:xfrm>
            <a:off x="251520" y="2308578"/>
            <a:ext cx="8229600" cy="3817585"/>
          </a:xfrm>
        </p:spPr>
        <p:txBody>
          <a:bodyPr>
            <a:noAutofit/>
          </a:bodyPr>
          <a:lstStyle/>
          <a:p>
            <a:pPr>
              <a:spcBef>
                <a:spcPts val="1000"/>
              </a:spcBef>
              <a:spcAft>
                <a:spcPts val="1200"/>
              </a:spcAft>
              <a:buClr>
                <a:srgbClr val="007583"/>
              </a:buClr>
            </a:pPr>
            <a:r>
              <a:rPr lang="en-AU" dirty="0" smtClean="0">
                <a:solidFill>
                  <a:schemeClr val="tx1"/>
                </a:solidFill>
                <a:latin typeface="Arial" pitchFamily="34" charset="0"/>
                <a:cs typeface="Arial" pitchFamily="34" charset="0"/>
              </a:rPr>
              <a:t>What is the responsibility of school leaders in developing a performance and development culture?</a:t>
            </a:r>
          </a:p>
          <a:p>
            <a:pPr>
              <a:spcBef>
                <a:spcPts val="1000"/>
              </a:spcBef>
              <a:spcAft>
                <a:spcPts val="1200"/>
              </a:spcAft>
              <a:buClr>
                <a:srgbClr val="007583"/>
              </a:buClr>
            </a:pPr>
            <a:r>
              <a:rPr lang="en-AU" dirty="0">
                <a:solidFill>
                  <a:schemeClr val="tx1"/>
                </a:solidFill>
                <a:latin typeface="Arial" pitchFamily="34" charset="0"/>
                <a:cs typeface="Arial" pitchFamily="34" charset="0"/>
              </a:rPr>
              <a:t>What is the responsibility of </a:t>
            </a:r>
            <a:r>
              <a:rPr lang="en-AU" dirty="0" smtClean="0">
                <a:solidFill>
                  <a:schemeClr val="tx1"/>
                </a:solidFill>
                <a:latin typeface="Arial" pitchFamily="34" charset="0"/>
                <a:cs typeface="Arial" pitchFamily="34" charset="0"/>
              </a:rPr>
              <a:t>teachers in </a:t>
            </a:r>
            <a:r>
              <a:rPr lang="en-AU" dirty="0">
                <a:solidFill>
                  <a:schemeClr val="tx1"/>
                </a:solidFill>
                <a:latin typeface="Arial" pitchFamily="34" charset="0"/>
                <a:cs typeface="Arial" pitchFamily="34" charset="0"/>
              </a:rPr>
              <a:t>developing a performance and development culture?</a:t>
            </a:r>
          </a:p>
          <a:p>
            <a:pPr>
              <a:spcBef>
                <a:spcPts val="1000"/>
              </a:spcBef>
              <a:spcAft>
                <a:spcPts val="1200"/>
              </a:spcAft>
              <a:buClr>
                <a:srgbClr val="007583"/>
              </a:buClr>
            </a:pPr>
            <a:r>
              <a:rPr lang="en-AU" dirty="0" smtClean="0">
                <a:solidFill>
                  <a:schemeClr val="tx1"/>
                </a:solidFill>
                <a:latin typeface="Arial" pitchFamily="34" charset="0"/>
                <a:cs typeface="Arial" pitchFamily="34" charset="0"/>
              </a:rPr>
              <a:t>What does it look like when school leaders and teachers collaborate around leadership of cultural change?</a:t>
            </a:r>
          </a:p>
          <a:p>
            <a:pPr marL="457200" indent="-457200">
              <a:spcBef>
                <a:spcPts val="1000"/>
              </a:spcBef>
              <a:buFont typeface="+mj-lt"/>
              <a:buAutoNum type="alphaLcParenR"/>
            </a:pPr>
            <a:endParaRPr lang="en-AU" sz="2000" dirty="0"/>
          </a:p>
        </p:txBody>
      </p:sp>
      <p:grpSp>
        <p:nvGrpSpPr>
          <p:cNvPr id="4" name="Group 3"/>
          <p:cNvGrpSpPr>
            <a:grpSpLocks/>
          </p:cNvGrpSpPr>
          <p:nvPr/>
        </p:nvGrpSpPr>
        <p:grpSpPr bwMode="auto">
          <a:xfrm>
            <a:off x="7917177" y="5589240"/>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solidFill>
                  <a:prstClr val="black"/>
                </a:solidFill>
              </a:endParaRPr>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solidFill>
                  <a:prstClr val="black"/>
                </a:solidFill>
              </a:endParaRPr>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solidFill>
                  <a:prstClr val="black"/>
                </a:solidFill>
              </a:endParaRPr>
            </a:p>
          </p:txBody>
        </p:sp>
      </p:grpSp>
    </p:spTree>
    <p:extLst>
      <p:ext uri="{BB962C8B-B14F-4D97-AF65-F5344CB8AC3E}">
        <p14:creationId xmlns:p14="http://schemas.microsoft.com/office/powerpoint/2010/main" val="206406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t>Flexibility</a:t>
            </a:r>
            <a:endParaRPr lang="en-AU" sz="3600" dirty="0"/>
          </a:p>
        </p:txBody>
      </p:sp>
      <p:sp>
        <p:nvSpPr>
          <p:cNvPr id="8" name="Rectangle 7"/>
          <p:cNvSpPr/>
          <p:nvPr/>
        </p:nvSpPr>
        <p:spPr>
          <a:xfrm>
            <a:off x="400610" y="2420888"/>
            <a:ext cx="4315406" cy="1569660"/>
          </a:xfrm>
          <a:prstGeom prst="rect">
            <a:avLst/>
          </a:prstGeom>
        </p:spPr>
        <p:txBody>
          <a:bodyPr wrap="square">
            <a:spAutoFit/>
          </a:bodyPr>
          <a:lstStyle/>
          <a:p>
            <a:r>
              <a:rPr lang="en-AU" sz="2400" b="1" i="1" dirty="0">
                <a:latin typeface="Arial" pitchFamily="34" charset="0"/>
                <a:cs typeface="Arial" pitchFamily="34" charset="0"/>
              </a:rPr>
              <a:t>All schools are different, and need to respond to </a:t>
            </a:r>
            <a:endParaRPr lang="en-AU" sz="2400" b="1" i="1" dirty="0" smtClean="0">
              <a:latin typeface="Arial" pitchFamily="34" charset="0"/>
              <a:cs typeface="Arial" pitchFamily="34" charset="0"/>
            </a:endParaRPr>
          </a:p>
          <a:p>
            <a:r>
              <a:rPr lang="en-AU" sz="2400" b="1" i="1" dirty="0" smtClean="0">
                <a:latin typeface="Arial" pitchFamily="34" charset="0"/>
                <a:cs typeface="Arial" pitchFamily="34" charset="0"/>
              </a:rPr>
              <a:t>their unique contexts and histories.</a:t>
            </a:r>
            <a:endParaRPr lang="en-AU" sz="2000" b="1" i="1" dirty="0"/>
          </a:p>
        </p:txBody>
      </p:sp>
      <p:pic>
        <p:nvPicPr>
          <p:cNvPr id="6" name="Picture 5" descr="M:\14.0 Performance and development\14.10 Framework\Diagrams\Section diagrams\Framework-diagram-4flex.png"/>
          <p:cNvPicPr>
            <a:picLocks noChangeAspect="1"/>
          </p:cNvPicPr>
          <p:nvPr/>
        </p:nvPicPr>
        <p:blipFill rotWithShape="1">
          <a:blip r:embed="rId3" cstate="print"/>
          <a:srcRect l="16144" t="7289" r="16454" b="7871"/>
          <a:stretch/>
        </p:blipFill>
        <p:spPr bwMode="auto">
          <a:xfrm>
            <a:off x="3995936" y="2924944"/>
            <a:ext cx="4889503" cy="36823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3175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8928992" cy="1143000"/>
          </a:xfrm>
        </p:spPr>
        <p:txBody>
          <a:bodyPr>
            <a:noAutofit/>
          </a:bodyPr>
          <a:lstStyle/>
          <a:p>
            <a:pPr algn="l"/>
            <a:r>
              <a:rPr lang="en-AU" sz="3600" dirty="0" smtClean="0">
                <a:solidFill>
                  <a:srgbClr val="007583"/>
                </a:solidFill>
                <a:latin typeface="Arial" pitchFamily="34" charset="0"/>
                <a:cs typeface="Arial" pitchFamily="34" charset="0"/>
              </a:rPr>
              <a:t>Activity: What is unique about your school?</a:t>
            </a:r>
            <a:endParaRPr lang="en-AU" sz="3600" dirty="0">
              <a:solidFill>
                <a:srgbClr val="007583"/>
              </a:solidFill>
            </a:endParaRPr>
          </a:p>
        </p:txBody>
      </p:sp>
      <p:sp>
        <p:nvSpPr>
          <p:cNvPr id="3" name="Content Placeholder 2"/>
          <p:cNvSpPr>
            <a:spLocks noGrp="1"/>
          </p:cNvSpPr>
          <p:nvPr>
            <p:ph idx="1"/>
          </p:nvPr>
        </p:nvSpPr>
        <p:spPr/>
        <p:txBody>
          <a:bodyPr>
            <a:noAutofit/>
          </a:bodyPr>
          <a:lstStyle/>
          <a:p>
            <a:pPr>
              <a:buClr>
                <a:srgbClr val="007583"/>
              </a:buClr>
              <a:buFont typeface="Arial" pitchFamily="34" charset="0"/>
              <a:buChar char="&gt;"/>
            </a:pPr>
            <a:r>
              <a:rPr lang="en-AU" sz="2800" dirty="0" smtClean="0">
                <a:solidFill>
                  <a:schemeClr val="tx1"/>
                </a:solidFill>
                <a:latin typeface="Arial" pitchFamily="34" charset="0"/>
                <a:cs typeface="Arial" pitchFamily="34" charset="0"/>
              </a:rPr>
              <a:t>History</a:t>
            </a:r>
          </a:p>
          <a:p>
            <a:pPr>
              <a:buClr>
                <a:srgbClr val="007583"/>
              </a:buClr>
              <a:buFont typeface="Arial" pitchFamily="34" charset="0"/>
              <a:buChar char="&gt;"/>
            </a:pPr>
            <a:r>
              <a:rPr lang="en-AU" sz="2800" dirty="0" smtClean="0">
                <a:solidFill>
                  <a:schemeClr val="tx1"/>
                </a:solidFill>
                <a:latin typeface="Arial" pitchFamily="34" charset="0"/>
                <a:cs typeface="Arial" pitchFamily="34" charset="0"/>
              </a:rPr>
              <a:t>Context</a:t>
            </a:r>
          </a:p>
          <a:p>
            <a:pPr>
              <a:buClr>
                <a:srgbClr val="007583"/>
              </a:buClr>
              <a:buFont typeface="Arial" pitchFamily="34" charset="0"/>
              <a:buChar char="&gt;"/>
            </a:pPr>
            <a:r>
              <a:rPr lang="en-AU" sz="2800" dirty="0" smtClean="0">
                <a:solidFill>
                  <a:schemeClr val="tx1"/>
                </a:solidFill>
                <a:latin typeface="Arial" pitchFamily="34" charset="0"/>
                <a:cs typeface="Arial" pitchFamily="34" charset="0"/>
              </a:rPr>
              <a:t>Current and past initiatives</a:t>
            </a:r>
          </a:p>
          <a:p>
            <a:pPr marL="0" indent="0">
              <a:spcBef>
                <a:spcPts val="1000"/>
              </a:spcBef>
              <a:buClr>
                <a:srgbClr val="007583"/>
              </a:buClr>
              <a:buNone/>
            </a:pPr>
            <a:endParaRPr lang="en-AU" sz="1000" dirty="0" smtClean="0">
              <a:solidFill>
                <a:schemeClr val="tx1"/>
              </a:solidFill>
              <a:latin typeface="Arial" pitchFamily="34" charset="0"/>
              <a:cs typeface="Arial" pitchFamily="34" charset="0"/>
            </a:endParaRPr>
          </a:p>
          <a:p>
            <a:pPr marL="0" indent="0">
              <a:spcBef>
                <a:spcPts val="1000"/>
              </a:spcBef>
              <a:buClr>
                <a:srgbClr val="007583"/>
              </a:buClr>
              <a:buNone/>
            </a:pPr>
            <a:r>
              <a:rPr lang="en-AU" sz="2800" dirty="0" smtClean="0">
                <a:solidFill>
                  <a:schemeClr val="tx1"/>
                </a:solidFill>
                <a:latin typeface="Arial" pitchFamily="34" charset="0"/>
                <a:cs typeface="Arial" pitchFamily="34" charset="0"/>
              </a:rPr>
              <a:t>Identify your starting point or next steps in improving effective performance and development practices in your school.</a:t>
            </a:r>
            <a:endParaRPr lang="en-AU" sz="2800" dirty="0">
              <a:solidFill>
                <a:schemeClr val="tx1"/>
              </a:solidFill>
            </a:endParaRPr>
          </a:p>
        </p:txBody>
      </p:sp>
      <p:grpSp>
        <p:nvGrpSpPr>
          <p:cNvPr id="4" name="Group 3"/>
          <p:cNvGrpSpPr>
            <a:grpSpLocks/>
          </p:cNvGrpSpPr>
          <p:nvPr/>
        </p:nvGrpSpPr>
        <p:grpSpPr bwMode="auto">
          <a:xfrm>
            <a:off x="7917177" y="5588543"/>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482"/>
            <a:ext cx="8507288" cy="1143000"/>
          </a:xfrm>
        </p:spPr>
        <p:txBody>
          <a:bodyPr>
            <a:noAutofit/>
          </a:bodyPr>
          <a:lstStyle/>
          <a:p>
            <a:pPr algn="l"/>
            <a:r>
              <a:rPr lang="en-AU" sz="3600" dirty="0" smtClean="0"/>
              <a:t>Effective performance and development practices</a:t>
            </a:r>
            <a:endParaRPr lang="en-AU" sz="3600" dirty="0"/>
          </a:p>
        </p:txBody>
      </p:sp>
      <p:pic>
        <p:nvPicPr>
          <p:cNvPr id="5" name="Picture 2">
            <a:hlinkClick r:id="rId3"/>
          </p:cNvPr>
          <p:cNvPicPr>
            <a:picLocks noChangeAspect="1" noChangeArrowheads="1"/>
          </p:cNvPicPr>
          <p:nvPr/>
        </p:nvPicPr>
        <p:blipFill>
          <a:blip r:embed="rId4" cstate="print"/>
          <a:srcRect t="5516" r="891" b="6234"/>
          <a:stretch>
            <a:fillRect/>
          </a:stretch>
        </p:blipFill>
        <p:spPr bwMode="auto">
          <a:xfrm>
            <a:off x="1492555" y="2348880"/>
            <a:ext cx="5976664" cy="3326143"/>
          </a:xfrm>
          <a:prstGeom prst="rect">
            <a:avLst/>
          </a:prstGeom>
          <a:noFill/>
          <a:ln w="9525">
            <a:noFill/>
            <a:miter lim="800000"/>
            <a:headEnd/>
            <a:tailEnd/>
          </a:ln>
        </p:spPr>
      </p:pic>
      <p:sp>
        <p:nvSpPr>
          <p:cNvPr id="7" name="Content Placeholder 2"/>
          <p:cNvSpPr txBox="1">
            <a:spLocks/>
          </p:cNvSpPr>
          <p:nvPr/>
        </p:nvSpPr>
        <p:spPr>
          <a:xfrm>
            <a:off x="467544" y="6174596"/>
            <a:ext cx="8229600" cy="53884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Lakemba Public School, NSW</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a:xfrm>
            <a:off x="3850491"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spTree>
    <p:extLst>
      <p:ext uri="{BB962C8B-B14F-4D97-AF65-F5344CB8AC3E}">
        <p14:creationId xmlns:p14="http://schemas.microsoft.com/office/powerpoint/2010/main" val="374014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t>The Framework Overview</a:t>
            </a:r>
            <a:endParaRPr lang="en-AU" sz="3600" dirty="0"/>
          </a:p>
        </p:txBody>
      </p:sp>
      <p:sp>
        <p:nvSpPr>
          <p:cNvPr id="6" name="Rectangle 5"/>
          <p:cNvSpPr/>
          <p:nvPr/>
        </p:nvSpPr>
        <p:spPr>
          <a:xfrm>
            <a:off x="3851920"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pic>
        <p:nvPicPr>
          <p:cNvPr id="1027"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389" y="2204864"/>
            <a:ext cx="5730875"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393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229600" cy="1143000"/>
          </a:xfrm>
        </p:spPr>
        <p:txBody>
          <a:bodyPr>
            <a:normAutofit/>
          </a:bodyPr>
          <a:lstStyle/>
          <a:p>
            <a:pPr algn="l"/>
            <a:r>
              <a:rPr lang="en-AU" sz="3600" dirty="0" smtClean="0">
                <a:solidFill>
                  <a:srgbClr val="007583"/>
                </a:solidFill>
                <a:latin typeface="Arial" pitchFamily="34" charset="0"/>
                <a:cs typeface="Arial" pitchFamily="34" charset="0"/>
              </a:rPr>
              <a:t>Activity: Impact </a:t>
            </a:r>
            <a:r>
              <a:rPr lang="en-AU" sz="3600" dirty="0">
                <a:solidFill>
                  <a:srgbClr val="007583"/>
                </a:solidFill>
                <a:latin typeface="Arial" pitchFamily="34" charset="0"/>
                <a:cs typeface="Arial" pitchFamily="34" charset="0"/>
              </a:rPr>
              <a:t>/ Achievability Matrix</a:t>
            </a:r>
          </a:p>
        </p:txBody>
      </p:sp>
      <p:sp>
        <p:nvSpPr>
          <p:cNvPr id="3" name="Content Placeholder 2"/>
          <p:cNvSpPr>
            <a:spLocks noGrp="1"/>
          </p:cNvSpPr>
          <p:nvPr>
            <p:ph idx="1"/>
          </p:nvPr>
        </p:nvSpPr>
        <p:spPr>
          <a:xfrm>
            <a:off x="251520" y="1772816"/>
            <a:ext cx="8458200" cy="4968552"/>
          </a:xfrm>
        </p:spPr>
        <p:txBody>
          <a:bodyPr>
            <a:noAutofit/>
          </a:bodyPr>
          <a:lstStyle/>
          <a:p>
            <a:pPr marL="0" indent="0">
              <a:spcBef>
                <a:spcPts val="1000"/>
              </a:spcBef>
              <a:buNone/>
            </a:pPr>
            <a:endParaRPr lang="en-AU" sz="2200" dirty="0" smtClean="0">
              <a:solidFill>
                <a:schemeClr val="tx1"/>
              </a:solidFill>
              <a:latin typeface="Arial" pitchFamily="34" charset="0"/>
              <a:cs typeface="Arial" pitchFamily="34" charset="0"/>
            </a:endParaRPr>
          </a:p>
          <a:p>
            <a:pPr>
              <a:spcBef>
                <a:spcPts val="1000"/>
              </a:spcBef>
              <a:spcAft>
                <a:spcPts val="1200"/>
              </a:spcAft>
              <a:buClr>
                <a:srgbClr val="007583"/>
              </a:buClr>
              <a:buFont typeface="Arial" pitchFamily="34" charset="0"/>
              <a:buChar char="&gt;"/>
            </a:pPr>
            <a:r>
              <a:rPr lang="en-AU" dirty="0" smtClean="0">
                <a:solidFill>
                  <a:schemeClr val="tx1"/>
                </a:solidFill>
                <a:latin typeface="Arial" pitchFamily="34" charset="0"/>
                <a:cs typeface="Arial" pitchFamily="34" charset="0"/>
              </a:rPr>
              <a:t>Work in groups</a:t>
            </a:r>
          </a:p>
          <a:p>
            <a:pPr>
              <a:spcBef>
                <a:spcPts val="1000"/>
              </a:spcBef>
              <a:spcAft>
                <a:spcPts val="1200"/>
              </a:spcAft>
              <a:buClr>
                <a:srgbClr val="007583"/>
              </a:buClr>
              <a:buFont typeface="Arial" pitchFamily="34" charset="0"/>
              <a:buChar char="&gt;"/>
            </a:pPr>
            <a:r>
              <a:rPr lang="en-AU" dirty="0" smtClean="0">
                <a:solidFill>
                  <a:schemeClr val="tx1"/>
                </a:solidFill>
                <a:latin typeface="Arial" pitchFamily="34" charset="0"/>
                <a:cs typeface="Arial" pitchFamily="34" charset="0"/>
              </a:rPr>
              <a:t>Each person in turn is to place the ten cards in their chosen square for </a:t>
            </a:r>
            <a:r>
              <a:rPr lang="en-AU" b="1" dirty="0" smtClean="0">
                <a:solidFill>
                  <a:schemeClr val="tx1"/>
                </a:solidFill>
                <a:latin typeface="Arial" pitchFamily="34" charset="0"/>
                <a:cs typeface="Arial" pitchFamily="34" charset="0"/>
              </a:rPr>
              <a:t>their school at this time</a:t>
            </a:r>
            <a:r>
              <a:rPr lang="en-AU" dirty="0" smtClean="0">
                <a:solidFill>
                  <a:schemeClr val="tx1"/>
                </a:solidFill>
                <a:latin typeface="Arial" pitchFamily="34" charset="0"/>
                <a:cs typeface="Arial" pitchFamily="34" charset="0"/>
              </a:rPr>
              <a:t>. Take time to explain the reason/s for your choice</a:t>
            </a:r>
          </a:p>
          <a:p>
            <a:pPr>
              <a:spcBef>
                <a:spcPts val="1000"/>
              </a:spcBef>
              <a:spcAft>
                <a:spcPts val="1200"/>
              </a:spcAft>
              <a:buClr>
                <a:srgbClr val="007583"/>
              </a:buClr>
              <a:buFont typeface="Arial" pitchFamily="34" charset="0"/>
              <a:buChar char="&gt;"/>
            </a:pPr>
            <a:r>
              <a:rPr lang="en-AU" dirty="0" smtClean="0">
                <a:solidFill>
                  <a:schemeClr val="tx1"/>
                </a:solidFill>
                <a:latin typeface="Arial" pitchFamily="34" charset="0"/>
                <a:cs typeface="Arial" pitchFamily="34" charset="0"/>
              </a:rPr>
              <a:t>Together reflect on what you have learnt about your school’s/organisation’s current structures </a:t>
            </a:r>
            <a:r>
              <a:rPr lang="en-AU" b="1" dirty="0" smtClean="0">
                <a:solidFill>
                  <a:schemeClr val="tx1"/>
                </a:solidFill>
                <a:latin typeface="Arial" pitchFamily="34" charset="0"/>
                <a:cs typeface="Arial" pitchFamily="34" charset="0"/>
              </a:rPr>
              <a:t>recording any insights</a:t>
            </a:r>
            <a:endParaRPr lang="en-AU" dirty="0" smtClean="0">
              <a:solidFill>
                <a:schemeClr val="tx1"/>
              </a:solidFill>
              <a:latin typeface="Arial" pitchFamily="34" charset="0"/>
              <a:cs typeface="Arial" pitchFamily="34" charset="0"/>
            </a:endParaRPr>
          </a:p>
        </p:txBody>
      </p:sp>
      <p:grpSp>
        <p:nvGrpSpPr>
          <p:cNvPr id="4" name="Group 3"/>
          <p:cNvGrpSpPr>
            <a:grpSpLocks/>
          </p:cNvGrpSpPr>
          <p:nvPr/>
        </p:nvGrpSpPr>
        <p:grpSpPr bwMode="auto">
          <a:xfrm>
            <a:off x="7917177" y="5588543"/>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extLst>
      <p:ext uri="{BB962C8B-B14F-4D97-AF65-F5344CB8AC3E}">
        <p14:creationId xmlns:p14="http://schemas.microsoft.com/office/powerpoint/2010/main" val="55077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900713"/>
            <a:ext cx="8229600" cy="1143000"/>
          </a:xfrm>
        </p:spPr>
        <p:txBody>
          <a:bodyPr>
            <a:noAutofit/>
          </a:bodyPr>
          <a:lstStyle/>
          <a:p>
            <a:pPr algn="l"/>
            <a:r>
              <a:rPr lang="en-AU" sz="3600" dirty="0" smtClean="0">
                <a:solidFill>
                  <a:srgbClr val="007583"/>
                </a:solidFill>
                <a:latin typeface="Arial" pitchFamily="34" charset="0"/>
                <a:cs typeface="Arial" pitchFamily="34" charset="0"/>
              </a:rPr>
              <a:t>Activity: Impact </a:t>
            </a:r>
            <a:r>
              <a:rPr lang="en-AU" sz="3600" dirty="0">
                <a:solidFill>
                  <a:srgbClr val="007583"/>
                </a:solidFill>
                <a:latin typeface="Arial" pitchFamily="34" charset="0"/>
                <a:cs typeface="Arial" pitchFamily="34" charset="0"/>
              </a:rPr>
              <a:t>/ Achievability </a:t>
            </a:r>
            <a:r>
              <a:rPr lang="en-AU" sz="3600" dirty="0" smtClean="0">
                <a:solidFill>
                  <a:srgbClr val="007583"/>
                </a:solidFill>
                <a:latin typeface="Arial" pitchFamily="34" charset="0"/>
                <a:cs typeface="Arial" pitchFamily="34" charset="0"/>
              </a:rPr>
              <a:t>Matrix</a:t>
            </a:r>
            <a:endParaRPr lang="en-AU" sz="3600" dirty="0"/>
          </a:p>
        </p:txBody>
      </p:sp>
      <p:grpSp>
        <p:nvGrpSpPr>
          <p:cNvPr id="6" name="Group 5"/>
          <p:cNvGrpSpPr/>
          <p:nvPr/>
        </p:nvGrpSpPr>
        <p:grpSpPr>
          <a:xfrm>
            <a:off x="-114486" y="2047053"/>
            <a:ext cx="7794218" cy="4757316"/>
            <a:chOff x="625677" y="1400175"/>
            <a:chExt cx="7315778" cy="4578863"/>
          </a:xfrm>
        </p:grpSpPr>
        <p:cxnSp>
          <p:nvCxnSpPr>
            <p:cNvPr id="7" name="Straight Connector 6"/>
            <p:cNvCxnSpPr/>
            <p:nvPr/>
          </p:nvCxnSpPr>
          <p:spPr>
            <a:xfrm>
              <a:off x="5008116" y="1400175"/>
              <a:ext cx="0" cy="4032448"/>
            </a:xfrm>
            <a:prstGeom prst="line">
              <a:avLst/>
            </a:prstGeom>
            <a:ln w="38100">
              <a:solidFill>
                <a:srgbClr val="00758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91792" y="3416399"/>
              <a:ext cx="5832648" cy="0"/>
            </a:xfrm>
            <a:prstGeom prst="line">
              <a:avLst/>
            </a:prstGeom>
            <a:ln w="38100">
              <a:solidFill>
                <a:srgbClr val="00758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91792" y="2408287"/>
              <a:ext cx="5832648" cy="0"/>
            </a:xfrm>
            <a:prstGeom prst="line">
              <a:avLst/>
            </a:prstGeom>
            <a:ln>
              <a:solidFill>
                <a:srgbClr val="00758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5677" y="3164370"/>
              <a:ext cx="14401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AU" sz="2400" b="1" dirty="0" smtClean="0">
                  <a:solidFill>
                    <a:srgbClr val="007583"/>
                  </a:solidFill>
                  <a:latin typeface="Arial" pitchFamily="34" charset="0"/>
                  <a:cs typeface="Arial" pitchFamily="34" charset="0"/>
                </a:rPr>
                <a:t>Impact</a:t>
              </a:r>
              <a:endParaRPr lang="en-AU" sz="2400" b="1" dirty="0">
                <a:solidFill>
                  <a:srgbClr val="007583"/>
                </a:solidFill>
                <a:latin typeface="Arial" pitchFamily="34" charset="0"/>
                <a:cs typeface="Arial" pitchFamily="34" charset="0"/>
              </a:endParaRPr>
            </a:p>
          </p:txBody>
        </p:sp>
        <p:sp>
          <p:nvSpPr>
            <p:cNvPr id="11" name="Rectangle 3"/>
            <p:cNvSpPr/>
            <p:nvPr/>
          </p:nvSpPr>
          <p:spPr>
            <a:xfrm>
              <a:off x="2091792" y="1400175"/>
              <a:ext cx="5832648" cy="4032448"/>
            </a:xfrm>
            <a:prstGeom prst="rect">
              <a:avLst/>
            </a:prstGeom>
            <a:noFill/>
            <a:ln>
              <a:solidFill>
                <a:srgbClr val="0075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cxnSp>
          <p:nvCxnSpPr>
            <p:cNvPr id="12" name="Straight Connector 11"/>
            <p:cNvCxnSpPr/>
            <p:nvPr/>
          </p:nvCxnSpPr>
          <p:spPr>
            <a:xfrm>
              <a:off x="3531952" y="1400175"/>
              <a:ext cx="0" cy="4032448"/>
            </a:xfrm>
            <a:prstGeom prst="line">
              <a:avLst/>
            </a:prstGeom>
            <a:ln>
              <a:solidFill>
                <a:srgbClr val="00758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6288" y="1400175"/>
              <a:ext cx="0" cy="4032448"/>
            </a:xfrm>
            <a:prstGeom prst="line">
              <a:avLst/>
            </a:prstGeom>
            <a:ln>
              <a:solidFill>
                <a:srgbClr val="00758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08807" y="4352503"/>
              <a:ext cx="5832648" cy="0"/>
            </a:xfrm>
            <a:prstGeom prst="line">
              <a:avLst/>
            </a:prstGeom>
            <a:ln>
              <a:solidFill>
                <a:srgbClr val="00758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08807" y="5432623"/>
              <a:ext cx="10081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AU" b="1" dirty="0" smtClean="0">
                  <a:solidFill>
                    <a:prstClr val="black"/>
                  </a:solidFill>
                  <a:latin typeface="Arial" pitchFamily="34" charset="0"/>
                  <a:cs typeface="Arial" pitchFamily="34" charset="0"/>
                </a:rPr>
                <a:t>Low</a:t>
              </a:r>
              <a:endParaRPr lang="en-AU" b="1" dirty="0">
                <a:solidFill>
                  <a:prstClr val="black"/>
                </a:solidFill>
                <a:latin typeface="Arial" pitchFamily="34" charset="0"/>
                <a:cs typeface="Arial" pitchFamily="34" charset="0"/>
              </a:endParaRPr>
            </a:p>
          </p:txBody>
        </p:sp>
        <p:sp>
          <p:nvSpPr>
            <p:cNvPr id="16" name="Rectangle 15"/>
            <p:cNvSpPr/>
            <p:nvPr/>
          </p:nvSpPr>
          <p:spPr>
            <a:xfrm>
              <a:off x="3811534" y="5474982"/>
              <a:ext cx="242719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AU" sz="2400" b="1" dirty="0" smtClean="0">
                  <a:solidFill>
                    <a:srgbClr val="007583"/>
                  </a:solidFill>
                  <a:latin typeface="Arial" pitchFamily="34" charset="0"/>
                  <a:cs typeface="Arial" pitchFamily="34" charset="0"/>
                </a:rPr>
                <a:t>Achievability</a:t>
              </a:r>
              <a:endParaRPr lang="en-AU" sz="2400" b="1" dirty="0">
                <a:solidFill>
                  <a:srgbClr val="007583"/>
                </a:solidFill>
                <a:latin typeface="Arial" pitchFamily="34" charset="0"/>
                <a:cs typeface="Arial" pitchFamily="34" charset="0"/>
              </a:endParaRPr>
            </a:p>
          </p:txBody>
        </p:sp>
        <p:sp>
          <p:nvSpPr>
            <p:cNvPr id="17" name="Rectangle 16"/>
            <p:cNvSpPr/>
            <p:nvPr/>
          </p:nvSpPr>
          <p:spPr>
            <a:xfrm>
              <a:off x="7204360" y="5432623"/>
              <a:ext cx="7104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AU" b="1" dirty="0" smtClean="0">
                  <a:solidFill>
                    <a:prstClr val="black"/>
                  </a:solidFill>
                  <a:latin typeface="Arial" pitchFamily="34" charset="0"/>
                  <a:cs typeface="Arial" pitchFamily="34" charset="0"/>
                </a:rPr>
                <a:t>High</a:t>
              </a:r>
              <a:endParaRPr lang="en-AU" b="1" dirty="0">
                <a:solidFill>
                  <a:prstClr val="black"/>
                </a:solidFill>
                <a:latin typeface="Arial" pitchFamily="34" charset="0"/>
                <a:cs typeface="Arial" pitchFamily="34" charset="0"/>
              </a:endParaRPr>
            </a:p>
          </p:txBody>
        </p:sp>
        <p:sp>
          <p:nvSpPr>
            <p:cNvPr id="18" name="Rectangle 17"/>
            <p:cNvSpPr/>
            <p:nvPr/>
          </p:nvSpPr>
          <p:spPr>
            <a:xfrm>
              <a:off x="1345757" y="1400175"/>
              <a:ext cx="7200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AU" b="1" dirty="0" smtClean="0">
                  <a:solidFill>
                    <a:prstClr val="black"/>
                  </a:solidFill>
                  <a:latin typeface="Arial" pitchFamily="34" charset="0"/>
                  <a:cs typeface="Arial" pitchFamily="34" charset="0"/>
                </a:rPr>
                <a:t>High</a:t>
              </a:r>
              <a:endParaRPr lang="en-AU" b="1" dirty="0">
                <a:solidFill>
                  <a:prstClr val="black"/>
                </a:solidFill>
                <a:latin typeface="Arial" pitchFamily="34" charset="0"/>
                <a:cs typeface="Arial" pitchFamily="34" charset="0"/>
              </a:endParaRPr>
            </a:p>
          </p:txBody>
        </p:sp>
        <p:sp>
          <p:nvSpPr>
            <p:cNvPr id="19" name="Rectangle 18"/>
            <p:cNvSpPr/>
            <p:nvPr/>
          </p:nvSpPr>
          <p:spPr>
            <a:xfrm>
              <a:off x="1345757" y="4928567"/>
              <a:ext cx="6765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AU" b="1" dirty="0" smtClean="0">
                  <a:solidFill>
                    <a:prstClr val="black"/>
                  </a:solidFill>
                  <a:latin typeface="Arial" pitchFamily="34" charset="0"/>
                  <a:cs typeface="Arial" pitchFamily="34" charset="0"/>
                </a:rPr>
                <a:t>Low</a:t>
              </a:r>
              <a:endParaRPr lang="en-AU" b="1" dirty="0">
                <a:solidFill>
                  <a:prstClr val="black"/>
                </a:solidFill>
                <a:latin typeface="Arial" pitchFamily="34" charset="0"/>
                <a:cs typeface="Arial" pitchFamily="34" charset="0"/>
              </a:endParaRPr>
            </a:p>
          </p:txBody>
        </p:sp>
        <p:sp>
          <p:nvSpPr>
            <p:cNvPr id="20" name="TextBox 19"/>
            <p:cNvSpPr txBox="1"/>
            <p:nvPr/>
          </p:nvSpPr>
          <p:spPr>
            <a:xfrm>
              <a:off x="3360316" y="2223621"/>
              <a:ext cx="360040" cy="369332"/>
            </a:xfrm>
            <a:prstGeom prst="rect">
              <a:avLst/>
            </a:prstGeom>
            <a:solidFill>
              <a:srgbClr val="007583"/>
            </a:solidFill>
          </p:spPr>
          <p:txBody>
            <a:bodyPr wrap="square" rtlCol="0">
              <a:spAutoFit/>
            </a:bodyPr>
            <a:lstStyle/>
            <a:p>
              <a:pPr defTabSz="457200"/>
              <a:r>
                <a:rPr lang="en-AU" b="1" dirty="0">
                  <a:solidFill>
                    <a:prstClr val="black"/>
                  </a:solidFill>
                </a:rPr>
                <a:t>2</a:t>
              </a:r>
            </a:p>
          </p:txBody>
        </p:sp>
        <p:sp>
          <p:nvSpPr>
            <p:cNvPr id="21" name="TextBox 20"/>
            <p:cNvSpPr txBox="1"/>
            <p:nvPr/>
          </p:nvSpPr>
          <p:spPr>
            <a:xfrm>
              <a:off x="3360316" y="4167837"/>
              <a:ext cx="360040" cy="369332"/>
            </a:xfrm>
            <a:prstGeom prst="rect">
              <a:avLst/>
            </a:prstGeom>
            <a:solidFill>
              <a:srgbClr val="007583"/>
            </a:solidFill>
          </p:spPr>
          <p:txBody>
            <a:bodyPr wrap="square" rtlCol="0">
              <a:spAutoFit/>
            </a:bodyPr>
            <a:lstStyle/>
            <a:p>
              <a:pPr defTabSz="457200"/>
              <a:r>
                <a:rPr lang="en-AU" b="1" dirty="0">
                  <a:solidFill>
                    <a:prstClr val="black"/>
                  </a:solidFill>
                </a:rPr>
                <a:t>3</a:t>
              </a:r>
            </a:p>
          </p:txBody>
        </p:sp>
        <p:sp>
          <p:nvSpPr>
            <p:cNvPr id="22" name="TextBox 21"/>
            <p:cNvSpPr txBox="1"/>
            <p:nvPr/>
          </p:nvSpPr>
          <p:spPr>
            <a:xfrm>
              <a:off x="6376953" y="4167837"/>
              <a:ext cx="360040" cy="369332"/>
            </a:xfrm>
            <a:prstGeom prst="rect">
              <a:avLst/>
            </a:prstGeom>
            <a:solidFill>
              <a:srgbClr val="007583"/>
            </a:solidFill>
          </p:spPr>
          <p:txBody>
            <a:bodyPr wrap="square" rtlCol="0">
              <a:spAutoFit/>
            </a:bodyPr>
            <a:lstStyle/>
            <a:p>
              <a:pPr defTabSz="457200"/>
              <a:r>
                <a:rPr lang="en-AU" b="1" dirty="0">
                  <a:solidFill>
                    <a:prstClr val="black"/>
                  </a:solidFill>
                </a:rPr>
                <a:t>4</a:t>
              </a:r>
            </a:p>
          </p:txBody>
        </p:sp>
        <p:sp>
          <p:nvSpPr>
            <p:cNvPr id="23" name="TextBox 22"/>
            <p:cNvSpPr txBox="1"/>
            <p:nvPr/>
          </p:nvSpPr>
          <p:spPr>
            <a:xfrm>
              <a:off x="6376268" y="2232005"/>
              <a:ext cx="360040" cy="369332"/>
            </a:xfrm>
            <a:prstGeom prst="rect">
              <a:avLst/>
            </a:prstGeom>
            <a:solidFill>
              <a:srgbClr val="007583"/>
            </a:solidFill>
          </p:spPr>
          <p:txBody>
            <a:bodyPr wrap="square" rtlCol="0">
              <a:spAutoFit/>
            </a:bodyPr>
            <a:lstStyle/>
            <a:p>
              <a:pPr defTabSz="457200"/>
              <a:r>
                <a:rPr lang="en-AU" b="1" dirty="0" smtClean="0">
                  <a:solidFill>
                    <a:prstClr val="black"/>
                  </a:solidFill>
                </a:rPr>
                <a:t>1</a:t>
              </a:r>
              <a:endParaRPr lang="en-AU" b="1" dirty="0">
                <a:solidFill>
                  <a:prstClr val="black"/>
                </a:solidFill>
              </a:endParaRPr>
            </a:p>
          </p:txBody>
        </p:sp>
      </p:grpSp>
      <p:grpSp>
        <p:nvGrpSpPr>
          <p:cNvPr id="24" name="Group 23"/>
          <p:cNvGrpSpPr>
            <a:grpSpLocks/>
          </p:cNvGrpSpPr>
          <p:nvPr/>
        </p:nvGrpSpPr>
        <p:grpSpPr bwMode="auto">
          <a:xfrm>
            <a:off x="7917177" y="5588543"/>
            <a:ext cx="915035" cy="977265"/>
            <a:chOff x="1111" y="39"/>
            <a:chExt cx="1441" cy="1539"/>
          </a:xfrm>
        </p:grpSpPr>
        <p:sp>
          <p:nvSpPr>
            <p:cNvPr id="25" name="Freeform 2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6" name="Freeform 2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7" name="Freeform 2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extLst>
      <p:ext uri="{BB962C8B-B14F-4D97-AF65-F5344CB8AC3E}">
        <p14:creationId xmlns:p14="http://schemas.microsoft.com/office/powerpoint/2010/main" val="1044418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1482"/>
            <a:ext cx="8229600" cy="1143000"/>
          </a:xfrm>
        </p:spPr>
        <p:txBody>
          <a:bodyPr>
            <a:normAutofit/>
          </a:bodyPr>
          <a:lstStyle/>
          <a:p>
            <a:pPr algn="l"/>
            <a:r>
              <a:rPr lang="en-AU" sz="3600" dirty="0" smtClean="0"/>
              <a:t>Coherence</a:t>
            </a:r>
            <a:endParaRPr lang="en-AU" sz="3600" dirty="0"/>
          </a:p>
        </p:txBody>
      </p:sp>
      <p:sp>
        <p:nvSpPr>
          <p:cNvPr id="6" name="Rectangle 5"/>
          <p:cNvSpPr/>
          <p:nvPr/>
        </p:nvSpPr>
        <p:spPr>
          <a:xfrm>
            <a:off x="229949" y="2348880"/>
            <a:ext cx="4702091" cy="1938992"/>
          </a:xfrm>
          <a:prstGeom prst="rect">
            <a:avLst/>
          </a:prstGeom>
        </p:spPr>
        <p:txBody>
          <a:bodyPr wrap="square">
            <a:spAutoFit/>
          </a:bodyPr>
          <a:lstStyle/>
          <a:p>
            <a:r>
              <a:rPr lang="en-AU" sz="2400" b="1" i="1" dirty="0" smtClean="0">
                <a:latin typeface="Arial" pitchFamily="34" charset="0"/>
                <a:cs typeface="Arial" pitchFamily="34" charset="0"/>
              </a:rPr>
              <a:t>Performance and development processes should align with school, system and national current plans, processes </a:t>
            </a:r>
          </a:p>
          <a:p>
            <a:r>
              <a:rPr lang="en-AU" sz="2400" b="1" i="1" dirty="0" smtClean="0">
                <a:latin typeface="Arial" pitchFamily="34" charset="0"/>
                <a:cs typeface="Arial" pitchFamily="34" charset="0"/>
              </a:rPr>
              <a:t>and initiatives.</a:t>
            </a:r>
            <a:endParaRPr lang="en-AU" sz="2400" b="1" i="1" dirty="0"/>
          </a:p>
        </p:txBody>
      </p:sp>
      <p:pic>
        <p:nvPicPr>
          <p:cNvPr id="10" name="Content Placeholder 9" descr="M:\14.0 Performance and development\14.10 Framework\Diagrams\Section diagrams\Framework-diagram-5coh.png"/>
          <p:cNvPicPr>
            <a:picLocks noGrp="1"/>
          </p:cNvPicPr>
          <p:nvPr>
            <p:ph idx="1"/>
          </p:nvPr>
        </p:nvPicPr>
        <p:blipFill rotWithShape="1">
          <a:blip r:embed="rId3" cstate="print"/>
          <a:srcRect l="16698" t="8063" r="17625" b="8521"/>
          <a:stretch/>
        </p:blipFill>
        <p:spPr bwMode="auto">
          <a:xfrm>
            <a:off x="4283968" y="3102204"/>
            <a:ext cx="4586258" cy="32791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6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solidFill>
                  <a:srgbClr val="007583"/>
                </a:solidFill>
                <a:latin typeface="Arial" pitchFamily="34" charset="0"/>
                <a:cs typeface="Arial" pitchFamily="34" charset="0"/>
              </a:rPr>
              <a:t>Activity: Achieving coherence </a:t>
            </a:r>
            <a:endParaRPr lang="en-AU" sz="3600" dirty="0">
              <a:solidFill>
                <a:srgbClr val="007583"/>
              </a:solidFill>
            </a:endParaRPr>
          </a:p>
        </p:txBody>
      </p:sp>
      <p:sp>
        <p:nvSpPr>
          <p:cNvPr id="3" name="Content Placeholder 2"/>
          <p:cNvSpPr>
            <a:spLocks noGrp="1"/>
          </p:cNvSpPr>
          <p:nvPr>
            <p:ph idx="1"/>
          </p:nvPr>
        </p:nvSpPr>
        <p:spPr>
          <a:xfrm>
            <a:off x="457200" y="2668618"/>
            <a:ext cx="8229600" cy="2488574"/>
          </a:xfrm>
        </p:spPr>
        <p:txBody>
          <a:bodyPr/>
          <a:lstStyle/>
          <a:p>
            <a:pPr marL="0" indent="0">
              <a:buClr>
                <a:srgbClr val="007583"/>
              </a:buClr>
              <a:buNone/>
            </a:pPr>
            <a:r>
              <a:rPr lang="en-AU" sz="3200" dirty="0" smtClean="0">
                <a:solidFill>
                  <a:schemeClr val="tx1"/>
                </a:solidFill>
                <a:latin typeface="Arial" pitchFamily="34" charset="0"/>
                <a:cs typeface="Arial" pitchFamily="34" charset="0"/>
              </a:rPr>
              <a:t>How do you intend to tackle the challenge of aligning </a:t>
            </a:r>
            <a:r>
              <a:rPr lang="en-AU" sz="3200" dirty="0">
                <a:solidFill>
                  <a:schemeClr val="tx1"/>
                </a:solidFill>
                <a:latin typeface="Arial" pitchFamily="34" charset="0"/>
                <a:cs typeface="Arial" pitchFamily="34" charset="0"/>
              </a:rPr>
              <a:t>the practices </a:t>
            </a:r>
            <a:r>
              <a:rPr lang="en-AU" sz="3200" dirty="0" smtClean="0">
                <a:solidFill>
                  <a:schemeClr val="tx1"/>
                </a:solidFill>
                <a:latin typeface="Arial" pitchFamily="34" charset="0"/>
                <a:cs typeface="Arial" pitchFamily="34" charset="0"/>
              </a:rPr>
              <a:t>outlined in the performance and development Framework to your existing school arrangements?</a:t>
            </a:r>
          </a:p>
          <a:p>
            <a:pPr>
              <a:buClr>
                <a:srgbClr val="007583"/>
              </a:buClr>
              <a:buFont typeface="Arial" pitchFamily="34" charset="0"/>
              <a:buChar char="&gt;"/>
            </a:pPr>
            <a:endParaRPr lang="en-AU" dirty="0" smtClean="0">
              <a:solidFill>
                <a:srgbClr val="FF0000"/>
              </a:solidFill>
              <a:latin typeface="Arial" pitchFamily="34" charset="0"/>
              <a:cs typeface="Arial" pitchFamily="34" charset="0"/>
            </a:endParaRPr>
          </a:p>
          <a:p>
            <a:endParaRPr lang="en-AU" dirty="0"/>
          </a:p>
        </p:txBody>
      </p:sp>
      <p:grpSp>
        <p:nvGrpSpPr>
          <p:cNvPr id="4" name="Group 3"/>
          <p:cNvGrpSpPr>
            <a:grpSpLocks/>
          </p:cNvGrpSpPr>
          <p:nvPr/>
        </p:nvGrpSpPr>
        <p:grpSpPr bwMode="auto">
          <a:xfrm>
            <a:off x="7917177" y="5588543"/>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2028403"/>
            <a:ext cx="8229600" cy="4352925"/>
          </a:xfrm>
        </p:spPr>
        <p:txBody>
          <a:bodyPr>
            <a:noAutofit/>
          </a:bodyPr>
          <a:lstStyle/>
          <a:p>
            <a:pPr marL="0" indent="0">
              <a:buNone/>
            </a:pPr>
            <a:r>
              <a:rPr lang="en-AU" dirty="0" smtClean="0">
                <a:latin typeface="Arial" pitchFamily="34" charset="0"/>
                <a:cs typeface="Arial" pitchFamily="34" charset="0"/>
              </a:rPr>
              <a:t>“Everything we do here is based on improving our performance, both of the students and the staff and myself too. So everything is about performance and development the whole way through.”</a:t>
            </a:r>
          </a:p>
          <a:p>
            <a:pPr algn="r">
              <a:buNone/>
            </a:pPr>
            <a:endParaRPr lang="en-AU" sz="1400" dirty="0" smtClean="0">
              <a:latin typeface="Arial" pitchFamily="34" charset="0"/>
              <a:cs typeface="Arial" pitchFamily="34" charset="0"/>
            </a:endParaRPr>
          </a:p>
          <a:p>
            <a:pPr algn="r">
              <a:buNone/>
            </a:pPr>
            <a:endParaRPr lang="en-AU" sz="1400" dirty="0" smtClean="0">
              <a:latin typeface="Arial" pitchFamily="34" charset="0"/>
              <a:cs typeface="Arial" pitchFamily="34" charset="0"/>
            </a:endParaRPr>
          </a:p>
          <a:p>
            <a:pPr algn="r">
              <a:buNone/>
            </a:pPr>
            <a:r>
              <a:rPr lang="en-AU" sz="1400" dirty="0" smtClean="0">
                <a:latin typeface="Arial" pitchFamily="34" charset="0"/>
                <a:cs typeface="Arial" pitchFamily="34" charset="0"/>
              </a:rPr>
              <a:t>Kevin Mackay, Principal</a:t>
            </a:r>
          </a:p>
          <a:p>
            <a:pPr algn="r">
              <a:buNone/>
            </a:pPr>
            <a:r>
              <a:rPr lang="en-AU" sz="1400" dirty="0" smtClean="0">
                <a:latin typeface="Arial" pitchFamily="34" charset="0"/>
                <a:cs typeface="Arial" pitchFamily="34" charset="0"/>
              </a:rPr>
              <a:t>Dandenong North Primary School, VIC</a:t>
            </a:r>
            <a:endParaRPr lang="en-AU" sz="1400" dirty="0">
              <a:latin typeface="Arial" pitchFamily="34" charset="0"/>
              <a:cs typeface="Arial" pitchFamily="34" charset="0"/>
            </a:endParaRPr>
          </a:p>
        </p:txBody>
      </p:sp>
      <p:grpSp>
        <p:nvGrpSpPr>
          <p:cNvPr id="4" name="Group 25"/>
          <p:cNvGrpSpPr>
            <a:grpSpLocks/>
          </p:cNvGrpSpPr>
          <p:nvPr/>
        </p:nvGrpSpPr>
        <p:grpSpPr bwMode="auto">
          <a:xfrm>
            <a:off x="8028384" y="5834176"/>
            <a:ext cx="914402" cy="979200"/>
            <a:chOff x="8" y="30"/>
            <a:chExt cx="1437" cy="1439"/>
          </a:xfrm>
        </p:grpSpPr>
        <p:sp>
          <p:nvSpPr>
            <p:cNvPr id="5" name="Freeform 4"/>
            <p:cNvSpPr>
              <a:spLocks/>
            </p:cNvSpPr>
            <p:nvPr/>
          </p:nvSpPr>
          <p:spPr bwMode="auto">
            <a:xfrm>
              <a:off x="990" y="354"/>
              <a:ext cx="208" cy="366"/>
            </a:xfrm>
            <a:custGeom>
              <a:avLst/>
              <a:gdLst>
                <a:gd name="T0" fmla="*/ 207 w 208"/>
                <a:gd name="T1" fmla="*/ 0 h 366"/>
                <a:gd name="T2" fmla="*/ 0 w 208"/>
                <a:gd name="T3" fmla="*/ 0 h 366"/>
                <a:gd name="T4" fmla="*/ 10 w 208"/>
                <a:gd name="T5" fmla="*/ 365 h 366"/>
                <a:gd name="T6" fmla="*/ 196 w 208"/>
                <a:gd name="T7" fmla="*/ 365 h 366"/>
                <a:gd name="T8" fmla="*/ 207 w 208"/>
                <a:gd name="T9" fmla="*/ 0 h 366"/>
              </a:gdLst>
              <a:ahLst/>
              <a:cxnLst>
                <a:cxn ang="0">
                  <a:pos x="T0" y="T1"/>
                </a:cxn>
                <a:cxn ang="0">
                  <a:pos x="T2" y="T3"/>
                </a:cxn>
                <a:cxn ang="0">
                  <a:pos x="T4" y="T5"/>
                </a:cxn>
                <a:cxn ang="0">
                  <a:pos x="T6" y="T7"/>
                </a:cxn>
                <a:cxn ang="0">
                  <a:pos x="T8" y="T9"/>
                </a:cxn>
              </a:cxnLst>
              <a:rect l="0" t="0" r="r" b="b"/>
              <a:pathLst>
                <a:path w="208" h="366">
                  <a:moveTo>
                    <a:pt x="207" y="0"/>
                  </a:moveTo>
                  <a:lnTo>
                    <a:pt x="0" y="0"/>
                  </a:lnTo>
                  <a:lnTo>
                    <a:pt x="10" y="365"/>
                  </a:lnTo>
                  <a:lnTo>
                    <a:pt x="196" y="365"/>
                  </a:lnTo>
                  <a:lnTo>
                    <a:pt x="207"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nvGrpSpPr>
            <p:cNvPr id="6" name="Group 27"/>
            <p:cNvGrpSpPr>
              <a:grpSpLocks/>
            </p:cNvGrpSpPr>
            <p:nvPr/>
          </p:nvGrpSpPr>
          <p:grpSpPr bwMode="auto">
            <a:xfrm>
              <a:off x="1009" y="395"/>
              <a:ext cx="154" cy="986"/>
              <a:chOff x="1009" y="395"/>
              <a:chExt cx="154" cy="986"/>
            </a:xfrm>
          </p:grpSpPr>
          <p:sp>
            <p:nvSpPr>
              <p:cNvPr id="12" name="Freeform 11"/>
              <p:cNvSpPr>
                <a:spLocks/>
              </p:cNvSpPr>
              <p:nvPr/>
            </p:nvSpPr>
            <p:spPr bwMode="auto">
              <a:xfrm>
                <a:off x="1009" y="395"/>
                <a:ext cx="154" cy="986"/>
              </a:xfrm>
              <a:custGeom>
                <a:avLst/>
                <a:gdLst>
                  <a:gd name="T0" fmla="*/ 154 w 154"/>
                  <a:gd name="T1" fmla="*/ 0 h 986"/>
                  <a:gd name="T2" fmla="*/ 15 w 154"/>
                  <a:gd name="T3" fmla="*/ 0 h 986"/>
                  <a:gd name="T4" fmla="*/ 35 w 154"/>
                  <a:gd name="T5" fmla="*/ 691 h 986"/>
                  <a:gd name="T6" fmla="*/ 133 w 154"/>
                  <a:gd name="T7" fmla="*/ 691 h 986"/>
                  <a:gd name="T8" fmla="*/ 154 w 154"/>
                  <a:gd name="T9" fmla="*/ 0 h 986"/>
                </a:gdLst>
                <a:ahLst/>
                <a:cxnLst>
                  <a:cxn ang="0">
                    <a:pos x="T0" y="T1"/>
                  </a:cxn>
                  <a:cxn ang="0">
                    <a:pos x="T2" y="T3"/>
                  </a:cxn>
                  <a:cxn ang="0">
                    <a:pos x="T4" y="T5"/>
                  </a:cxn>
                  <a:cxn ang="0">
                    <a:pos x="T6" y="T7"/>
                  </a:cxn>
                  <a:cxn ang="0">
                    <a:pos x="T8" y="T9"/>
                  </a:cxn>
                </a:cxnLst>
                <a:rect l="0" t="0" r="r" b="b"/>
                <a:pathLst>
                  <a:path w="154" h="986">
                    <a:moveTo>
                      <a:pt x="154" y="0"/>
                    </a:moveTo>
                    <a:lnTo>
                      <a:pt x="15" y="0"/>
                    </a:lnTo>
                    <a:lnTo>
                      <a:pt x="35" y="691"/>
                    </a:lnTo>
                    <a:lnTo>
                      <a:pt x="133" y="691"/>
                    </a:lnTo>
                    <a:lnTo>
                      <a:pt x="154"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13" name="Freeform 12"/>
              <p:cNvSpPr>
                <a:spLocks/>
              </p:cNvSpPr>
              <p:nvPr/>
            </p:nvSpPr>
            <p:spPr bwMode="auto">
              <a:xfrm>
                <a:off x="1009" y="395"/>
                <a:ext cx="154" cy="986"/>
              </a:xfrm>
              <a:custGeom>
                <a:avLst/>
                <a:gdLst>
                  <a:gd name="T0" fmla="*/ 78 w 154"/>
                  <a:gd name="T1" fmla="*/ 808 h 986"/>
                  <a:gd name="T2" fmla="*/ 57 w 154"/>
                  <a:gd name="T3" fmla="*/ 812 h 986"/>
                  <a:gd name="T4" fmla="*/ 38 w 154"/>
                  <a:gd name="T5" fmla="*/ 821 h 986"/>
                  <a:gd name="T6" fmla="*/ 22 w 154"/>
                  <a:gd name="T7" fmla="*/ 835 h 986"/>
                  <a:gd name="T8" fmla="*/ 10 w 154"/>
                  <a:gd name="T9" fmla="*/ 853 h 986"/>
                  <a:gd name="T10" fmla="*/ 2 w 154"/>
                  <a:gd name="T11" fmla="*/ 875 h 986"/>
                  <a:gd name="T12" fmla="*/ 0 w 154"/>
                  <a:gd name="T13" fmla="*/ 899 h 986"/>
                  <a:gd name="T14" fmla="*/ 3 w 154"/>
                  <a:gd name="T15" fmla="*/ 923 h 986"/>
                  <a:gd name="T16" fmla="*/ 11 w 154"/>
                  <a:gd name="T17" fmla="*/ 944 h 986"/>
                  <a:gd name="T18" fmla="*/ 24 w 154"/>
                  <a:gd name="T19" fmla="*/ 961 h 986"/>
                  <a:gd name="T20" fmla="*/ 40 w 154"/>
                  <a:gd name="T21" fmla="*/ 974 h 986"/>
                  <a:gd name="T22" fmla="*/ 60 w 154"/>
                  <a:gd name="T23" fmla="*/ 983 h 986"/>
                  <a:gd name="T24" fmla="*/ 83 w 154"/>
                  <a:gd name="T25" fmla="*/ 986 h 986"/>
                  <a:gd name="T26" fmla="*/ 96 w 154"/>
                  <a:gd name="T27" fmla="*/ 985 h 986"/>
                  <a:gd name="T28" fmla="*/ 117 w 154"/>
                  <a:gd name="T29" fmla="*/ 980 h 986"/>
                  <a:gd name="T30" fmla="*/ 135 w 154"/>
                  <a:gd name="T31" fmla="*/ 970 h 986"/>
                  <a:gd name="T32" fmla="*/ 150 w 154"/>
                  <a:gd name="T33" fmla="*/ 955 h 986"/>
                  <a:gd name="T34" fmla="*/ 160 w 154"/>
                  <a:gd name="T35" fmla="*/ 936 h 986"/>
                  <a:gd name="T36" fmla="*/ 167 w 154"/>
                  <a:gd name="T37" fmla="*/ 913 h 986"/>
                  <a:gd name="T38" fmla="*/ 169 w 154"/>
                  <a:gd name="T39" fmla="*/ 887 h 986"/>
                  <a:gd name="T40" fmla="*/ 165 w 154"/>
                  <a:gd name="T41" fmla="*/ 865 h 986"/>
                  <a:gd name="T42" fmla="*/ 156 w 154"/>
                  <a:gd name="T43" fmla="*/ 846 h 986"/>
                  <a:gd name="T44" fmla="*/ 143 w 154"/>
                  <a:gd name="T45" fmla="*/ 830 h 986"/>
                  <a:gd name="T46" fmla="*/ 125 w 154"/>
                  <a:gd name="T47" fmla="*/ 818 h 986"/>
                  <a:gd name="T48" fmla="*/ 104 w 154"/>
                  <a:gd name="T49" fmla="*/ 810 h 986"/>
                  <a:gd name="T50" fmla="*/ 78 w 154"/>
                  <a:gd name="T51" fmla="*/ 80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986">
                    <a:moveTo>
                      <a:pt x="78" y="808"/>
                    </a:moveTo>
                    <a:lnTo>
                      <a:pt x="57" y="812"/>
                    </a:lnTo>
                    <a:lnTo>
                      <a:pt x="38" y="821"/>
                    </a:lnTo>
                    <a:lnTo>
                      <a:pt x="22" y="835"/>
                    </a:lnTo>
                    <a:lnTo>
                      <a:pt x="10" y="853"/>
                    </a:lnTo>
                    <a:lnTo>
                      <a:pt x="2" y="875"/>
                    </a:lnTo>
                    <a:lnTo>
                      <a:pt x="0" y="899"/>
                    </a:lnTo>
                    <a:lnTo>
                      <a:pt x="3" y="923"/>
                    </a:lnTo>
                    <a:lnTo>
                      <a:pt x="11" y="944"/>
                    </a:lnTo>
                    <a:lnTo>
                      <a:pt x="24" y="961"/>
                    </a:lnTo>
                    <a:lnTo>
                      <a:pt x="40" y="974"/>
                    </a:lnTo>
                    <a:lnTo>
                      <a:pt x="60" y="983"/>
                    </a:lnTo>
                    <a:lnTo>
                      <a:pt x="83" y="986"/>
                    </a:lnTo>
                    <a:lnTo>
                      <a:pt x="96" y="985"/>
                    </a:lnTo>
                    <a:lnTo>
                      <a:pt x="117" y="980"/>
                    </a:lnTo>
                    <a:lnTo>
                      <a:pt x="135" y="970"/>
                    </a:lnTo>
                    <a:lnTo>
                      <a:pt x="150" y="955"/>
                    </a:lnTo>
                    <a:lnTo>
                      <a:pt x="160" y="936"/>
                    </a:lnTo>
                    <a:lnTo>
                      <a:pt x="167" y="913"/>
                    </a:lnTo>
                    <a:lnTo>
                      <a:pt x="169" y="887"/>
                    </a:lnTo>
                    <a:lnTo>
                      <a:pt x="165" y="865"/>
                    </a:lnTo>
                    <a:lnTo>
                      <a:pt x="156" y="846"/>
                    </a:lnTo>
                    <a:lnTo>
                      <a:pt x="143" y="830"/>
                    </a:lnTo>
                    <a:lnTo>
                      <a:pt x="125" y="818"/>
                    </a:lnTo>
                    <a:lnTo>
                      <a:pt x="104" y="810"/>
                    </a:lnTo>
                    <a:lnTo>
                      <a:pt x="78" y="808"/>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
          <p:nvSpPr>
            <p:cNvPr id="7" name="Freeform 6"/>
            <p:cNvSpPr>
              <a:spLocks/>
            </p:cNvSpPr>
            <p:nvPr/>
          </p:nvSpPr>
          <p:spPr bwMode="auto">
            <a:xfrm>
              <a:off x="8" y="675"/>
              <a:ext cx="791" cy="794"/>
            </a:xfrm>
            <a:custGeom>
              <a:avLst/>
              <a:gdLst>
                <a:gd name="T0" fmla="*/ 725 w 791"/>
                <a:gd name="T1" fmla="*/ 0 h 794"/>
                <a:gd name="T2" fmla="*/ 706 w 791"/>
                <a:gd name="T3" fmla="*/ 1 h 794"/>
                <a:gd name="T4" fmla="*/ 688 w 791"/>
                <a:gd name="T5" fmla="*/ 8 h 794"/>
                <a:gd name="T6" fmla="*/ 672 w 791"/>
                <a:gd name="T7" fmla="*/ 20 h 794"/>
                <a:gd name="T8" fmla="*/ 15 w 791"/>
                <a:gd name="T9" fmla="*/ 678 h 794"/>
                <a:gd name="T10" fmla="*/ 5 w 791"/>
                <a:gd name="T11" fmla="*/ 693 h 794"/>
                <a:gd name="T12" fmla="*/ 0 w 791"/>
                <a:gd name="T13" fmla="*/ 709 h 794"/>
                <a:gd name="T14" fmla="*/ 0 w 791"/>
                <a:gd name="T15" fmla="*/ 727 h 794"/>
                <a:gd name="T16" fmla="*/ 4 w 791"/>
                <a:gd name="T17" fmla="*/ 746 h 794"/>
                <a:gd name="T18" fmla="*/ 14 w 791"/>
                <a:gd name="T19" fmla="*/ 764 h 794"/>
                <a:gd name="T20" fmla="*/ 29 w 791"/>
                <a:gd name="T21" fmla="*/ 782 h 794"/>
                <a:gd name="T22" fmla="*/ 46 w 791"/>
                <a:gd name="T23" fmla="*/ 790 h 794"/>
                <a:gd name="T24" fmla="*/ 65 w 791"/>
                <a:gd name="T25" fmla="*/ 794 h 794"/>
                <a:gd name="T26" fmla="*/ 84 w 791"/>
                <a:gd name="T27" fmla="*/ 792 h 794"/>
                <a:gd name="T28" fmla="*/ 102 w 791"/>
                <a:gd name="T29" fmla="*/ 785 h 794"/>
                <a:gd name="T30" fmla="*/ 118 w 791"/>
                <a:gd name="T31" fmla="*/ 773 h 794"/>
                <a:gd name="T32" fmla="*/ 775 w 791"/>
                <a:gd name="T33" fmla="*/ 115 h 794"/>
                <a:gd name="T34" fmla="*/ 785 w 791"/>
                <a:gd name="T35" fmla="*/ 100 h 794"/>
                <a:gd name="T36" fmla="*/ 790 w 791"/>
                <a:gd name="T37" fmla="*/ 84 h 794"/>
                <a:gd name="T38" fmla="*/ 791 w 791"/>
                <a:gd name="T39" fmla="*/ 66 h 794"/>
                <a:gd name="T40" fmla="*/ 786 w 791"/>
                <a:gd name="T41" fmla="*/ 47 h 794"/>
                <a:gd name="T42" fmla="*/ 776 w 791"/>
                <a:gd name="T43" fmla="*/ 29 h 794"/>
                <a:gd name="T44" fmla="*/ 761 w 791"/>
                <a:gd name="T45" fmla="*/ 11 h 794"/>
                <a:gd name="T46" fmla="*/ 744 w 791"/>
                <a:gd name="T47" fmla="*/ 3 h 794"/>
                <a:gd name="T48" fmla="*/ 725 w 791"/>
                <a:gd name="T4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1" h="794">
                  <a:moveTo>
                    <a:pt x="725" y="0"/>
                  </a:moveTo>
                  <a:lnTo>
                    <a:pt x="706" y="1"/>
                  </a:lnTo>
                  <a:lnTo>
                    <a:pt x="688" y="8"/>
                  </a:lnTo>
                  <a:lnTo>
                    <a:pt x="672" y="20"/>
                  </a:lnTo>
                  <a:lnTo>
                    <a:pt x="15" y="678"/>
                  </a:lnTo>
                  <a:lnTo>
                    <a:pt x="5" y="693"/>
                  </a:lnTo>
                  <a:lnTo>
                    <a:pt x="0" y="709"/>
                  </a:lnTo>
                  <a:lnTo>
                    <a:pt x="0" y="727"/>
                  </a:lnTo>
                  <a:lnTo>
                    <a:pt x="4" y="746"/>
                  </a:lnTo>
                  <a:lnTo>
                    <a:pt x="14" y="764"/>
                  </a:lnTo>
                  <a:lnTo>
                    <a:pt x="29" y="782"/>
                  </a:lnTo>
                  <a:lnTo>
                    <a:pt x="46" y="790"/>
                  </a:lnTo>
                  <a:lnTo>
                    <a:pt x="65" y="794"/>
                  </a:lnTo>
                  <a:lnTo>
                    <a:pt x="84" y="792"/>
                  </a:lnTo>
                  <a:lnTo>
                    <a:pt x="102" y="785"/>
                  </a:lnTo>
                  <a:lnTo>
                    <a:pt x="118" y="773"/>
                  </a:lnTo>
                  <a:lnTo>
                    <a:pt x="775" y="115"/>
                  </a:lnTo>
                  <a:lnTo>
                    <a:pt x="785" y="100"/>
                  </a:lnTo>
                  <a:lnTo>
                    <a:pt x="790" y="84"/>
                  </a:lnTo>
                  <a:lnTo>
                    <a:pt x="791" y="66"/>
                  </a:lnTo>
                  <a:lnTo>
                    <a:pt x="786" y="47"/>
                  </a:lnTo>
                  <a:lnTo>
                    <a:pt x="776" y="29"/>
                  </a:lnTo>
                  <a:lnTo>
                    <a:pt x="761" y="11"/>
                  </a:lnTo>
                  <a:lnTo>
                    <a:pt x="744" y="3"/>
                  </a:lnTo>
                  <a:lnTo>
                    <a:pt x="725" y="0"/>
                  </a:lnTo>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nvGrpSpPr>
            <p:cNvPr id="8" name="Group 29"/>
            <p:cNvGrpSpPr>
              <a:grpSpLocks/>
            </p:cNvGrpSpPr>
            <p:nvPr/>
          </p:nvGrpSpPr>
          <p:grpSpPr bwMode="auto">
            <a:xfrm>
              <a:off x="767" y="510"/>
              <a:ext cx="651" cy="222"/>
              <a:chOff x="767" y="510"/>
              <a:chExt cx="651" cy="222"/>
            </a:xfrm>
          </p:grpSpPr>
          <p:sp>
            <p:nvSpPr>
              <p:cNvPr id="10" name="Freeform 9"/>
              <p:cNvSpPr>
                <a:spLocks/>
              </p:cNvSpPr>
              <p:nvPr/>
            </p:nvSpPr>
            <p:spPr bwMode="auto">
              <a:xfrm>
                <a:off x="767" y="510"/>
                <a:ext cx="651" cy="222"/>
              </a:xfrm>
              <a:custGeom>
                <a:avLst/>
                <a:gdLst>
                  <a:gd name="T0" fmla="*/ 0 w 651"/>
                  <a:gd name="T1" fmla="*/ 0 h 222"/>
                  <a:gd name="T2" fmla="*/ 8 w 651"/>
                  <a:gd name="T3" fmla="*/ 15 h 222"/>
                  <a:gd name="T4" fmla="*/ 18 w 651"/>
                  <a:gd name="T5" fmla="*/ 31 h 222"/>
                  <a:gd name="T6" fmla="*/ 28 w 651"/>
                  <a:gd name="T7" fmla="*/ 47 h 222"/>
                  <a:gd name="T8" fmla="*/ 39 w 651"/>
                  <a:gd name="T9" fmla="*/ 62 h 222"/>
                  <a:gd name="T10" fmla="*/ 51 w 651"/>
                  <a:gd name="T11" fmla="*/ 78 h 222"/>
                  <a:gd name="T12" fmla="*/ 63 w 651"/>
                  <a:gd name="T13" fmla="*/ 93 h 222"/>
                  <a:gd name="T14" fmla="*/ 77 w 651"/>
                  <a:gd name="T15" fmla="*/ 108 h 222"/>
                  <a:gd name="T16" fmla="*/ 91 w 651"/>
                  <a:gd name="T17" fmla="*/ 123 h 222"/>
                  <a:gd name="T18" fmla="*/ 107 w 651"/>
                  <a:gd name="T19" fmla="*/ 136 h 222"/>
                  <a:gd name="T20" fmla="*/ 123 w 651"/>
                  <a:gd name="T21" fmla="*/ 150 h 222"/>
                  <a:gd name="T22" fmla="*/ 140 w 651"/>
                  <a:gd name="T23" fmla="*/ 162 h 222"/>
                  <a:gd name="T24" fmla="*/ 158 w 651"/>
                  <a:gd name="T25" fmla="*/ 173 h 222"/>
                  <a:gd name="T26" fmla="*/ 177 w 651"/>
                  <a:gd name="T27" fmla="*/ 184 h 222"/>
                  <a:gd name="T28" fmla="*/ 198 w 651"/>
                  <a:gd name="T29" fmla="*/ 193 h 222"/>
                  <a:gd name="T30" fmla="*/ 219 w 651"/>
                  <a:gd name="T31" fmla="*/ 202 h 222"/>
                  <a:gd name="T32" fmla="*/ 241 w 651"/>
                  <a:gd name="T33" fmla="*/ 209 h 222"/>
                  <a:gd name="T34" fmla="*/ 264 w 651"/>
                  <a:gd name="T35" fmla="*/ 214 h 222"/>
                  <a:gd name="T36" fmla="*/ 289 w 651"/>
                  <a:gd name="T37" fmla="*/ 218 h 222"/>
                  <a:gd name="T38" fmla="*/ 314 w 651"/>
                  <a:gd name="T39" fmla="*/ 221 h 222"/>
                  <a:gd name="T40" fmla="*/ 341 w 651"/>
                  <a:gd name="T41" fmla="*/ 222 h 222"/>
                  <a:gd name="T42" fmla="*/ 365 w 651"/>
                  <a:gd name="T43" fmla="*/ 220 h 222"/>
                  <a:gd name="T44" fmla="*/ 388 w 651"/>
                  <a:gd name="T45" fmla="*/ 217 h 222"/>
                  <a:gd name="T46" fmla="*/ 410 w 651"/>
                  <a:gd name="T47" fmla="*/ 212 h 222"/>
                  <a:gd name="T48" fmla="*/ 430 w 651"/>
                  <a:gd name="T49" fmla="*/ 206 h 222"/>
                  <a:gd name="T50" fmla="*/ 450 w 651"/>
                  <a:gd name="T51" fmla="*/ 199 h 222"/>
                  <a:gd name="T52" fmla="*/ 469 w 651"/>
                  <a:gd name="T53" fmla="*/ 191 h 222"/>
                  <a:gd name="T54" fmla="*/ 486 w 651"/>
                  <a:gd name="T55" fmla="*/ 181 h 222"/>
                  <a:gd name="T56" fmla="*/ 503 w 651"/>
                  <a:gd name="T57" fmla="*/ 170 h 222"/>
                  <a:gd name="T58" fmla="*/ 519 w 651"/>
                  <a:gd name="T59" fmla="*/ 159 h 222"/>
                  <a:gd name="T60" fmla="*/ 521 w 651"/>
                  <a:gd name="T61" fmla="*/ 157 h 222"/>
                  <a:gd name="T62" fmla="*/ 323 w 651"/>
                  <a:gd name="T63" fmla="*/ 157 h 222"/>
                  <a:gd name="T64" fmla="*/ 301 w 651"/>
                  <a:gd name="T65" fmla="*/ 156 h 222"/>
                  <a:gd name="T66" fmla="*/ 279 w 651"/>
                  <a:gd name="T67" fmla="*/ 153 h 222"/>
                  <a:gd name="T68" fmla="*/ 257 w 651"/>
                  <a:gd name="T69" fmla="*/ 149 h 222"/>
                  <a:gd name="T70" fmla="*/ 236 w 651"/>
                  <a:gd name="T71" fmla="*/ 144 h 222"/>
                  <a:gd name="T72" fmla="*/ 215 w 651"/>
                  <a:gd name="T73" fmla="*/ 137 h 222"/>
                  <a:gd name="T74" fmla="*/ 195 w 651"/>
                  <a:gd name="T75" fmla="*/ 129 h 222"/>
                  <a:gd name="T76" fmla="*/ 176 w 651"/>
                  <a:gd name="T77" fmla="*/ 120 h 222"/>
                  <a:gd name="T78" fmla="*/ 157 w 651"/>
                  <a:gd name="T79" fmla="*/ 111 h 222"/>
                  <a:gd name="T80" fmla="*/ 138 w 651"/>
                  <a:gd name="T81" fmla="*/ 100 h 222"/>
                  <a:gd name="T82" fmla="*/ 120 w 651"/>
                  <a:gd name="T83" fmla="*/ 89 h 222"/>
                  <a:gd name="T84" fmla="*/ 103 w 651"/>
                  <a:gd name="T85" fmla="*/ 78 h 222"/>
                  <a:gd name="T86" fmla="*/ 86 w 651"/>
                  <a:gd name="T87" fmla="*/ 67 h 222"/>
                  <a:gd name="T88" fmla="*/ 70 w 651"/>
                  <a:gd name="T89" fmla="*/ 55 h 222"/>
                  <a:gd name="T90" fmla="*/ 55 w 651"/>
                  <a:gd name="T91" fmla="*/ 43 h 222"/>
                  <a:gd name="T92" fmla="*/ 40 w 651"/>
                  <a:gd name="T93" fmla="*/ 32 h 222"/>
                  <a:gd name="T94" fmla="*/ 26 w 651"/>
                  <a:gd name="T95" fmla="*/ 21 h 222"/>
                  <a:gd name="T96" fmla="*/ 0 w 651"/>
                  <a:gd name="T9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1" h="222">
                    <a:moveTo>
                      <a:pt x="0" y="0"/>
                    </a:moveTo>
                    <a:lnTo>
                      <a:pt x="8" y="15"/>
                    </a:lnTo>
                    <a:lnTo>
                      <a:pt x="18" y="31"/>
                    </a:lnTo>
                    <a:lnTo>
                      <a:pt x="28" y="47"/>
                    </a:lnTo>
                    <a:lnTo>
                      <a:pt x="39" y="62"/>
                    </a:lnTo>
                    <a:lnTo>
                      <a:pt x="51" y="78"/>
                    </a:lnTo>
                    <a:lnTo>
                      <a:pt x="63" y="93"/>
                    </a:lnTo>
                    <a:lnTo>
                      <a:pt x="77" y="108"/>
                    </a:lnTo>
                    <a:lnTo>
                      <a:pt x="91" y="123"/>
                    </a:lnTo>
                    <a:lnTo>
                      <a:pt x="107" y="136"/>
                    </a:lnTo>
                    <a:lnTo>
                      <a:pt x="123" y="150"/>
                    </a:lnTo>
                    <a:lnTo>
                      <a:pt x="140" y="162"/>
                    </a:lnTo>
                    <a:lnTo>
                      <a:pt x="158" y="173"/>
                    </a:lnTo>
                    <a:lnTo>
                      <a:pt x="177" y="184"/>
                    </a:lnTo>
                    <a:lnTo>
                      <a:pt x="198" y="193"/>
                    </a:lnTo>
                    <a:lnTo>
                      <a:pt x="219" y="202"/>
                    </a:lnTo>
                    <a:lnTo>
                      <a:pt x="241" y="209"/>
                    </a:lnTo>
                    <a:lnTo>
                      <a:pt x="264" y="214"/>
                    </a:lnTo>
                    <a:lnTo>
                      <a:pt x="289" y="218"/>
                    </a:lnTo>
                    <a:lnTo>
                      <a:pt x="314" y="221"/>
                    </a:lnTo>
                    <a:lnTo>
                      <a:pt x="341" y="222"/>
                    </a:lnTo>
                    <a:lnTo>
                      <a:pt x="365" y="220"/>
                    </a:lnTo>
                    <a:lnTo>
                      <a:pt x="388" y="217"/>
                    </a:lnTo>
                    <a:lnTo>
                      <a:pt x="410" y="212"/>
                    </a:lnTo>
                    <a:lnTo>
                      <a:pt x="430" y="206"/>
                    </a:lnTo>
                    <a:lnTo>
                      <a:pt x="450" y="199"/>
                    </a:lnTo>
                    <a:lnTo>
                      <a:pt x="469" y="191"/>
                    </a:lnTo>
                    <a:lnTo>
                      <a:pt x="486" y="181"/>
                    </a:lnTo>
                    <a:lnTo>
                      <a:pt x="503" y="170"/>
                    </a:lnTo>
                    <a:lnTo>
                      <a:pt x="519" y="159"/>
                    </a:lnTo>
                    <a:lnTo>
                      <a:pt x="521" y="157"/>
                    </a:lnTo>
                    <a:lnTo>
                      <a:pt x="323" y="157"/>
                    </a:lnTo>
                    <a:lnTo>
                      <a:pt x="301" y="156"/>
                    </a:lnTo>
                    <a:lnTo>
                      <a:pt x="279" y="153"/>
                    </a:lnTo>
                    <a:lnTo>
                      <a:pt x="257" y="149"/>
                    </a:lnTo>
                    <a:lnTo>
                      <a:pt x="236" y="144"/>
                    </a:lnTo>
                    <a:lnTo>
                      <a:pt x="215" y="137"/>
                    </a:lnTo>
                    <a:lnTo>
                      <a:pt x="195" y="129"/>
                    </a:lnTo>
                    <a:lnTo>
                      <a:pt x="176" y="120"/>
                    </a:lnTo>
                    <a:lnTo>
                      <a:pt x="157" y="111"/>
                    </a:lnTo>
                    <a:lnTo>
                      <a:pt x="138" y="100"/>
                    </a:lnTo>
                    <a:lnTo>
                      <a:pt x="120" y="89"/>
                    </a:lnTo>
                    <a:lnTo>
                      <a:pt x="103" y="78"/>
                    </a:lnTo>
                    <a:lnTo>
                      <a:pt x="86" y="67"/>
                    </a:lnTo>
                    <a:lnTo>
                      <a:pt x="70" y="55"/>
                    </a:lnTo>
                    <a:lnTo>
                      <a:pt x="55" y="43"/>
                    </a:lnTo>
                    <a:lnTo>
                      <a:pt x="40" y="32"/>
                    </a:lnTo>
                    <a:lnTo>
                      <a:pt x="26" y="2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11" name="Freeform 10"/>
              <p:cNvSpPr>
                <a:spLocks/>
              </p:cNvSpPr>
              <p:nvPr/>
            </p:nvSpPr>
            <p:spPr bwMode="auto">
              <a:xfrm>
                <a:off x="767" y="510"/>
                <a:ext cx="651" cy="222"/>
              </a:xfrm>
              <a:custGeom>
                <a:avLst/>
                <a:gdLst>
                  <a:gd name="T0" fmla="*/ 650 w 651"/>
                  <a:gd name="T1" fmla="*/ 2 h 222"/>
                  <a:gd name="T2" fmla="*/ 640 w 651"/>
                  <a:gd name="T3" fmla="*/ 13 h 222"/>
                  <a:gd name="T4" fmla="*/ 628 w 651"/>
                  <a:gd name="T5" fmla="*/ 23 h 222"/>
                  <a:gd name="T6" fmla="*/ 615 w 651"/>
                  <a:gd name="T7" fmla="*/ 34 h 222"/>
                  <a:gd name="T8" fmla="*/ 601 w 651"/>
                  <a:gd name="T9" fmla="*/ 46 h 222"/>
                  <a:gd name="T10" fmla="*/ 586 w 651"/>
                  <a:gd name="T11" fmla="*/ 57 h 222"/>
                  <a:gd name="T12" fmla="*/ 570 w 651"/>
                  <a:gd name="T13" fmla="*/ 69 h 222"/>
                  <a:gd name="T14" fmla="*/ 553 w 651"/>
                  <a:gd name="T15" fmla="*/ 80 h 222"/>
                  <a:gd name="T16" fmla="*/ 535 w 651"/>
                  <a:gd name="T17" fmla="*/ 91 h 222"/>
                  <a:gd name="T18" fmla="*/ 516 w 651"/>
                  <a:gd name="T19" fmla="*/ 102 h 222"/>
                  <a:gd name="T20" fmla="*/ 497 w 651"/>
                  <a:gd name="T21" fmla="*/ 112 h 222"/>
                  <a:gd name="T22" fmla="*/ 477 w 651"/>
                  <a:gd name="T23" fmla="*/ 122 h 222"/>
                  <a:gd name="T24" fmla="*/ 456 w 651"/>
                  <a:gd name="T25" fmla="*/ 130 h 222"/>
                  <a:gd name="T26" fmla="*/ 435 w 651"/>
                  <a:gd name="T27" fmla="*/ 138 h 222"/>
                  <a:gd name="T28" fmla="*/ 413 w 651"/>
                  <a:gd name="T29" fmla="*/ 145 h 222"/>
                  <a:gd name="T30" fmla="*/ 391 w 651"/>
                  <a:gd name="T31" fmla="*/ 150 h 222"/>
                  <a:gd name="T32" fmla="*/ 369 w 651"/>
                  <a:gd name="T33" fmla="*/ 154 h 222"/>
                  <a:gd name="T34" fmla="*/ 346 w 651"/>
                  <a:gd name="T35" fmla="*/ 156 h 222"/>
                  <a:gd name="T36" fmla="*/ 323 w 651"/>
                  <a:gd name="T37" fmla="*/ 157 h 222"/>
                  <a:gd name="T38" fmla="*/ 521 w 651"/>
                  <a:gd name="T39" fmla="*/ 157 h 222"/>
                  <a:gd name="T40" fmla="*/ 535 w 651"/>
                  <a:gd name="T41" fmla="*/ 146 h 222"/>
                  <a:gd name="T42" fmla="*/ 549 w 651"/>
                  <a:gd name="T43" fmla="*/ 133 h 222"/>
                  <a:gd name="T44" fmla="*/ 563 w 651"/>
                  <a:gd name="T45" fmla="*/ 118 h 222"/>
                  <a:gd name="T46" fmla="*/ 577 w 651"/>
                  <a:gd name="T47" fmla="*/ 103 h 222"/>
                  <a:gd name="T48" fmla="*/ 590 w 651"/>
                  <a:gd name="T49" fmla="*/ 88 h 222"/>
                  <a:gd name="T50" fmla="*/ 603 w 651"/>
                  <a:gd name="T51" fmla="*/ 72 h 222"/>
                  <a:gd name="T52" fmla="*/ 615 w 651"/>
                  <a:gd name="T53" fmla="*/ 55 h 222"/>
                  <a:gd name="T54" fmla="*/ 627 w 651"/>
                  <a:gd name="T55" fmla="*/ 38 h 222"/>
                  <a:gd name="T56" fmla="*/ 639 w 651"/>
                  <a:gd name="T57" fmla="*/ 20 h 222"/>
                  <a:gd name="T58" fmla="*/ 650 w 651"/>
                  <a:gd name="T5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1" h="222">
                    <a:moveTo>
                      <a:pt x="650" y="2"/>
                    </a:moveTo>
                    <a:lnTo>
                      <a:pt x="640" y="13"/>
                    </a:lnTo>
                    <a:lnTo>
                      <a:pt x="628" y="23"/>
                    </a:lnTo>
                    <a:lnTo>
                      <a:pt x="615" y="34"/>
                    </a:lnTo>
                    <a:lnTo>
                      <a:pt x="601" y="46"/>
                    </a:lnTo>
                    <a:lnTo>
                      <a:pt x="586" y="57"/>
                    </a:lnTo>
                    <a:lnTo>
                      <a:pt x="570" y="69"/>
                    </a:lnTo>
                    <a:lnTo>
                      <a:pt x="553" y="80"/>
                    </a:lnTo>
                    <a:lnTo>
                      <a:pt x="535" y="91"/>
                    </a:lnTo>
                    <a:lnTo>
                      <a:pt x="516" y="102"/>
                    </a:lnTo>
                    <a:lnTo>
                      <a:pt x="497" y="112"/>
                    </a:lnTo>
                    <a:lnTo>
                      <a:pt x="477" y="122"/>
                    </a:lnTo>
                    <a:lnTo>
                      <a:pt x="456" y="130"/>
                    </a:lnTo>
                    <a:lnTo>
                      <a:pt x="435" y="138"/>
                    </a:lnTo>
                    <a:lnTo>
                      <a:pt x="413" y="145"/>
                    </a:lnTo>
                    <a:lnTo>
                      <a:pt x="391" y="150"/>
                    </a:lnTo>
                    <a:lnTo>
                      <a:pt x="369" y="154"/>
                    </a:lnTo>
                    <a:lnTo>
                      <a:pt x="346" y="156"/>
                    </a:lnTo>
                    <a:lnTo>
                      <a:pt x="323" y="157"/>
                    </a:lnTo>
                    <a:lnTo>
                      <a:pt x="521" y="157"/>
                    </a:lnTo>
                    <a:lnTo>
                      <a:pt x="535" y="146"/>
                    </a:lnTo>
                    <a:lnTo>
                      <a:pt x="549" y="133"/>
                    </a:lnTo>
                    <a:lnTo>
                      <a:pt x="563" y="118"/>
                    </a:lnTo>
                    <a:lnTo>
                      <a:pt x="577" y="103"/>
                    </a:lnTo>
                    <a:lnTo>
                      <a:pt x="590" y="88"/>
                    </a:lnTo>
                    <a:lnTo>
                      <a:pt x="603" y="72"/>
                    </a:lnTo>
                    <a:lnTo>
                      <a:pt x="615" y="55"/>
                    </a:lnTo>
                    <a:lnTo>
                      <a:pt x="627" y="38"/>
                    </a:lnTo>
                    <a:lnTo>
                      <a:pt x="639" y="20"/>
                    </a:lnTo>
                    <a:lnTo>
                      <a:pt x="65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
          <p:nvSpPr>
            <p:cNvPr id="9" name="Freeform 8"/>
            <p:cNvSpPr>
              <a:spLocks/>
            </p:cNvSpPr>
            <p:nvPr/>
          </p:nvSpPr>
          <p:spPr bwMode="auto">
            <a:xfrm>
              <a:off x="743" y="30"/>
              <a:ext cx="702" cy="702"/>
            </a:xfrm>
            <a:custGeom>
              <a:avLst/>
              <a:gdLst>
                <a:gd name="T0" fmla="*/ 578 w 702"/>
                <a:gd name="T1" fmla="*/ 619 h 702"/>
                <a:gd name="T2" fmla="*/ 532 w 702"/>
                <a:gd name="T3" fmla="*/ 652 h 702"/>
                <a:gd name="T4" fmla="*/ 483 w 702"/>
                <a:gd name="T5" fmla="*/ 676 h 702"/>
                <a:gd name="T6" fmla="*/ 431 w 702"/>
                <a:gd name="T7" fmla="*/ 693 h 702"/>
                <a:gd name="T8" fmla="*/ 378 w 702"/>
                <a:gd name="T9" fmla="*/ 701 h 702"/>
                <a:gd name="T10" fmla="*/ 324 w 702"/>
                <a:gd name="T11" fmla="*/ 701 h 702"/>
                <a:gd name="T12" fmla="*/ 271 w 702"/>
                <a:gd name="T13" fmla="*/ 693 h 702"/>
                <a:gd name="T14" fmla="*/ 219 w 702"/>
                <a:gd name="T15" fmla="*/ 676 h 702"/>
                <a:gd name="T16" fmla="*/ 169 w 702"/>
                <a:gd name="T17" fmla="*/ 652 h 702"/>
                <a:gd name="T18" fmla="*/ 124 w 702"/>
                <a:gd name="T19" fmla="*/ 619 h 702"/>
                <a:gd name="T20" fmla="*/ 83 w 702"/>
                <a:gd name="T21" fmla="*/ 578 h 702"/>
                <a:gd name="T22" fmla="*/ 50 w 702"/>
                <a:gd name="T23" fmla="*/ 532 h 702"/>
                <a:gd name="T24" fmla="*/ 25 w 702"/>
                <a:gd name="T25" fmla="*/ 483 h 702"/>
                <a:gd name="T26" fmla="*/ 9 w 702"/>
                <a:gd name="T27" fmla="*/ 431 h 702"/>
                <a:gd name="T28" fmla="*/ 1 w 702"/>
                <a:gd name="T29" fmla="*/ 378 h 702"/>
                <a:gd name="T30" fmla="*/ 1 w 702"/>
                <a:gd name="T31" fmla="*/ 324 h 702"/>
                <a:gd name="T32" fmla="*/ 9 w 702"/>
                <a:gd name="T33" fmla="*/ 270 h 702"/>
                <a:gd name="T34" fmla="*/ 25 w 702"/>
                <a:gd name="T35" fmla="*/ 219 h 702"/>
                <a:gd name="T36" fmla="*/ 50 w 702"/>
                <a:gd name="T37" fmla="*/ 169 h 702"/>
                <a:gd name="T38" fmla="*/ 83 w 702"/>
                <a:gd name="T39" fmla="*/ 124 h 702"/>
                <a:gd name="T40" fmla="*/ 124 w 702"/>
                <a:gd name="T41" fmla="*/ 83 h 702"/>
                <a:gd name="T42" fmla="*/ 169 w 702"/>
                <a:gd name="T43" fmla="*/ 50 h 702"/>
                <a:gd name="T44" fmla="*/ 219 w 702"/>
                <a:gd name="T45" fmla="*/ 25 h 702"/>
                <a:gd name="T46" fmla="*/ 270 w 702"/>
                <a:gd name="T47" fmla="*/ 9 h 702"/>
                <a:gd name="T48" fmla="*/ 324 w 702"/>
                <a:gd name="T49" fmla="*/ 1 h 702"/>
                <a:gd name="T50" fmla="*/ 378 w 702"/>
                <a:gd name="T51" fmla="*/ 1 h 702"/>
                <a:gd name="T52" fmla="*/ 431 w 702"/>
                <a:gd name="T53" fmla="*/ 9 h 702"/>
                <a:gd name="T54" fmla="*/ 483 w 702"/>
                <a:gd name="T55" fmla="*/ 25 h 702"/>
                <a:gd name="T56" fmla="*/ 532 w 702"/>
                <a:gd name="T57" fmla="*/ 50 h 702"/>
                <a:gd name="T58" fmla="*/ 578 w 702"/>
                <a:gd name="T59" fmla="*/ 83 h 702"/>
                <a:gd name="T60" fmla="*/ 619 w 702"/>
                <a:gd name="T61" fmla="*/ 124 h 702"/>
                <a:gd name="T62" fmla="*/ 652 w 702"/>
                <a:gd name="T63" fmla="*/ 169 h 702"/>
                <a:gd name="T64" fmla="*/ 676 w 702"/>
                <a:gd name="T65" fmla="*/ 219 h 702"/>
                <a:gd name="T66" fmla="*/ 693 w 702"/>
                <a:gd name="T67" fmla="*/ 270 h 702"/>
                <a:gd name="T68" fmla="*/ 701 w 702"/>
                <a:gd name="T69" fmla="*/ 324 h 702"/>
                <a:gd name="T70" fmla="*/ 701 w 702"/>
                <a:gd name="T71" fmla="*/ 378 h 702"/>
                <a:gd name="T72" fmla="*/ 693 w 702"/>
                <a:gd name="T73" fmla="*/ 431 h 702"/>
                <a:gd name="T74" fmla="*/ 676 w 702"/>
                <a:gd name="T75" fmla="*/ 483 h 702"/>
                <a:gd name="T76" fmla="*/ 652 w 702"/>
                <a:gd name="T77" fmla="*/ 532 h 702"/>
                <a:gd name="T78" fmla="*/ 619 w 702"/>
                <a:gd name="T79" fmla="*/ 578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2" h="702">
                  <a:moveTo>
                    <a:pt x="599" y="599"/>
                  </a:moveTo>
                  <a:lnTo>
                    <a:pt x="578" y="619"/>
                  </a:lnTo>
                  <a:lnTo>
                    <a:pt x="556" y="636"/>
                  </a:lnTo>
                  <a:lnTo>
                    <a:pt x="532" y="652"/>
                  </a:lnTo>
                  <a:lnTo>
                    <a:pt x="508" y="665"/>
                  </a:lnTo>
                  <a:lnTo>
                    <a:pt x="483" y="676"/>
                  </a:lnTo>
                  <a:lnTo>
                    <a:pt x="457" y="686"/>
                  </a:lnTo>
                  <a:lnTo>
                    <a:pt x="431" y="693"/>
                  </a:lnTo>
                  <a:lnTo>
                    <a:pt x="405" y="698"/>
                  </a:lnTo>
                  <a:lnTo>
                    <a:pt x="378" y="701"/>
                  </a:lnTo>
                  <a:lnTo>
                    <a:pt x="351" y="702"/>
                  </a:lnTo>
                  <a:lnTo>
                    <a:pt x="324" y="701"/>
                  </a:lnTo>
                  <a:lnTo>
                    <a:pt x="297" y="698"/>
                  </a:lnTo>
                  <a:lnTo>
                    <a:pt x="271" y="693"/>
                  </a:lnTo>
                  <a:lnTo>
                    <a:pt x="244" y="686"/>
                  </a:lnTo>
                  <a:lnTo>
                    <a:pt x="219" y="676"/>
                  </a:lnTo>
                  <a:lnTo>
                    <a:pt x="194" y="665"/>
                  </a:lnTo>
                  <a:lnTo>
                    <a:pt x="169" y="652"/>
                  </a:lnTo>
                  <a:lnTo>
                    <a:pt x="146" y="636"/>
                  </a:lnTo>
                  <a:lnTo>
                    <a:pt x="124" y="619"/>
                  </a:lnTo>
                  <a:lnTo>
                    <a:pt x="102" y="599"/>
                  </a:lnTo>
                  <a:lnTo>
                    <a:pt x="83" y="578"/>
                  </a:lnTo>
                  <a:lnTo>
                    <a:pt x="65" y="556"/>
                  </a:lnTo>
                  <a:lnTo>
                    <a:pt x="50" y="532"/>
                  </a:lnTo>
                  <a:lnTo>
                    <a:pt x="37" y="508"/>
                  </a:lnTo>
                  <a:lnTo>
                    <a:pt x="25" y="483"/>
                  </a:lnTo>
                  <a:lnTo>
                    <a:pt x="16" y="457"/>
                  </a:lnTo>
                  <a:lnTo>
                    <a:pt x="9" y="431"/>
                  </a:lnTo>
                  <a:lnTo>
                    <a:pt x="4" y="405"/>
                  </a:lnTo>
                  <a:lnTo>
                    <a:pt x="1" y="378"/>
                  </a:lnTo>
                  <a:lnTo>
                    <a:pt x="0" y="351"/>
                  </a:lnTo>
                  <a:lnTo>
                    <a:pt x="1" y="324"/>
                  </a:lnTo>
                  <a:lnTo>
                    <a:pt x="4" y="297"/>
                  </a:lnTo>
                  <a:lnTo>
                    <a:pt x="9" y="270"/>
                  </a:lnTo>
                  <a:lnTo>
                    <a:pt x="16" y="244"/>
                  </a:lnTo>
                  <a:lnTo>
                    <a:pt x="25" y="219"/>
                  </a:lnTo>
                  <a:lnTo>
                    <a:pt x="37" y="194"/>
                  </a:lnTo>
                  <a:lnTo>
                    <a:pt x="50" y="169"/>
                  </a:lnTo>
                  <a:lnTo>
                    <a:pt x="65" y="146"/>
                  </a:lnTo>
                  <a:lnTo>
                    <a:pt x="83" y="124"/>
                  </a:lnTo>
                  <a:lnTo>
                    <a:pt x="102" y="102"/>
                  </a:lnTo>
                  <a:lnTo>
                    <a:pt x="124" y="83"/>
                  </a:lnTo>
                  <a:lnTo>
                    <a:pt x="146" y="65"/>
                  </a:lnTo>
                  <a:lnTo>
                    <a:pt x="169" y="50"/>
                  </a:lnTo>
                  <a:lnTo>
                    <a:pt x="194" y="37"/>
                  </a:lnTo>
                  <a:lnTo>
                    <a:pt x="219" y="25"/>
                  </a:lnTo>
                  <a:lnTo>
                    <a:pt x="244" y="16"/>
                  </a:lnTo>
                  <a:lnTo>
                    <a:pt x="270" y="9"/>
                  </a:lnTo>
                  <a:lnTo>
                    <a:pt x="297" y="4"/>
                  </a:lnTo>
                  <a:lnTo>
                    <a:pt x="324" y="1"/>
                  </a:lnTo>
                  <a:lnTo>
                    <a:pt x="351" y="0"/>
                  </a:lnTo>
                  <a:lnTo>
                    <a:pt x="378" y="1"/>
                  </a:lnTo>
                  <a:lnTo>
                    <a:pt x="405" y="4"/>
                  </a:lnTo>
                  <a:lnTo>
                    <a:pt x="431" y="9"/>
                  </a:lnTo>
                  <a:lnTo>
                    <a:pt x="457" y="16"/>
                  </a:lnTo>
                  <a:lnTo>
                    <a:pt x="483" y="25"/>
                  </a:lnTo>
                  <a:lnTo>
                    <a:pt x="508" y="37"/>
                  </a:lnTo>
                  <a:lnTo>
                    <a:pt x="532" y="50"/>
                  </a:lnTo>
                  <a:lnTo>
                    <a:pt x="556" y="65"/>
                  </a:lnTo>
                  <a:lnTo>
                    <a:pt x="578" y="83"/>
                  </a:lnTo>
                  <a:lnTo>
                    <a:pt x="599" y="102"/>
                  </a:lnTo>
                  <a:lnTo>
                    <a:pt x="619" y="124"/>
                  </a:lnTo>
                  <a:lnTo>
                    <a:pt x="636" y="146"/>
                  </a:lnTo>
                  <a:lnTo>
                    <a:pt x="652" y="169"/>
                  </a:lnTo>
                  <a:lnTo>
                    <a:pt x="665" y="194"/>
                  </a:lnTo>
                  <a:lnTo>
                    <a:pt x="676" y="219"/>
                  </a:lnTo>
                  <a:lnTo>
                    <a:pt x="686" y="244"/>
                  </a:lnTo>
                  <a:lnTo>
                    <a:pt x="693" y="270"/>
                  </a:lnTo>
                  <a:lnTo>
                    <a:pt x="698" y="297"/>
                  </a:lnTo>
                  <a:lnTo>
                    <a:pt x="701" y="324"/>
                  </a:lnTo>
                  <a:lnTo>
                    <a:pt x="702" y="351"/>
                  </a:lnTo>
                  <a:lnTo>
                    <a:pt x="701" y="378"/>
                  </a:lnTo>
                  <a:lnTo>
                    <a:pt x="698" y="405"/>
                  </a:lnTo>
                  <a:lnTo>
                    <a:pt x="693" y="431"/>
                  </a:lnTo>
                  <a:lnTo>
                    <a:pt x="686" y="457"/>
                  </a:lnTo>
                  <a:lnTo>
                    <a:pt x="676" y="483"/>
                  </a:lnTo>
                  <a:lnTo>
                    <a:pt x="665" y="508"/>
                  </a:lnTo>
                  <a:lnTo>
                    <a:pt x="652" y="532"/>
                  </a:lnTo>
                  <a:lnTo>
                    <a:pt x="636" y="556"/>
                  </a:lnTo>
                  <a:lnTo>
                    <a:pt x="619" y="578"/>
                  </a:lnTo>
                  <a:lnTo>
                    <a:pt x="599" y="599"/>
                  </a:lnTo>
                  <a:close/>
                </a:path>
              </a:pathLst>
            </a:custGeom>
            <a:noFill/>
            <a:ln w="38100">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spTree>
    <p:extLst>
      <p:ext uri="{BB962C8B-B14F-4D97-AF65-F5344CB8AC3E}">
        <p14:creationId xmlns:p14="http://schemas.microsoft.com/office/powerpoint/2010/main" val="190687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991482"/>
            <a:ext cx="8435280" cy="1143000"/>
          </a:xfrm>
        </p:spPr>
        <p:txBody>
          <a:bodyPr>
            <a:noAutofit/>
          </a:bodyPr>
          <a:lstStyle/>
          <a:p>
            <a:pPr algn="l"/>
            <a:r>
              <a:rPr lang="en-AU" sz="3600" dirty="0" smtClean="0"/>
              <a:t>The Framework animation</a:t>
            </a:r>
            <a:endParaRPr lang="en-AU" sz="3600" dirty="0"/>
          </a:p>
        </p:txBody>
      </p:sp>
      <p:pic>
        <p:nvPicPr>
          <p:cNvPr id="5" name="Picture 4">
            <a:hlinkClick r:id="rId3"/>
          </p:cNvPr>
          <p:cNvPicPr/>
          <p:nvPr/>
        </p:nvPicPr>
        <p:blipFill rotWithShape="1">
          <a:blip r:embed="rId4" cstate="print"/>
          <a:srcRect t="4255" b="8511"/>
          <a:stretch/>
        </p:blipFill>
        <p:spPr bwMode="auto">
          <a:xfrm>
            <a:off x="1706880" y="2420888"/>
            <a:ext cx="5730240" cy="31242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51920"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4.0 Performance and development\14.12 Support materials\Wordle &amp; Tuxedo diagrams\OVAL DIGRAM - TUXEDO.jpg"/>
          <p:cNvPicPr/>
          <p:nvPr/>
        </p:nvPicPr>
        <p:blipFill rotWithShape="1">
          <a:blip r:embed="rId3" cstate="print">
            <a:extLst>
              <a:ext uri="{28A0092B-C50C-407E-A947-70E740481C1C}">
                <a14:useLocalDpi xmlns:a14="http://schemas.microsoft.com/office/drawing/2010/main" val="0"/>
              </a:ext>
            </a:extLst>
          </a:blip>
          <a:srcRect l="1661" t="1814" r="1162" b="4304"/>
          <a:stretch/>
        </p:blipFill>
        <p:spPr bwMode="auto">
          <a:xfrm>
            <a:off x="0" y="899789"/>
            <a:ext cx="9145016" cy="5949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241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63688" y="1988840"/>
            <a:ext cx="3086225" cy="3775693"/>
          </a:xfrm>
        </p:spPr>
        <p:txBody>
          <a:bodyPr numCol="1">
            <a:noAutofit/>
          </a:bodyPr>
          <a:lstStyle/>
          <a:p>
            <a:pPr>
              <a:buNone/>
            </a:pPr>
            <a:r>
              <a:rPr lang="en-AU" sz="1900" dirty="0" smtClean="0">
                <a:latin typeface="Arial" pitchFamily="34" charset="0"/>
                <a:cs typeface="Arial" pitchFamily="34" charset="0"/>
                <a:hlinkClick r:id="rId3" action="ppaction://hlinkfile"/>
              </a:rPr>
              <a:t>aitsl.edu.au</a:t>
            </a: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endParaRPr>
          </a:p>
          <a:p>
            <a:pPr>
              <a:buNone/>
            </a:pPr>
            <a:r>
              <a:rPr lang="en-AU" sz="1900" dirty="0" smtClean="0">
                <a:latin typeface="Arial" pitchFamily="34" charset="0"/>
                <a:cs typeface="Arial" pitchFamily="34" charset="0"/>
                <a:hlinkClick r:id="rId4"/>
              </a:rPr>
              <a:t>newsroom.aitsl.edu.au</a:t>
            </a:r>
            <a:r>
              <a:rPr lang="en-AU" sz="1900" dirty="0" smtClean="0">
                <a:latin typeface="Arial" pitchFamily="34" charset="0"/>
                <a:cs typeface="Arial" pitchFamily="34" charset="0"/>
              </a:rPr>
              <a:t> </a:t>
            </a:r>
          </a:p>
          <a:p>
            <a:pPr>
              <a:buNone/>
            </a:pP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hlinkClick r:id="rId5"/>
            </a:endParaRPr>
          </a:p>
          <a:p>
            <a:pPr>
              <a:buNone/>
            </a:pPr>
            <a:r>
              <a:rPr lang="en-AU" sz="1900" dirty="0" smtClean="0">
                <a:latin typeface="Arial" pitchFamily="34" charset="0"/>
                <a:cs typeface="Arial" pitchFamily="34" charset="0"/>
                <a:hlinkClick r:id="rId5"/>
              </a:rPr>
              <a:t>performance@aitsl.edu.au</a:t>
            </a:r>
            <a:r>
              <a:rPr lang="en-AU" sz="1900" dirty="0" smtClean="0">
                <a:latin typeface="Arial" pitchFamily="34" charset="0"/>
                <a:cs typeface="Arial" pitchFamily="34" charset="0"/>
              </a:rPr>
              <a:t> </a:t>
            </a:r>
          </a:p>
          <a:p>
            <a:pPr>
              <a:buNone/>
            </a:pPr>
            <a:endParaRPr lang="en-AU" sz="1900" dirty="0" smtClean="0">
              <a:latin typeface="Arial" pitchFamily="34" charset="0"/>
              <a:cs typeface="Arial" pitchFamily="34" charset="0"/>
              <a:hlinkClick r:id="rId6"/>
            </a:endParaRPr>
          </a:p>
          <a:p>
            <a:pPr>
              <a:buNone/>
            </a:pPr>
            <a:endParaRPr lang="en-AU" sz="1900" dirty="0" smtClean="0">
              <a:latin typeface="Arial" pitchFamily="34" charset="0"/>
              <a:cs typeface="Arial" pitchFamily="34" charset="0"/>
              <a:hlinkClick r:id="rId6"/>
            </a:endParaRPr>
          </a:p>
          <a:p>
            <a:pPr>
              <a:buNone/>
            </a:pPr>
            <a:r>
              <a:rPr lang="en-AU" sz="1900" dirty="0" smtClean="0">
                <a:latin typeface="Arial" pitchFamily="34" charset="0"/>
                <a:cs typeface="Arial" pitchFamily="34" charset="0"/>
                <a:hlinkClick r:id="rId6"/>
              </a:rPr>
              <a:t>@aitsl</a:t>
            </a:r>
          </a:p>
          <a:p>
            <a:pPr>
              <a:buNone/>
            </a:pPr>
            <a:endParaRPr lang="en-AU" sz="1900" b="1" dirty="0" smtClean="0">
              <a:latin typeface="Arial" pitchFamily="34" charset="0"/>
              <a:cs typeface="Arial" pitchFamily="34" charset="0"/>
              <a:hlinkClick r:id="" action="ppaction://hlinkfile"/>
            </a:endParaRPr>
          </a:p>
          <a:p>
            <a:pPr>
              <a:buNone/>
            </a:pPr>
            <a:endParaRPr lang="en-AU" sz="1900" b="1" dirty="0" smtClean="0">
              <a:latin typeface="Arial" pitchFamily="34" charset="0"/>
              <a:cs typeface="Arial" pitchFamily="34" charset="0"/>
              <a:hlinkClick r:id="" action="ppaction://hlinkfile"/>
            </a:endParaRPr>
          </a:p>
          <a:p>
            <a:pPr>
              <a:buNone/>
            </a:pPr>
            <a:endParaRPr lang="en-AU" sz="1900" dirty="0" smtClean="0">
              <a:hlinkClick r:id="rId7" action="ppaction://hlinkfile"/>
            </a:endParaRPr>
          </a:p>
          <a:p>
            <a:pPr>
              <a:buNone/>
            </a:pPr>
            <a:endParaRPr lang="en-AU" sz="1900" dirty="0" smtClean="0">
              <a:hlinkClick r:id="rId8" action="ppaction://hlinkfile"/>
            </a:endParaRPr>
          </a:p>
        </p:txBody>
      </p:sp>
      <p:pic>
        <p:nvPicPr>
          <p:cNvPr id="6" name="Picture 5" descr="youtube-logo.png"/>
          <p:cNvPicPr>
            <a:picLocks noChangeAspect="1"/>
          </p:cNvPicPr>
          <p:nvPr/>
        </p:nvPicPr>
        <p:blipFill>
          <a:blip r:embed="rId9" cstate="print"/>
          <a:stretch>
            <a:fillRect/>
          </a:stretch>
        </p:blipFill>
        <p:spPr>
          <a:xfrm>
            <a:off x="4687618" y="1858267"/>
            <a:ext cx="931958" cy="733425"/>
          </a:xfrm>
          <a:prstGeom prst="rect">
            <a:avLst/>
          </a:prstGeom>
          <a:ln>
            <a:noFill/>
          </a:ln>
          <a:effectLst>
            <a:outerShdw blurRad="292100" dist="139700" dir="2700000" algn="tl" rotWithShape="0">
              <a:srgbClr val="333333">
                <a:alpha val="65000"/>
              </a:srgbClr>
            </a:outerShdw>
          </a:effectLst>
        </p:spPr>
      </p:pic>
      <p:pic>
        <p:nvPicPr>
          <p:cNvPr id="7" name="Picture 6" descr="20120203162040!ITunes_Logo.png"/>
          <p:cNvPicPr>
            <a:picLocks noChangeAspect="1"/>
          </p:cNvPicPr>
          <p:nvPr/>
        </p:nvPicPr>
        <p:blipFill>
          <a:blip r:embed="rId10" cstate="print"/>
          <a:stretch>
            <a:fillRect/>
          </a:stretch>
        </p:blipFill>
        <p:spPr>
          <a:xfrm>
            <a:off x="4788024" y="2996952"/>
            <a:ext cx="687536" cy="614011"/>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689414" y="1074163"/>
            <a:ext cx="7819585" cy="754637"/>
          </a:xfrm>
        </p:spPr>
        <p:txBody>
          <a:bodyPr>
            <a:normAutofit/>
          </a:bodyPr>
          <a:lstStyle/>
          <a:p>
            <a:pPr algn="l"/>
            <a:r>
              <a:rPr lang="en-US" dirty="0" smtClean="0">
                <a:latin typeface="Arial" pitchFamily="34" charset="0"/>
                <a:cs typeface="Arial" pitchFamily="34" charset="0"/>
              </a:rPr>
              <a:t>Connecting with AITSL</a:t>
            </a:r>
            <a:endParaRPr lang="en-US" dirty="0">
              <a:latin typeface="Arial" pitchFamily="34" charset="0"/>
              <a:cs typeface="Arial" pitchFamily="34" charset="0"/>
            </a:endParaRPr>
          </a:p>
        </p:txBody>
      </p:sp>
      <p:pic>
        <p:nvPicPr>
          <p:cNvPr id="9" name="Picture 8" descr="TwitterIcon.png"/>
          <p:cNvPicPr>
            <a:picLocks noChangeAspect="1"/>
          </p:cNvPicPr>
          <p:nvPr/>
        </p:nvPicPr>
        <p:blipFill>
          <a:blip r:embed="rId11" cstate="print"/>
          <a:stretch>
            <a:fillRect/>
          </a:stretch>
        </p:blipFill>
        <p:spPr>
          <a:xfrm>
            <a:off x="971600" y="4941168"/>
            <a:ext cx="560293" cy="560293"/>
          </a:xfrm>
          <a:prstGeom prst="rect">
            <a:avLst/>
          </a:prstGeom>
          <a:ln>
            <a:noFill/>
          </a:ln>
          <a:effectLst>
            <a:outerShdw blurRad="292100" dist="139700" dir="2700000" algn="tl" rotWithShape="0">
              <a:srgbClr val="333333">
                <a:alpha val="65000"/>
              </a:srgbClr>
            </a:outerShdw>
          </a:effectLst>
        </p:spPr>
      </p:pic>
      <p:pic>
        <p:nvPicPr>
          <p:cNvPr id="10" name="Picture 9" descr="facebook_logo2.png"/>
          <p:cNvPicPr>
            <a:picLocks noChangeAspect="1"/>
          </p:cNvPicPr>
          <p:nvPr/>
        </p:nvPicPr>
        <p:blipFill>
          <a:blip r:embed="rId12" cstate="print"/>
          <a:stretch>
            <a:fillRect/>
          </a:stretch>
        </p:blipFill>
        <p:spPr>
          <a:xfrm>
            <a:off x="4932040" y="4937365"/>
            <a:ext cx="651875" cy="65187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3" cstate="print"/>
          <a:stretch>
            <a:fillRect/>
          </a:stretch>
        </p:blipFill>
        <p:spPr bwMode="auto">
          <a:xfrm>
            <a:off x="827584" y="1988840"/>
            <a:ext cx="944562" cy="472281"/>
          </a:xfrm>
          <a:prstGeom prst="rect">
            <a:avLst/>
          </a:prstGeom>
          <a:noFill/>
          <a:ln w="9525" algn="in">
            <a:noFill/>
            <a:miter lim="800000"/>
            <a:headEnd/>
            <a:tailEnd/>
          </a:ln>
          <a:effectLst>
            <a:reflection blurRad="6350" stA="52000" endA="300" endPos="35000" dir="5400000" sy="-100000" algn="bl" rotWithShape="0"/>
          </a:effectLst>
        </p:spPr>
      </p:pic>
      <p:pic>
        <p:nvPicPr>
          <p:cNvPr id="13" name="Picture 2"/>
          <p:cNvPicPr>
            <a:picLocks noChangeAspect="1" noChangeArrowheads="1"/>
          </p:cNvPicPr>
          <p:nvPr/>
        </p:nvPicPr>
        <p:blipFill>
          <a:blip r:embed="rId13" cstate="print"/>
          <a:stretch>
            <a:fillRect/>
          </a:stretch>
        </p:blipFill>
        <p:spPr bwMode="auto">
          <a:xfrm>
            <a:off x="755576" y="2924944"/>
            <a:ext cx="944562" cy="472281"/>
          </a:xfrm>
          <a:prstGeom prst="rect">
            <a:avLst/>
          </a:prstGeom>
          <a:noFill/>
          <a:ln w="9525" algn="in">
            <a:noFill/>
            <a:miter lim="800000"/>
            <a:headEnd/>
            <a:tailEnd/>
          </a:ln>
          <a:effectLst>
            <a:reflection blurRad="6350" stA="52000" endA="300" endPos="35000" dir="5400000" sy="-100000" algn="bl" rotWithShape="0"/>
          </a:effectLst>
        </p:spPr>
      </p:pic>
      <p:sp>
        <p:nvSpPr>
          <p:cNvPr id="14" name="TextBox 13"/>
          <p:cNvSpPr txBox="1"/>
          <p:nvPr/>
        </p:nvSpPr>
        <p:spPr>
          <a:xfrm>
            <a:off x="5719982" y="1988840"/>
            <a:ext cx="3244506" cy="3893374"/>
          </a:xfrm>
          <a:prstGeom prst="rect">
            <a:avLst/>
          </a:prstGeom>
          <a:noFill/>
        </p:spPr>
        <p:txBody>
          <a:bodyPr wrap="square" rtlCol="0">
            <a:spAutoFit/>
          </a:bodyPr>
          <a:lstStyle/>
          <a:p>
            <a:pPr defTabSz="457200"/>
            <a:r>
              <a:rPr lang="en-AU" sz="1900" dirty="0" smtClean="0">
                <a:solidFill>
                  <a:prstClr val="black"/>
                </a:solidFill>
                <a:latin typeface="Arial" pitchFamily="34" charset="0"/>
                <a:cs typeface="Arial" pitchFamily="34" charset="0"/>
                <a:hlinkClick r:id="" action="ppaction://hlinkfile"/>
              </a:rPr>
              <a:t>youtube.com/</a:t>
            </a:r>
            <a:r>
              <a:rPr lang="en-AU" sz="1900" dirty="0" err="1" smtClean="0">
                <a:solidFill>
                  <a:prstClr val="black"/>
                </a:solidFill>
                <a:latin typeface="Arial" pitchFamily="34" charset="0"/>
                <a:cs typeface="Arial" pitchFamily="34" charset="0"/>
                <a:hlinkClick r:id="rId8" action="ppaction://hlinkfile"/>
              </a:rPr>
              <a:t>aitsleduau</a:t>
            </a:r>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r>
              <a:rPr lang="en-AU" sz="1900" dirty="0" smtClean="0">
                <a:solidFill>
                  <a:prstClr val="black"/>
                </a:solidFill>
                <a:latin typeface="Arial" pitchFamily="34" charset="0"/>
                <a:cs typeface="Arial" pitchFamily="34" charset="0"/>
              </a:rPr>
              <a:t>iTunes U &gt; Australian Institute for Teaching and School Leadership </a:t>
            </a: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US" sz="1900" dirty="0" smtClean="0">
              <a:solidFill>
                <a:prstClr val="black"/>
              </a:solidFill>
              <a:latin typeface="Arial" pitchFamily="34" charset="0"/>
              <a:cs typeface="Arial" pitchFamily="34" charset="0"/>
              <a:hlinkClick r:id="rId14"/>
            </a:endParaRPr>
          </a:p>
          <a:p>
            <a:pPr defTabSz="457200"/>
            <a:endParaRPr lang="en-US" sz="1900" dirty="0" smtClean="0">
              <a:solidFill>
                <a:prstClr val="black"/>
              </a:solidFill>
              <a:latin typeface="Arial" pitchFamily="34" charset="0"/>
              <a:cs typeface="Arial" pitchFamily="34" charset="0"/>
              <a:hlinkClick r:id="rId14"/>
            </a:endParaRPr>
          </a:p>
          <a:p>
            <a:pPr defTabSz="457200"/>
            <a:r>
              <a:rPr lang="en-US" sz="1900" dirty="0" smtClean="0">
                <a:solidFill>
                  <a:prstClr val="black"/>
                </a:solidFill>
                <a:latin typeface="Arial" pitchFamily="34" charset="0"/>
                <a:cs typeface="Arial" pitchFamily="34" charset="0"/>
                <a:hlinkClick r:id="rId14"/>
              </a:rPr>
              <a:t>www.facebook.com/aitsl</a:t>
            </a:r>
            <a:r>
              <a:rPr lang="en-US" sz="1900" dirty="0" smtClean="0">
                <a:solidFill>
                  <a:prstClr val="black"/>
                </a:solidFill>
                <a:latin typeface="Arial" pitchFamily="34" charset="0"/>
                <a:cs typeface="Arial" pitchFamily="34" charset="0"/>
              </a:rPr>
              <a:t> </a:t>
            </a:r>
            <a:endParaRPr lang="en-AU" sz="1900" b="1" dirty="0" smtClean="0">
              <a:solidFill>
                <a:prstClr val="black"/>
              </a:solidFill>
              <a:latin typeface="Arial" pitchFamily="34" charset="0"/>
              <a:cs typeface="Arial" pitchFamily="34" charset="0"/>
              <a:hlinkClick r:id="rId7" action="ppaction://hlinkfile"/>
            </a:endParaRPr>
          </a:p>
          <a:p>
            <a:pPr defTabSz="457200"/>
            <a:endParaRPr lang="en-AU" sz="1900" dirty="0" smtClean="0">
              <a:solidFill>
                <a:prstClr val="black"/>
              </a:solidFill>
              <a:latin typeface="Arial" pitchFamily="34" charset="0"/>
              <a:cs typeface="Arial" pitchFamily="34" charset="0"/>
            </a:endParaRPr>
          </a:p>
        </p:txBody>
      </p:sp>
      <p:sp>
        <p:nvSpPr>
          <p:cNvPr id="12" name="Rectangle 11"/>
          <p:cNvSpPr/>
          <p:nvPr/>
        </p:nvSpPr>
        <p:spPr>
          <a:xfrm>
            <a:off x="899592" y="4005064"/>
            <a:ext cx="432048" cy="584775"/>
          </a:xfrm>
          <a:prstGeom prst="rect">
            <a:avLst/>
          </a:prstGeom>
        </p:spPr>
        <p:txBody>
          <a:bodyPr wrap="square">
            <a:spAutoFit/>
          </a:bodyPr>
          <a:lstStyle/>
          <a:p>
            <a:r>
              <a:rPr lang="en-AU" sz="3200" b="1" dirty="0" smtClean="0">
                <a:solidFill>
                  <a:srgbClr val="007583"/>
                </a:solidFill>
                <a:latin typeface="Arial" pitchFamily="34" charset="0"/>
                <a:cs typeface="Arial" pitchFamily="34" charset="0"/>
              </a:rPr>
              <a:t>@</a:t>
            </a:r>
            <a:endParaRPr lang="en-AU" sz="3200" b="1" dirty="0">
              <a:solidFill>
                <a:srgbClr val="007583"/>
              </a:solidFill>
            </a:endParaRPr>
          </a:p>
        </p:txBody>
      </p:sp>
    </p:spTree>
    <p:extLst>
      <p:ext uri="{BB962C8B-B14F-4D97-AF65-F5344CB8AC3E}">
        <p14:creationId xmlns:p14="http://schemas.microsoft.com/office/powerpoint/2010/main" val="227986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Autofit/>
          </a:bodyPr>
          <a:lstStyle/>
          <a:p>
            <a:pPr algn="l"/>
            <a:r>
              <a:rPr lang="en-AU" sz="3600" dirty="0" smtClean="0">
                <a:solidFill>
                  <a:srgbClr val="007583"/>
                </a:solidFill>
                <a:latin typeface="Arial" pitchFamily="34" charset="0"/>
                <a:cs typeface="Arial" pitchFamily="34" charset="0"/>
              </a:rPr>
              <a:t>Australia aims to be a world leader in education</a:t>
            </a:r>
            <a:endParaRPr lang="en-AU"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AU" sz="2400" dirty="0" smtClean="0">
                <a:latin typeface="Arial" pitchFamily="34" charset="0"/>
                <a:cs typeface="Arial" pitchFamily="34" charset="0"/>
              </a:rPr>
              <a:t>	</a:t>
            </a:r>
            <a:endParaRPr lang="en-AU" sz="2400" dirty="0">
              <a:latin typeface="Arial" pitchFamily="34" charset="0"/>
              <a:cs typeface="Arial" pitchFamily="34" charset="0"/>
            </a:endParaRPr>
          </a:p>
        </p:txBody>
      </p:sp>
      <p:pic>
        <p:nvPicPr>
          <p:cNvPr id="36866" name="Picture 2" descr="http://upload.wikimedia.org/wikipedia/commons/thumb/7/7d/Australia_(orthographic_projection).svg/270px-Australia_(orthographic_projection).svg.png"/>
          <p:cNvPicPr>
            <a:picLocks noChangeAspect="1" noChangeArrowheads="1"/>
          </p:cNvPicPr>
          <p:nvPr/>
        </p:nvPicPr>
        <p:blipFill>
          <a:blip r:embed="rId3" cstate="print"/>
          <a:srcRect/>
          <a:stretch>
            <a:fillRect/>
          </a:stretch>
        </p:blipFill>
        <p:spPr bwMode="auto">
          <a:xfrm>
            <a:off x="2339752" y="2420888"/>
            <a:ext cx="4165200" cy="4165200"/>
          </a:xfrm>
          <a:prstGeom prst="rect">
            <a:avLst/>
          </a:prstGeom>
          <a:noFill/>
        </p:spPr>
      </p:pic>
    </p:spTree>
    <p:extLst>
      <p:ext uri="{BB962C8B-B14F-4D97-AF65-F5344CB8AC3E}">
        <p14:creationId xmlns:p14="http://schemas.microsoft.com/office/powerpoint/2010/main" val="2770983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algn="l"/>
            <a:r>
              <a:rPr lang="en-AU" sz="3600" dirty="0" smtClean="0"/>
              <a:t>Unpacking culture in the Framework</a:t>
            </a:r>
            <a:endParaRPr lang="en-AU" sz="3600" dirty="0"/>
          </a:p>
        </p:txBody>
      </p:sp>
      <p:pic>
        <p:nvPicPr>
          <p:cNvPr id="4" name="Content Placeholder 3" descr="C:\Users\bgazzara\AppData\Local\Microsoft\Windows\Temporary Internet Files\Content.Word\Framework diagram- Performance and development cycle illustration2B.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844824"/>
            <a:ext cx="4896544" cy="3773603"/>
          </a:xfrm>
          <a:prstGeom prst="rect">
            <a:avLst/>
          </a:prstGeom>
          <a:noFill/>
          <a:ln>
            <a:noFill/>
          </a:ln>
        </p:spPr>
      </p:pic>
      <p:sp>
        <p:nvSpPr>
          <p:cNvPr id="3" name="TextBox 2"/>
          <p:cNvSpPr txBox="1"/>
          <p:nvPr/>
        </p:nvSpPr>
        <p:spPr>
          <a:xfrm>
            <a:off x="179512" y="5967600"/>
            <a:ext cx="8856984" cy="707886"/>
          </a:xfrm>
          <a:prstGeom prst="rect">
            <a:avLst/>
          </a:prstGeom>
          <a:noFill/>
        </p:spPr>
        <p:txBody>
          <a:bodyPr wrap="square" rtlCol="0">
            <a:spAutoFit/>
          </a:bodyPr>
          <a:lstStyle/>
          <a:p>
            <a:pPr algn="ctr"/>
            <a:r>
              <a:rPr lang="en-AU" sz="2000" b="1" i="1" dirty="0" smtClean="0">
                <a:latin typeface="Arial" pitchFamily="34" charset="0"/>
                <a:cs typeface="Arial" pitchFamily="34" charset="0"/>
              </a:rPr>
              <a:t>A successful approach to teacher performance and development relies on a strong and supportive culture in a school.</a:t>
            </a:r>
            <a:endParaRPr lang="en-AU" sz="2000" b="1" i="1" dirty="0">
              <a:latin typeface="Arial" pitchFamily="34" charset="0"/>
              <a:cs typeface="Arial" pitchFamily="34" charset="0"/>
            </a:endParaRPr>
          </a:p>
        </p:txBody>
      </p:sp>
    </p:spTree>
    <p:extLst>
      <p:ext uri="{BB962C8B-B14F-4D97-AF65-F5344CB8AC3E}">
        <p14:creationId xmlns:p14="http://schemas.microsoft.com/office/powerpoint/2010/main" val="372690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052736"/>
            <a:ext cx="8229600" cy="1143000"/>
          </a:xfrm>
        </p:spPr>
        <p:txBody>
          <a:bodyPr>
            <a:normAutofit/>
          </a:bodyPr>
          <a:lstStyle/>
          <a:p>
            <a:pPr algn="l"/>
            <a:r>
              <a:rPr lang="en-AU" sz="3600" dirty="0" smtClean="0">
                <a:solidFill>
                  <a:srgbClr val="007583"/>
                </a:solidFill>
                <a:latin typeface="Arial" pitchFamily="34" charset="0"/>
                <a:cs typeface="Arial" pitchFamily="34" charset="0"/>
              </a:rPr>
              <a:t>Performance and development cycle</a:t>
            </a:r>
            <a:endParaRPr lang="en-AU" sz="3600" dirty="0"/>
          </a:p>
        </p:txBody>
      </p:sp>
      <p:pic>
        <p:nvPicPr>
          <p:cNvPr id="26" name="Picture 25" descr="C:\Users\bgazzara\AppData\Local\Microsoft\Windows\Temporary Internet Files\Content.Word\Framework diagram- Performance and development cycle illustration2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168" y="2996952"/>
            <a:ext cx="4576288" cy="3526793"/>
          </a:xfrm>
          <a:prstGeom prst="rect">
            <a:avLst/>
          </a:prstGeom>
          <a:noFill/>
          <a:ln>
            <a:noFill/>
          </a:ln>
        </p:spPr>
      </p:pic>
      <p:sp>
        <p:nvSpPr>
          <p:cNvPr id="4" name="Rectangle 3"/>
          <p:cNvSpPr/>
          <p:nvPr/>
        </p:nvSpPr>
        <p:spPr>
          <a:xfrm>
            <a:off x="107504" y="2564904"/>
            <a:ext cx="4572000" cy="1826141"/>
          </a:xfrm>
          <a:prstGeom prst="rect">
            <a:avLst/>
          </a:prstGeom>
        </p:spPr>
        <p:txBody>
          <a:bodyPr>
            <a:spAutoFit/>
          </a:bodyPr>
          <a:lstStyle/>
          <a:p>
            <a:pPr marL="342900" lvl="0" indent="-342900">
              <a:spcBef>
                <a:spcPts val="1000"/>
              </a:spcBef>
              <a:buClr>
                <a:srgbClr val="007583"/>
              </a:buClr>
              <a:buFont typeface="Arial" pitchFamily="34" charset="0"/>
              <a:buChar char="&gt;"/>
            </a:pPr>
            <a:r>
              <a:rPr lang="en-AU" sz="2400" b="1" dirty="0" smtClean="0">
                <a:latin typeface="Arial" pitchFamily="34" charset="0"/>
                <a:cs typeface="Arial" pitchFamily="34" charset="0"/>
              </a:rPr>
              <a:t>Reflection</a:t>
            </a:r>
            <a:r>
              <a:rPr lang="en-AU" sz="2400" dirty="0" smtClean="0">
                <a:latin typeface="Arial" pitchFamily="34" charset="0"/>
                <a:cs typeface="Arial" pitchFamily="34" charset="0"/>
              </a:rPr>
              <a:t> and </a:t>
            </a:r>
            <a:r>
              <a:rPr lang="en-AU" sz="2400" b="1" dirty="0" smtClean="0">
                <a:latin typeface="Arial" pitchFamily="34" charset="0"/>
                <a:cs typeface="Arial" pitchFamily="34" charset="0"/>
              </a:rPr>
              <a:t>goal setting</a:t>
            </a:r>
            <a:endParaRPr lang="en-AU" sz="2400" b="1" dirty="0">
              <a:latin typeface="Arial" pitchFamily="34" charset="0"/>
              <a:cs typeface="Arial" pitchFamily="34" charset="0"/>
            </a:endParaRPr>
          </a:p>
          <a:p>
            <a:pPr marL="342900" indent="-342900">
              <a:spcBef>
                <a:spcPts val="1000"/>
              </a:spcBef>
              <a:buClr>
                <a:srgbClr val="007583"/>
              </a:buClr>
              <a:buFont typeface="Arial" pitchFamily="34" charset="0"/>
              <a:buChar char="&gt;"/>
            </a:pPr>
            <a:r>
              <a:rPr lang="en-AU" sz="2400" b="1" dirty="0" smtClean="0">
                <a:latin typeface="Arial" pitchFamily="34" charset="0"/>
                <a:cs typeface="Arial" pitchFamily="34" charset="0"/>
              </a:rPr>
              <a:t>Professional practice </a:t>
            </a:r>
            <a:br>
              <a:rPr lang="en-AU" sz="2400" b="1" dirty="0" smtClean="0">
                <a:latin typeface="Arial" pitchFamily="34" charset="0"/>
                <a:cs typeface="Arial" pitchFamily="34" charset="0"/>
              </a:rPr>
            </a:br>
            <a:r>
              <a:rPr lang="en-AU" sz="2400" dirty="0" smtClean="0">
                <a:latin typeface="Arial" pitchFamily="34" charset="0"/>
                <a:cs typeface="Arial" pitchFamily="34" charset="0"/>
              </a:rPr>
              <a:t>and </a:t>
            </a:r>
            <a:r>
              <a:rPr lang="en-AU" sz="2400" b="1" dirty="0" smtClean="0">
                <a:latin typeface="Arial" pitchFamily="34" charset="0"/>
                <a:cs typeface="Arial" pitchFamily="34" charset="0"/>
              </a:rPr>
              <a:t>learning</a:t>
            </a:r>
          </a:p>
          <a:p>
            <a:pPr marL="342900" lvl="0" indent="-342900">
              <a:spcBef>
                <a:spcPts val="1000"/>
              </a:spcBef>
              <a:buClr>
                <a:srgbClr val="007583"/>
              </a:buClr>
              <a:buFont typeface="Arial" pitchFamily="34" charset="0"/>
              <a:buChar char="&gt;"/>
            </a:pPr>
            <a:r>
              <a:rPr lang="en-AU" sz="2400" b="1" dirty="0" smtClean="0">
                <a:latin typeface="Arial" pitchFamily="34" charset="0"/>
                <a:cs typeface="Arial" pitchFamily="34" charset="0"/>
              </a:rPr>
              <a:t>Feedback</a:t>
            </a:r>
            <a:r>
              <a:rPr lang="en-AU" sz="2400" dirty="0" smtClean="0">
                <a:latin typeface="Arial" pitchFamily="34" charset="0"/>
                <a:cs typeface="Arial" pitchFamily="34" charset="0"/>
              </a:rPr>
              <a:t> and review</a:t>
            </a:r>
            <a:endParaRPr lang="en-AU" sz="2400" b="1" dirty="0">
              <a:latin typeface="Arial" pitchFamily="34" charset="0"/>
              <a:cs typeface="Arial" pitchFamily="34" charset="0"/>
            </a:endParaRPr>
          </a:p>
        </p:txBody>
      </p:sp>
    </p:spTree>
    <p:extLst>
      <p:ext uri="{BB962C8B-B14F-4D97-AF65-F5344CB8AC3E}">
        <p14:creationId xmlns:p14="http://schemas.microsoft.com/office/powerpoint/2010/main" val="230377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1143000"/>
          </a:xfrm>
        </p:spPr>
        <p:txBody>
          <a:bodyPr>
            <a:normAutofit/>
          </a:bodyPr>
          <a:lstStyle/>
          <a:p>
            <a:pPr algn="l"/>
            <a:r>
              <a:rPr lang="en-AU" sz="3600" dirty="0"/>
              <a:t>Teacher performance</a:t>
            </a:r>
          </a:p>
        </p:txBody>
      </p:sp>
      <p:sp>
        <p:nvSpPr>
          <p:cNvPr id="3" name="Content Placeholder 2"/>
          <p:cNvSpPr>
            <a:spLocks noGrp="1"/>
          </p:cNvSpPr>
          <p:nvPr>
            <p:ph idx="1"/>
          </p:nvPr>
        </p:nvSpPr>
        <p:spPr>
          <a:xfrm>
            <a:off x="323528" y="2060848"/>
            <a:ext cx="8229600" cy="3817585"/>
          </a:xfrm>
        </p:spPr>
        <p:txBody>
          <a:bodyPr>
            <a:noAutofit/>
          </a:bodyPr>
          <a:lstStyle/>
          <a:p>
            <a:pPr marL="0" indent="0">
              <a:buNone/>
            </a:pPr>
            <a:r>
              <a:rPr lang="en-AU" dirty="0" smtClean="0">
                <a:solidFill>
                  <a:schemeClr val="tx1"/>
                </a:solidFill>
              </a:rPr>
              <a:t>Teacher performance improves when these opportunities are available:</a:t>
            </a: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self-reflection </a:t>
            </a:r>
            <a:r>
              <a:rPr lang="en-AU" sz="2000" dirty="0">
                <a:solidFill>
                  <a:schemeClr val="tx1"/>
                </a:solidFill>
                <a:latin typeface="Arial" pitchFamily="34" charset="0"/>
                <a:cs typeface="Arial" pitchFamily="34" charset="0"/>
              </a:rPr>
              <a:t>and </a:t>
            </a:r>
            <a:r>
              <a:rPr lang="en-AU" sz="2000" dirty="0" smtClean="0">
                <a:solidFill>
                  <a:schemeClr val="tx1"/>
                </a:solidFill>
                <a:latin typeface="Arial" pitchFamily="34" charset="0"/>
                <a:cs typeface="Arial" pitchFamily="34" charset="0"/>
              </a:rPr>
              <a:t>goal setting</a:t>
            </a: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regular </a:t>
            </a:r>
            <a:r>
              <a:rPr lang="en-AU" sz="2000" dirty="0">
                <a:solidFill>
                  <a:schemeClr val="tx1"/>
                </a:solidFill>
                <a:latin typeface="Arial" pitchFamily="34" charset="0"/>
                <a:cs typeface="Arial" pitchFamily="34" charset="0"/>
              </a:rPr>
              <a:t>classroom </a:t>
            </a:r>
            <a:r>
              <a:rPr lang="en-AU" sz="2000" dirty="0" smtClean="0">
                <a:solidFill>
                  <a:schemeClr val="tx1"/>
                </a:solidFill>
                <a:latin typeface="Arial" pitchFamily="34" charset="0"/>
                <a:cs typeface="Arial" pitchFamily="34" charset="0"/>
              </a:rPr>
              <a:t>observation</a:t>
            </a: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provision </a:t>
            </a:r>
            <a:r>
              <a:rPr lang="en-AU" sz="2000" dirty="0">
                <a:solidFill>
                  <a:schemeClr val="tx1"/>
                </a:solidFill>
                <a:latin typeface="Arial" pitchFamily="34" charset="0"/>
                <a:cs typeface="Arial" pitchFamily="34" charset="0"/>
              </a:rPr>
              <a:t>of constructive feedback from </a:t>
            </a:r>
            <a:r>
              <a:rPr lang="en-AU" sz="2000" dirty="0" smtClean="0">
                <a:solidFill>
                  <a:schemeClr val="tx1"/>
                </a:solidFill>
                <a:latin typeface="Arial" pitchFamily="34" charset="0"/>
                <a:cs typeface="Arial" pitchFamily="34" charset="0"/>
              </a:rPr>
              <a:t>school leaders and peers</a:t>
            </a: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frequent </a:t>
            </a:r>
            <a:r>
              <a:rPr lang="en-AU" sz="2000" dirty="0">
                <a:solidFill>
                  <a:schemeClr val="tx1"/>
                </a:solidFill>
                <a:latin typeface="Arial" pitchFamily="34" charset="0"/>
                <a:cs typeface="Arial" pitchFamily="34" charset="0"/>
              </a:rPr>
              <a:t>feedback on classroom </a:t>
            </a:r>
            <a:r>
              <a:rPr lang="en-AU" sz="2000" dirty="0" smtClean="0">
                <a:solidFill>
                  <a:schemeClr val="tx1"/>
                </a:solidFill>
                <a:latin typeface="Arial" pitchFamily="34" charset="0"/>
                <a:cs typeface="Arial" pitchFamily="34" charset="0"/>
              </a:rPr>
              <a:t>performance</a:t>
            </a: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shadowing and coaching from </a:t>
            </a:r>
            <a:r>
              <a:rPr lang="en-AU" sz="2000" dirty="0">
                <a:solidFill>
                  <a:schemeClr val="tx1"/>
                </a:solidFill>
                <a:latin typeface="Arial" pitchFamily="34" charset="0"/>
                <a:cs typeface="Arial" pitchFamily="34" charset="0"/>
              </a:rPr>
              <a:t>peers and </a:t>
            </a:r>
            <a:r>
              <a:rPr lang="en-AU" sz="2000" dirty="0" smtClean="0">
                <a:solidFill>
                  <a:schemeClr val="tx1"/>
                </a:solidFill>
                <a:latin typeface="Arial" pitchFamily="34" charset="0"/>
                <a:cs typeface="Arial" pitchFamily="34" charset="0"/>
              </a:rPr>
              <a:t>leaders</a:t>
            </a:r>
            <a:endParaRPr lang="en-AU" sz="2000" dirty="0">
              <a:solidFill>
                <a:schemeClr val="tx1"/>
              </a:solidFill>
              <a:latin typeface="Arial" pitchFamily="34" charset="0"/>
              <a:cs typeface="Arial" pitchFamily="34" charset="0"/>
            </a:endParaRPr>
          </a:p>
          <a:p>
            <a:pPr lvl="0">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opportunities to engage </a:t>
            </a:r>
            <a:r>
              <a:rPr lang="en-AU" sz="2000" dirty="0">
                <a:solidFill>
                  <a:schemeClr val="tx1"/>
                </a:solidFill>
                <a:latin typeface="Arial" pitchFamily="34" charset="0"/>
                <a:cs typeface="Arial" pitchFamily="34" charset="0"/>
              </a:rPr>
              <a:t>in teamwork, collaboration and action </a:t>
            </a:r>
            <a:r>
              <a:rPr lang="en-AU" sz="2000" dirty="0" smtClean="0">
                <a:solidFill>
                  <a:schemeClr val="tx1"/>
                </a:solidFill>
                <a:latin typeface="Arial" pitchFamily="34" charset="0"/>
                <a:cs typeface="Arial" pitchFamily="34" charset="0"/>
              </a:rPr>
              <a:t>learning</a:t>
            </a:r>
          </a:p>
          <a:p>
            <a:pPr marL="457200" lvl="1" indent="0">
              <a:buNone/>
            </a:pPr>
            <a:endParaRPr lang="en-AU" sz="1400" dirty="0" smtClean="0">
              <a:solidFill>
                <a:schemeClr val="tx1"/>
              </a:solidFill>
              <a:latin typeface="Arial" pitchFamily="34" charset="0"/>
              <a:cs typeface="Arial" pitchFamily="34" charset="0"/>
            </a:endParaRPr>
          </a:p>
          <a:p>
            <a:pPr marL="457200" lvl="1" indent="0" algn="r">
              <a:buNone/>
            </a:pPr>
            <a:endParaRPr lang="en-AU" sz="1400" dirty="0" smtClean="0">
              <a:solidFill>
                <a:schemeClr val="tx1"/>
              </a:solidFill>
              <a:latin typeface="Arial" pitchFamily="34" charset="0"/>
              <a:cs typeface="Arial" pitchFamily="34" charset="0"/>
            </a:endParaRPr>
          </a:p>
          <a:p>
            <a:pPr marL="457200" lvl="1" indent="0" algn="r">
              <a:buNone/>
            </a:pPr>
            <a:r>
              <a:rPr lang="en-AU" sz="1400" dirty="0" smtClean="0">
                <a:solidFill>
                  <a:schemeClr val="tx1"/>
                </a:solidFill>
                <a:latin typeface="Arial" pitchFamily="34" charset="0"/>
                <a:cs typeface="Arial" pitchFamily="34" charset="0"/>
              </a:rPr>
              <a:t>Hay </a:t>
            </a:r>
            <a:r>
              <a:rPr lang="en-AU" sz="1400" dirty="0">
                <a:solidFill>
                  <a:schemeClr val="tx1"/>
                </a:solidFill>
                <a:latin typeface="Arial" pitchFamily="34" charset="0"/>
                <a:cs typeface="Arial" pitchFamily="34" charset="0"/>
              </a:rPr>
              <a:t>Group 2012, </a:t>
            </a:r>
            <a:r>
              <a:rPr lang="en-AU" sz="1400" i="1" dirty="0">
                <a:solidFill>
                  <a:schemeClr val="tx1"/>
                </a:solidFill>
                <a:latin typeface="Arial" pitchFamily="34" charset="0"/>
                <a:cs typeface="Arial" pitchFamily="34" charset="0"/>
              </a:rPr>
              <a:t>Growing our </a:t>
            </a:r>
            <a:r>
              <a:rPr lang="en-AU" sz="1400" i="1" dirty="0" smtClean="0">
                <a:solidFill>
                  <a:schemeClr val="tx1"/>
                </a:solidFill>
                <a:latin typeface="Arial" pitchFamily="34" charset="0"/>
                <a:cs typeface="Arial" pitchFamily="34" charset="0"/>
              </a:rPr>
              <a:t>potential</a:t>
            </a:r>
            <a:endParaRPr lang="en-AU" i="1" dirty="0">
              <a:solidFill>
                <a:schemeClr val="tx1"/>
              </a:solidFill>
            </a:endParaRPr>
          </a:p>
        </p:txBody>
      </p:sp>
    </p:spTree>
    <p:extLst>
      <p:ext uri="{BB962C8B-B14F-4D97-AF65-F5344CB8AC3E}">
        <p14:creationId xmlns:p14="http://schemas.microsoft.com/office/powerpoint/2010/main" val="420754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a:bodyPr>
          <a:lstStyle/>
          <a:p>
            <a:pPr algn="l"/>
            <a:r>
              <a:rPr lang="en-AU" sz="3600" dirty="0" smtClean="0"/>
              <a:t>Focus on student outcomes</a:t>
            </a:r>
            <a:endParaRPr lang="en-AU" sz="3600" dirty="0"/>
          </a:p>
        </p:txBody>
      </p:sp>
      <p:sp>
        <p:nvSpPr>
          <p:cNvPr id="6" name="Rectangle 5"/>
          <p:cNvSpPr/>
          <p:nvPr/>
        </p:nvSpPr>
        <p:spPr>
          <a:xfrm>
            <a:off x="351609" y="2200796"/>
            <a:ext cx="4364407" cy="2308324"/>
          </a:xfrm>
          <a:prstGeom prst="rect">
            <a:avLst/>
          </a:prstGeom>
        </p:spPr>
        <p:txBody>
          <a:bodyPr wrap="square">
            <a:spAutoFit/>
          </a:bodyPr>
          <a:lstStyle/>
          <a:p>
            <a:r>
              <a:rPr lang="en-AU" sz="2400" b="1" i="1" dirty="0" smtClean="0">
                <a:latin typeface="Arial" pitchFamily="34" charset="0"/>
                <a:cs typeface="Arial" pitchFamily="34" charset="0"/>
              </a:rPr>
              <a:t>Everything that teachers do and that is done to support them is linked </a:t>
            </a:r>
          </a:p>
          <a:p>
            <a:r>
              <a:rPr lang="en-AU" sz="2400" b="1" i="1" dirty="0" smtClean="0">
                <a:latin typeface="Arial" pitchFamily="34" charset="0"/>
                <a:cs typeface="Arial" pitchFamily="34" charset="0"/>
              </a:rPr>
              <a:t>to increasing the </a:t>
            </a:r>
          </a:p>
          <a:p>
            <a:r>
              <a:rPr lang="en-AU" sz="2400" b="1" i="1" dirty="0" smtClean="0">
                <a:latin typeface="Arial" pitchFamily="34" charset="0"/>
                <a:cs typeface="Arial" pitchFamily="34" charset="0"/>
              </a:rPr>
              <a:t>positive impact of </a:t>
            </a:r>
          </a:p>
          <a:p>
            <a:r>
              <a:rPr lang="en-AU" sz="2400" b="1" i="1" dirty="0" smtClean="0">
                <a:latin typeface="Arial" pitchFamily="34" charset="0"/>
                <a:cs typeface="Arial" pitchFamily="34" charset="0"/>
              </a:rPr>
              <a:t>teaching on students.</a:t>
            </a:r>
            <a:endParaRPr lang="en-AU" sz="2400" b="1" i="1" dirty="0"/>
          </a:p>
        </p:txBody>
      </p:sp>
      <p:pic>
        <p:nvPicPr>
          <p:cNvPr id="10" name="Content Placeholder 9" descr="M:\14.0 Performance and development\14.10 Framework\Diagrams\Section diagrams\Framework-diagram-1focus.png"/>
          <p:cNvPicPr>
            <a:picLocks noGrp="1"/>
          </p:cNvPicPr>
          <p:nvPr>
            <p:ph idx="1"/>
          </p:nvPr>
        </p:nvPicPr>
        <p:blipFill rotWithShape="1">
          <a:blip r:embed="rId3" cstate="print"/>
          <a:srcRect l="16121" t="6887" r="15780" b="8419"/>
          <a:stretch/>
        </p:blipFill>
        <p:spPr bwMode="auto">
          <a:xfrm>
            <a:off x="4139952" y="2780928"/>
            <a:ext cx="4906816" cy="37444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934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991482"/>
            <a:ext cx="8579296" cy="1143000"/>
          </a:xfrm>
        </p:spPr>
        <p:txBody>
          <a:bodyPr>
            <a:noAutofit/>
          </a:bodyPr>
          <a:lstStyle/>
          <a:p>
            <a:pPr algn="l"/>
            <a:r>
              <a:rPr lang="en-AU" sz="3600" dirty="0" smtClean="0"/>
              <a:t>Activity: Defining student outcomes</a:t>
            </a:r>
            <a:endParaRPr lang="en-AU" sz="3600" dirty="0"/>
          </a:p>
        </p:txBody>
      </p:sp>
      <p:sp>
        <p:nvSpPr>
          <p:cNvPr id="5" name="Content Placeholder 4"/>
          <p:cNvSpPr>
            <a:spLocks noGrp="1"/>
          </p:cNvSpPr>
          <p:nvPr>
            <p:ph idx="1"/>
          </p:nvPr>
        </p:nvSpPr>
        <p:spPr>
          <a:xfrm>
            <a:off x="230832" y="2308578"/>
            <a:ext cx="8229600" cy="3817585"/>
          </a:xfrm>
        </p:spPr>
        <p:txBody>
          <a:bodyPr>
            <a:normAutofit/>
          </a:bodyPr>
          <a:lstStyle/>
          <a:p>
            <a:pPr marL="0" indent="0">
              <a:buClr>
                <a:srgbClr val="007583"/>
              </a:buClr>
              <a:buNone/>
            </a:pPr>
            <a:endParaRPr lang="en-US" sz="3600" dirty="0" smtClean="0">
              <a:solidFill>
                <a:schemeClr val="tx1"/>
              </a:solidFill>
            </a:endParaRPr>
          </a:p>
          <a:p>
            <a:pPr marL="0" indent="0">
              <a:buClr>
                <a:srgbClr val="007583"/>
              </a:buClr>
              <a:buNone/>
            </a:pPr>
            <a:r>
              <a:rPr lang="en-US" sz="3200" dirty="0" smtClean="0">
                <a:solidFill>
                  <a:schemeClr val="tx1"/>
                </a:solidFill>
              </a:rPr>
              <a:t>How do you define and measure student outcomes in your school?</a:t>
            </a:r>
          </a:p>
          <a:p>
            <a:pPr>
              <a:buNone/>
            </a:pPr>
            <a:endParaRPr lang="en-US" sz="3600" dirty="0" smtClean="0"/>
          </a:p>
        </p:txBody>
      </p:sp>
      <p:grpSp>
        <p:nvGrpSpPr>
          <p:cNvPr id="4" name="Group 3"/>
          <p:cNvGrpSpPr>
            <a:grpSpLocks/>
          </p:cNvGrpSpPr>
          <p:nvPr/>
        </p:nvGrpSpPr>
        <p:grpSpPr bwMode="auto">
          <a:xfrm>
            <a:off x="7917177" y="5589240"/>
            <a:ext cx="915035" cy="977265"/>
            <a:chOff x="1111" y="39"/>
            <a:chExt cx="1441" cy="1539"/>
          </a:xfrm>
        </p:grpSpPr>
        <p:sp>
          <p:nvSpPr>
            <p:cNvPr id="6" name="Freeform 5"/>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Freeform 6"/>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8" name="Freeform 7"/>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grpSp>
    </p:spTree>
    <p:extLst>
      <p:ext uri="{BB962C8B-B14F-4D97-AF65-F5344CB8AC3E}">
        <p14:creationId xmlns:p14="http://schemas.microsoft.com/office/powerpoint/2010/main" val="2448237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991482"/>
            <a:ext cx="8712968" cy="1143000"/>
          </a:xfrm>
        </p:spPr>
        <p:txBody>
          <a:bodyPr>
            <a:noAutofit/>
          </a:bodyPr>
          <a:lstStyle/>
          <a:p>
            <a:pPr algn="l"/>
            <a:r>
              <a:rPr lang="en-AU" sz="3600" dirty="0">
                <a:latin typeface="Arial" pitchFamily="34" charset="0"/>
                <a:cs typeface="Arial" pitchFamily="34" charset="0"/>
              </a:rPr>
              <a:t>A clear understanding of effective teaching</a:t>
            </a:r>
          </a:p>
        </p:txBody>
      </p:sp>
      <p:pic>
        <p:nvPicPr>
          <p:cNvPr id="4" name="Picture 3" descr="M:\14.0 Performance and development\14.10 Framework\Diagrams\Section diagrams\Framework-diagram-2clear.png"/>
          <p:cNvPicPr/>
          <p:nvPr/>
        </p:nvPicPr>
        <p:blipFill rotWithShape="1">
          <a:blip r:embed="rId3" cstate="print"/>
          <a:srcRect l="17044" t="6545" r="16742" b="7305"/>
          <a:stretch/>
        </p:blipFill>
        <p:spPr bwMode="auto">
          <a:xfrm>
            <a:off x="4217354" y="2379652"/>
            <a:ext cx="4926645" cy="3785652"/>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44250" y="2276872"/>
            <a:ext cx="5087771" cy="4154984"/>
          </a:xfrm>
          <a:prstGeom prst="rect">
            <a:avLst/>
          </a:prstGeom>
          <a:noFill/>
        </p:spPr>
        <p:txBody>
          <a:bodyPr wrap="square" rtlCol="0">
            <a:spAutoFit/>
          </a:bodyPr>
          <a:lstStyle/>
          <a:p>
            <a:r>
              <a:rPr lang="en-AU" sz="2400" b="1" i="1" dirty="0" smtClean="0">
                <a:latin typeface="Arial" pitchFamily="34" charset="0"/>
                <a:cs typeface="Arial" pitchFamily="34" charset="0"/>
              </a:rPr>
              <a:t>To focus on improving teaching, it is necessary to have a clear vision of what effective </a:t>
            </a:r>
          </a:p>
          <a:p>
            <a:r>
              <a:rPr lang="en-AU" sz="2400" b="1" i="1" dirty="0" smtClean="0">
                <a:latin typeface="Arial" pitchFamily="34" charset="0"/>
                <a:cs typeface="Arial" pitchFamily="34" charset="0"/>
              </a:rPr>
              <a:t>teaching looks like. The Standards provide the </a:t>
            </a:r>
          </a:p>
          <a:p>
            <a:r>
              <a:rPr lang="en-AU" sz="2400" b="1" i="1" dirty="0" smtClean="0">
                <a:latin typeface="Arial" pitchFamily="34" charset="0"/>
                <a:cs typeface="Arial" pitchFamily="34" charset="0"/>
              </a:rPr>
              <a:t>basis and a common </a:t>
            </a:r>
          </a:p>
          <a:p>
            <a:r>
              <a:rPr lang="en-AU" sz="2400" b="1" i="1" dirty="0" smtClean="0">
                <a:latin typeface="Arial" pitchFamily="34" charset="0"/>
                <a:cs typeface="Arial" pitchFamily="34" charset="0"/>
              </a:rPr>
              <a:t>language for coming to a </a:t>
            </a:r>
          </a:p>
          <a:p>
            <a:r>
              <a:rPr lang="en-AU" sz="2400" b="1" i="1" dirty="0" smtClean="0">
                <a:latin typeface="Arial" pitchFamily="34" charset="0"/>
                <a:cs typeface="Arial" pitchFamily="34" charset="0"/>
              </a:rPr>
              <a:t>shared  understanding of </a:t>
            </a:r>
          </a:p>
          <a:p>
            <a:r>
              <a:rPr lang="en-AU" sz="2400" b="1" i="1" dirty="0" smtClean="0">
                <a:latin typeface="Arial" pitchFamily="34" charset="0"/>
                <a:cs typeface="Arial" pitchFamily="34" charset="0"/>
              </a:rPr>
              <a:t>what effective teaching looks </a:t>
            </a:r>
          </a:p>
          <a:p>
            <a:r>
              <a:rPr lang="en-AU" sz="2400" b="1" i="1" dirty="0" smtClean="0">
                <a:latin typeface="Arial" pitchFamily="34" charset="0"/>
                <a:cs typeface="Arial" pitchFamily="34" charset="0"/>
              </a:rPr>
              <a:t>like in the context of a particular school at a particular time. </a:t>
            </a:r>
            <a:endParaRPr lang="en-AU" sz="2400" b="1" i="1" dirty="0">
              <a:latin typeface="Arial" pitchFamily="34" charset="0"/>
              <a:cs typeface="Arial" pitchFamily="34" charset="0"/>
            </a:endParaRPr>
          </a:p>
        </p:txBody>
      </p:sp>
    </p:spTree>
    <p:extLst>
      <p:ext uri="{BB962C8B-B14F-4D97-AF65-F5344CB8AC3E}">
        <p14:creationId xmlns:p14="http://schemas.microsoft.com/office/powerpoint/2010/main" val="4103175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ustralian Teacher Performance and Development Framework&amp;quot;&quot;/&gt;&lt;property id=&quot;20307&quot; value=&quot;394&quot;/&gt;&lt;/object&gt;&lt;object type=&quot;3&quot; unique_id=&quot;10005&quot;&gt;&lt;property id=&quot;20148&quot; value=&quot;5&quot;/&gt;&lt;property id=&quot;20300&quot; value=&quot;Slide 2 - &amp;quot;The Framework Overview&amp;quot;&quot;/&gt;&lt;property id=&quot;20307&quot; value=&quot;404&quot;/&gt;&lt;/object&gt;&lt;object type=&quot;3&quot; unique_id=&quot;10006&quot;&gt;&lt;property id=&quot;20148&quot; value=&quot;5&quot;/&gt;&lt;property id=&quot;20300&quot; value=&quot;Slide 3 - &amp;quot;Australia aims to be a world leader in education&amp;quot;&quot;/&gt;&lt;property id=&quot;20307&quot; value=&quot;382&quot;/&gt;&lt;/object&gt;&lt;object type=&quot;3&quot; unique_id=&quot;10007&quot;&gt;&lt;property id=&quot;20148&quot; value=&quot;5&quot;/&gt;&lt;property id=&quot;20300&quot; value=&quot;Slide 4 - &amp;quot;Unpacking culture in the Framework&amp;quot;&quot;/&gt;&lt;property id=&quot;20307&quot; value=&quot;385&quot;/&gt;&lt;/object&gt;&lt;object type=&quot;3&quot; unique_id=&quot;10008&quot;&gt;&lt;property id=&quot;20148&quot; value=&quot;5&quot;/&gt;&lt;property id=&quot;20300&quot; value=&quot;Slide 5 - &amp;quot;Performance and development cycle&amp;quot;&quot;/&gt;&lt;property id=&quot;20307&quot; value=&quot;410&quot;/&gt;&lt;/object&gt;&lt;object type=&quot;3&quot; unique_id=&quot;10009&quot;&gt;&lt;property id=&quot;20148&quot; value=&quot;5&quot;/&gt;&lt;property id=&quot;20300&quot; value=&quot;Slide 6 - &amp;quot;Teacher performance&amp;quot;&quot;/&gt;&lt;property id=&quot;20307&quot; value=&quot;406&quot;/&gt;&lt;/object&gt;&lt;object type=&quot;3&quot; unique_id=&quot;10010&quot;&gt;&lt;property id=&quot;20148&quot; value=&quot;5&quot;/&gt;&lt;property id=&quot;20300&quot; value=&quot;Slide 7 - &amp;quot;Focus on student outcomes&amp;quot;&quot;/&gt;&lt;property id=&quot;20307&quot; value=&quot;386&quot;/&gt;&lt;/object&gt;&lt;object type=&quot;3&quot; unique_id=&quot;10011&quot;&gt;&lt;property id=&quot;20148&quot; value=&quot;5&quot;/&gt;&lt;property id=&quot;20300&quot; value=&quot;Slide 8 - &amp;quot;Activity: Defining student outcomes&amp;quot;&quot;/&gt;&lt;property id=&quot;20307&quot; value=&quot;387&quot;/&gt;&lt;/object&gt;&lt;object type=&quot;3&quot; unique_id=&quot;10012&quot;&gt;&lt;property id=&quot;20148&quot; value=&quot;5&quot;/&gt;&lt;property id=&quot;20300&quot; value=&quot;Slide 9 - &amp;quot;A clear understanding of effective teaching&amp;quot;&quot;/&gt;&lt;property id=&quot;20307&quot; value=&quot;346&quot;/&gt;&lt;/object&gt;&lt;object type=&quot;3&quot; unique_id=&quot;10013&quot;&gt;&lt;property id=&quot;20148&quot; value=&quot;5&quot;/&gt;&lt;property id=&quot;20300&quot; value=&quot;Slide 10 - &amp;quot;Australian Professional Standards for Teachers &amp;quot;&quot;/&gt;&lt;property id=&quot;20307&quot; value=&quot;402&quot;/&gt;&lt;/object&gt;&lt;object type=&quot;3&quot; unique_id=&quot;10014&quot;&gt;&lt;property id=&quot;20148&quot; value=&quot;5&quot;/&gt;&lt;property id=&quot;20300&quot; value=&quot;Slide 11 - &amp;quot;Teacher Standards animation&amp;quot;&quot;/&gt;&lt;property id=&quot;20307&quot; value=&quot;265&quot;/&gt;&lt;/object&gt;&lt;object type=&quot;3&quot; unique_id=&quot;10015&quot;&gt;&lt;property id=&quot;20148&quot; value=&quot;5&quot;/&gt;&lt;property id=&quot;20300&quot; value=&quot;Slide 12 - &amp;quot;Activity: What is effective teaching?&amp;quot;&quot;/&gt;&lt;property id=&quot;20307&quot; value=&quot;349&quot;/&gt;&lt;/object&gt;&lt;object type=&quot;3&quot; unique_id=&quot;10016&quot;&gt;&lt;property id=&quot;20148&quot; value=&quot;5&quot;/&gt;&lt;property id=&quot;20300&quot; value=&quot;Slide 13 - &amp;quot;Leadership&amp;quot;&quot;/&gt;&lt;property id=&quot;20307&quot; value=&quot;390&quot;/&gt;&lt;/object&gt;&lt;object type=&quot;3&quot; unique_id=&quot;10017&quot;&gt;&lt;property id=&quot;20148&quot; value=&quot;5&quot;/&gt;&lt;property id=&quot;20300&quot; value=&quot;Slide 14 - &amp;quot;Australian Professional Standard for Principals&amp;quot;&quot;/&gt;&lt;property id=&quot;20307&quot; value=&quot;398&quot;/&gt;&lt;/object&gt;&lt;object type=&quot;3&quot; unique_id=&quot;10018&quot;&gt;&lt;property id=&quot;20148&quot; value=&quot;5&quot;/&gt;&lt;property id=&quot;20300&quot; value=&quot;Slide 15&quot;/&gt;&lt;property id=&quot;20307&quot; value=&quot;360&quot;/&gt;&lt;/object&gt;&lt;object type=&quot;3&quot; unique_id=&quot;10019&quot;&gt;&lt;property id=&quot;20148&quot; value=&quot;5&quot;/&gt;&lt;property id=&quot;20300&quot; value=&quot;Slide 16 - &amp;quot;Activity: Leadership as a shared responsibility &amp;quot;&quot;/&gt;&lt;property id=&quot;20307&quot; value=&quot;411&quot;/&gt;&lt;/object&gt;&lt;object type=&quot;3&quot; unique_id=&quot;10020&quot;&gt;&lt;property id=&quot;20148&quot; value=&quot;5&quot;/&gt;&lt;property id=&quot;20300&quot; value=&quot;Slide 17 - &amp;quot;Flexibility&amp;quot;&quot;/&gt;&lt;property id=&quot;20307&quot; value=&quot;367&quot;/&gt;&lt;/object&gt;&lt;object type=&quot;3&quot; unique_id=&quot;10021&quot;&gt;&lt;property id=&quot;20148&quot; value=&quot;5&quot;/&gt;&lt;property id=&quot;20300&quot; value=&quot;Slide 18 - &amp;quot;Activity: What is unique about your school?&amp;quot;&quot;/&gt;&lt;property id=&quot;20307&quot; value=&quot;373&quot;/&gt;&lt;/object&gt;&lt;object type=&quot;3&quot; unique_id=&quot;10022&quot;&gt;&lt;property id=&quot;20148&quot; value=&quot;5&quot;/&gt;&lt;property id=&quot;20300&quot; value=&quot;Slide 19 - &amp;quot;Effective performance and development practices&amp;quot;&quot;/&gt;&lt;property id=&quot;20307&quot; value=&quot;392&quot;/&gt;&lt;/object&gt;&lt;object type=&quot;3&quot; unique_id=&quot;10023&quot;&gt;&lt;property id=&quot;20148&quot; value=&quot;5&quot;/&gt;&lt;property id=&quot;20300&quot; value=&quot;Slide 20 - &amp;quot;Activity: Impact / Achievability Matrix&amp;quot;&quot;/&gt;&lt;property id=&quot;20307&quot; value=&quot;408&quot;/&gt;&lt;/object&gt;&lt;object type=&quot;3&quot; unique_id=&quot;10024&quot;&gt;&lt;property id=&quot;20148&quot; value=&quot;5&quot;/&gt;&lt;property id=&quot;20300&quot; value=&quot;Slide 21 - &amp;quot;Activity: Impact / Achievability Matrix&amp;quot;&quot;/&gt;&lt;property id=&quot;20307&quot; value=&quot;407&quot;/&gt;&lt;/object&gt;&lt;object type=&quot;3&quot; unique_id=&quot;10025&quot;&gt;&lt;property id=&quot;20148&quot; value=&quot;5&quot;/&gt;&lt;property id=&quot;20300&quot; value=&quot;Slide 22 - &amp;quot;Coherence&amp;quot;&quot;/&gt;&lt;property id=&quot;20307&quot; value=&quot;400&quot;/&gt;&lt;/object&gt;&lt;object type=&quot;3&quot; unique_id=&quot;10026&quot;&gt;&lt;property id=&quot;20148&quot; value=&quot;5&quot;/&gt;&lt;property id=&quot;20300&quot; value=&quot;Slide 23 - &amp;quot;Activity: Achieving coherence &amp;quot;&quot;/&gt;&lt;property id=&quot;20307&quot; value=&quot;379&quot;/&gt;&lt;/object&gt;&lt;object type=&quot;3&quot; unique_id=&quot;10027&quot;&gt;&lt;property id=&quot;20148&quot; value=&quot;5&quot;/&gt;&lt;property id=&quot;20300&quot; value=&quot;Slide 24&quot;/&gt;&lt;property id=&quot;20307&quot; value=&quot;401&quot;/&gt;&lt;/object&gt;&lt;object type=&quot;3&quot; unique_id=&quot;10028&quot;&gt;&lt;property id=&quot;20148&quot; value=&quot;5&quot;/&gt;&lt;property id=&quot;20300&quot; value=&quot;Slide 25 - &amp;quot;The Framework animation&amp;quot;&quot;/&gt;&lt;property id=&quot;20307&quot; value=&quot;413&quot;/&gt;&lt;/object&gt;&lt;object type=&quot;3&quot; unique_id=&quot;10029&quot;&gt;&lt;property id=&quot;20148&quot; value=&quot;5&quot;/&gt;&lt;property id=&quot;20300&quot; value=&quot;Slide 26&quot;/&gt;&lt;property id=&quot;20307&quot; value=&quot;403&quot;/&gt;&lt;/object&gt;&lt;object type=&quot;3&quot; unique_id=&quot;10030&quot;&gt;&lt;property id=&quot;20148&quot; value=&quot;5&quot;/&gt;&lt;property id=&quot;20300&quot; value=&quot;Slide 27 - &amp;quot;Connecting with AITSL&amp;quot;&quot;/&gt;&lt;property id=&quot;20307&quot; value=&quot;414&quot;/&gt;&lt;/object&gt;&lt;/object&gt;&lt;/object&gt;&lt;/database&gt;"/>
  <p:tag name="SECTOMILLISECCONVERTED"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6051</TotalTime>
  <Words>5364</Words>
  <Application>Microsoft Office PowerPoint</Application>
  <PresentationFormat>On-screen Show (4:3)</PresentationFormat>
  <Paragraphs>592</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2_Office Theme</vt:lpstr>
      <vt:lpstr>1_Office Theme</vt:lpstr>
      <vt:lpstr>Australian Teacher Performance and Development Framework</vt:lpstr>
      <vt:lpstr>The Framework Overview</vt:lpstr>
      <vt:lpstr>Australia aims to be a world leader in education</vt:lpstr>
      <vt:lpstr>Unpacking culture in the Framework</vt:lpstr>
      <vt:lpstr>Performance and development cycle</vt:lpstr>
      <vt:lpstr>Teacher performance</vt:lpstr>
      <vt:lpstr>Focus on student outcomes</vt:lpstr>
      <vt:lpstr>Activity: Defining student outcomes</vt:lpstr>
      <vt:lpstr>A clear understanding of effective teaching</vt:lpstr>
      <vt:lpstr>Australian Professional Standards for Teachers </vt:lpstr>
      <vt:lpstr>Teacher Standards animation</vt:lpstr>
      <vt:lpstr>Activity: What is effective teaching?</vt:lpstr>
      <vt:lpstr>Leadership</vt:lpstr>
      <vt:lpstr>Australian Professional Standard for Principals</vt:lpstr>
      <vt:lpstr>PowerPoint Presentation</vt:lpstr>
      <vt:lpstr>Activity: Leadership as a shared responsibility </vt:lpstr>
      <vt:lpstr>Flexibility</vt:lpstr>
      <vt:lpstr>Activity: What is unique about your school?</vt:lpstr>
      <vt:lpstr>Effective performance and development practices</vt:lpstr>
      <vt:lpstr>Activity: Impact / Achievability Matrix</vt:lpstr>
      <vt:lpstr>Activity: Impact / Achievability Matrix</vt:lpstr>
      <vt:lpstr>Coherence</vt:lpstr>
      <vt:lpstr>Activity: Achieving coherence </vt:lpstr>
      <vt:lpstr>PowerPoint Presentation</vt:lpstr>
      <vt:lpstr>The Framework animation</vt:lpstr>
      <vt:lpstr>PowerPoint Presentation</vt:lpstr>
      <vt:lpstr>Connecting with AITSL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IMPLEMENTION TOOL KIT</dc:title>
  <dc:creator>Peter</dc:creator>
  <cp:lastModifiedBy>Krystal Bevin</cp:lastModifiedBy>
  <cp:revision>504</cp:revision>
  <cp:lastPrinted>2012-12-07T03:39:35Z</cp:lastPrinted>
  <dcterms:created xsi:type="dcterms:W3CDTF">2012-08-02T00:33:49Z</dcterms:created>
  <dcterms:modified xsi:type="dcterms:W3CDTF">2015-07-10T00:10:54Z</dcterms:modified>
</cp:coreProperties>
</file>